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64" r:id="rId3"/>
    <p:sldMasterId id="2147483676" r:id="rId4"/>
  </p:sldMasterIdLst>
  <p:notesMasterIdLst>
    <p:notesMasterId r:id="rId120"/>
  </p:notesMasterIdLst>
  <p:handoutMasterIdLst>
    <p:handoutMasterId r:id="rId121"/>
  </p:handoutMasterIdLst>
  <p:sldIdLst>
    <p:sldId id="1014" r:id="rId5"/>
    <p:sldId id="1015" r:id="rId6"/>
    <p:sldId id="1016" r:id="rId7"/>
    <p:sldId id="1119" r:id="rId8"/>
    <p:sldId id="1138" r:id="rId9"/>
    <p:sldId id="1137" r:id="rId10"/>
    <p:sldId id="1118" r:id="rId11"/>
    <p:sldId id="1120" r:id="rId12"/>
    <p:sldId id="1121" r:id="rId13"/>
    <p:sldId id="1141" r:id="rId14"/>
    <p:sldId id="1146" r:id="rId15"/>
    <p:sldId id="1124" r:id="rId16"/>
    <p:sldId id="1125" r:id="rId17"/>
    <p:sldId id="1126" r:id="rId18"/>
    <p:sldId id="1127" r:id="rId19"/>
    <p:sldId id="1128" r:id="rId20"/>
    <p:sldId id="1129" r:id="rId21"/>
    <p:sldId id="1131" r:id="rId22"/>
    <p:sldId id="1132" r:id="rId23"/>
    <p:sldId id="1139" r:id="rId24"/>
    <p:sldId id="1140" r:id="rId25"/>
    <p:sldId id="1145" r:id="rId26"/>
    <p:sldId id="1026" r:id="rId27"/>
    <p:sldId id="1027" r:id="rId28"/>
    <p:sldId id="1028" r:id="rId29"/>
    <p:sldId id="1029" r:id="rId30"/>
    <p:sldId id="1030" r:id="rId31"/>
    <p:sldId id="1031" r:id="rId32"/>
    <p:sldId id="1102" r:id="rId33"/>
    <p:sldId id="1034" r:id="rId34"/>
    <p:sldId id="1035" r:id="rId35"/>
    <p:sldId id="1144" r:id="rId36"/>
    <p:sldId id="1036" r:id="rId37"/>
    <p:sldId id="1037" r:id="rId38"/>
    <p:sldId id="1164" r:id="rId39"/>
    <p:sldId id="1165" r:id="rId40"/>
    <p:sldId id="1041" r:id="rId41"/>
    <p:sldId id="1147" r:id="rId42"/>
    <p:sldId id="1043" r:id="rId43"/>
    <p:sldId id="1123" r:id="rId44"/>
    <p:sldId id="1042" r:id="rId45"/>
    <p:sldId id="1149" r:id="rId46"/>
    <p:sldId id="1044" r:id="rId47"/>
    <p:sldId id="1142" r:id="rId48"/>
    <p:sldId id="1045" r:id="rId49"/>
    <p:sldId id="1143" r:id="rId50"/>
    <p:sldId id="1103" r:id="rId51"/>
    <p:sldId id="1150" r:id="rId52"/>
    <p:sldId id="1152" r:id="rId53"/>
    <p:sldId id="1153" r:id="rId54"/>
    <p:sldId id="1156" r:id="rId55"/>
    <p:sldId id="1157" r:id="rId56"/>
    <p:sldId id="1158" r:id="rId57"/>
    <p:sldId id="1159" r:id="rId58"/>
    <p:sldId id="1160" r:id="rId59"/>
    <p:sldId id="1161" r:id="rId60"/>
    <p:sldId id="1162" r:id="rId61"/>
    <p:sldId id="1163" r:id="rId62"/>
    <p:sldId id="1115" r:id="rId63"/>
    <p:sldId id="1056" r:id="rId64"/>
    <p:sldId id="844" r:id="rId65"/>
    <p:sldId id="846" r:id="rId66"/>
    <p:sldId id="1059" r:id="rId67"/>
    <p:sldId id="1011" r:id="rId68"/>
    <p:sldId id="1012" r:id="rId69"/>
    <p:sldId id="1013" r:id="rId70"/>
    <p:sldId id="949" r:id="rId71"/>
    <p:sldId id="950" r:id="rId72"/>
    <p:sldId id="951" r:id="rId73"/>
    <p:sldId id="952" r:id="rId74"/>
    <p:sldId id="953" r:id="rId75"/>
    <p:sldId id="954" r:id="rId76"/>
    <p:sldId id="955" r:id="rId77"/>
    <p:sldId id="958" r:id="rId78"/>
    <p:sldId id="961" r:id="rId79"/>
    <p:sldId id="962" r:id="rId80"/>
    <p:sldId id="1060" r:id="rId81"/>
    <p:sldId id="1077" r:id="rId82"/>
    <p:sldId id="1078" r:id="rId83"/>
    <p:sldId id="1079" r:id="rId84"/>
    <p:sldId id="1080" r:id="rId85"/>
    <p:sldId id="1081" r:id="rId86"/>
    <p:sldId id="1072" r:id="rId87"/>
    <p:sldId id="1082" r:id="rId88"/>
    <p:sldId id="1083" r:id="rId89"/>
    <p:sldId id="1084" r:id="rId90"/>
    <p:sldId id="1085" r:id="rId91"/>
    <p:sldId id="1086" r:id="rId92"/>
    <p:sldId id="1087" r:id="rId93"/>
    <p:sldId id="1088" r:id="rId94"/>
    <p:sldId id="1089" r:id="rId95"/>
    <p:sldId id="1091" r:id="rId96"/>
    <p:sldId id="1073" r:id="rId97"/>
    <p:sldId id="1061" r:id="rId98"/>
    <p:sldId id="1062" r:id="rId99"/>
    <p:sldId id="1064" r:id="rId100"/>
    <p:sldId id="1067" r:id="rId101"/>
    <p:sldId id="1068" r:id="rId102"/>
    <p:sldId id="1069" r:id="rId103"/>
    <p:sldId id="1071" r:id="rId104"/>
    <p:sldId id="774" r:id="rId105"/>
    <p:sldId id="775" r:id="rId106"/>
    <p:sldId id="776" r:id="rId107"/>
    <p:sldId id="781" r:id="rId108"/>
    <p:sldId id="905" r:id="rId109"/>
    <p:sldId id="906" r:id="rId110"/>
    <p:sldId id="907" r:id="rId111"/>
    <p:sldId id="908" r:id="rId112"/>
    <p:sldId id="909" r:id="rId113"/>
    <p:sldId id="910" r:id="rId114"/>
    <p:sldId id="963" r:id="rId115"/>
    <p:sldId id="965" r:id="rId116"/>
    <p:sldId id="966" r:id="rId117"/>
    <p:sldId id="967" r:id="rId118"/>
    <p:sldId id="968" r:id="rId119"/>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1424B592-E8E5-43A1-90CD-13F57E20BBBC}">
          <p14:sldIdLst>
            <p14:sldId id="1014"/>
            <p14:sldId id="1015"/>
            <p14:sldId id="1016"/>
            <p14:sldId id="1119"/>
            <p14:sldId id="1138"/>
            <p14:sldId id="1137"/>
            <p14:sldId id="1118"/>
            <p14:sldId id="1120"/>
            <p14:sldId id="1121"/>
            <p14:sldId id="1141"/>
            <p14:sldId id="1146"/>
            <p14:sldId id="1124"/>
            <p14:sldId id="1125"/>
            <p14:sldId id="1126"/>
            <p14:sldId id="1127"/>
            <p14:sldId id="1128"/>
            <p14:sldId id="1129"/>
            <p14:sldId id="1131"/>
            <p14:sldId id="1132"/>
            <p14:sldId id="1139"/>
            <p14:sldId id="1140"/>
            <p14:sldId id="1145"/>
            <p14:sldId id="1026"/>
            <p14:sldId id="1027"/>
            <p14:sldId id="1028"/>
            <p14:sldId id="1029"/>
            <p14:sldId id="1030"/>
            <p14:sldId id="1031"/>
            <p14:sldId id="1102"/>
            <p14:sldId id="1034"/>
            <p14:sldId id="1035"/>
            <p14:sldId id="1144"/>
            <p14:sldId id="1036"/>
            <p14:sldId id="1037"/>
            <p14:sldId id="1164"/>
            <p14:sldId id="1165"/>
            <p14:sldId id="1041"/>
            <p14:sldId id="1147"/>
            <p14:sldId id="1043"/>
            <p14:sldId id="1123"/>
            <p14:sldId id="1042"/>
            <p14:sldId id="1149"/>
            <p14:sldId id="1044"/>
            <p14:sldId id="1142"/>
            <p14:sldId id="1045"/>
            <p14:sldId id="1143"/>
            <p14:sldId id="1103"/>
            <p14:sldId id="1150"/>
            <p14:sldId id="1152"/>
            <p14:sldId id="1153"/>
            <p14:sldId id="1156"/>
            <p14:sldId id="1157"/>
            <p14:sldId id="1158"/>
            <p14:sldId id="1159"/>
            <p14:sldId id="1160"/>
            <p14:sldId id="1161"/>
            <p14:sldId id="1162"/>
            <p14:sldId id="1163"/>
            <p14:sldId id="1115"/>
            <p14:sldId id="1056"/>
            <p14:sldId id="844"/>
            <p14:sldId id="846"/>
            <p14:sldId id="1059"/>
            <p14:sldId id="1011"/>
            <p14:sldId id="1012"/>
            <p14:sldId id="1013"/>
            <p14:sldId id="949"/>
            <p14:sldId id="950"/>
            <p14:sldId id="951"/>
            <p14:sldId id="952"/>
            <p14:sldId id="953"/>
            <p14:sldId id="954"/>
            <p14:sldId id="955"/>
            <p14:sldId id="958"/>
            <p14:sldId id="961"/>
            <p14:sldId id="962"/>
            <p14:sldId id="1060"/>
            <p14:sldId id="1077"/>
            <p14:sldId id="1078"/>
            <p14:sldId id="1079"/>
            <p14:sldId id="1080"/>
            <p14:sldId id="1081"/>
            <p14:sldId id="1072"/>
            <p14:sldId id="1082"/>
            <p14:sldId id="1083"/>
            <p14:sldId id="1084"/>
            <p14:sldId id="1085"/>
            <p14:sldId id="1086"/>
            <p14:sldId id="1087"/>
            <p14:sldId id="1088"/>
            <p14:sldId id="1089"/>
            <p14:sldId id="1091"/>
            <p14:sldId id="1073"/>
            <p14:sldId id="1061"/>
            <p14:sldId id="1062"/>
            <p14:sldId id="1064"/>
            <p14:sldId id="1067"/>
            <p14:sldId id="1068"/>
            <p14:sldId id="1069"/>
            <p14:sldId id="1071"/>
            <p14:sldId id="774"/>
            <p14:sldId id="775"/>
            <p14:sldId id="776"/>
            <p14:sldId id="781"/>
          </p14:sldIdLst>
        </p14:section>
        <p14:section name="Sección sin título" id="{11635EF6-9508-4B65-B594-6BC7C526327A}">
          <p14:sldIdLst>
            <p14:sldId id="905"/>
            <p14:sldId id="906"/>
            <p14:sldId id="907"/>
            <p14:sldId id="908"/>
            <p14:sldId id="909"/>
            <p14:sldId id="910"/>
            <p14:sldId id="963"/>
            <p14:sldId id="965"/>
            <p14:sldId id="966"/>
            <p14:sldId id="967"/>
            <p14:sldId id="96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jandro Gascon" initials="AG" lastIdx="1" clrIdx="0">
    <p:extLst/>
  </p:cmAuthor>
  <p:cmAuthor id="2" name="Samuel Perez" initials="SP" lastIdx="1" clrIdx="1">
    <p:extLst/>
  </p:cmAuthor>
  <p:cmAuthor id="3" name="Samuel Perez" initials="SP [2]" lastIdx="1"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A516"/>
    <a:srgbClr val="F7941D"/>
    <a:srgbClr val="FFC001"/>
    <a:srgbClr val="056040"/>
    <a:srgbClr val="111111"/>
    <a:srgbClr val="E2E2E0"/>
    <a:srgbClr val="2697F5"/>
    <a:srgbClr val="3FAEB1"/>
    <a:srgbClr val="3BCECA"/>
    <a:srgbClr val="2E9C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4C1A8A3-306A-4EB7-A6B1-4F7E0EB9C5D6}" styleName="Estilo medio 3 - Énfasis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C083E6E3-FA7D-4D7B-A595-EF9225AFEA82}" styleName="Estilo claro 1 - Acento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16" autoAdjust="0"/>
    <p:restoredTop sz="83944"/>
  </p:normalViewPr>
  <p:slideViewPr>
    <p:cSldViewPr snapToGrid="0">
      <p:cViewPr>
        <p:scale>
          <a:sx n="25" d="100"/>
          <a:sy n="25" d="100"/>
        </p:scale>
        <p:origin x="2496" y="936"/>
      </p:cViewPr>
      <p:guideLst/>
    </p:cSldViewPr>
  </p:slideViewPr>
  <p:notesTextViewPr>
    <p:cViewPr>
      <p:scale>
        <a:sx n="1" d="1"/>
        <a:sy n="1" d="1"/>
      </p:scale>
      <p:origin x="0" y="0"/>
    </p:cViewPr>
  </p:notesTextViewPr>
  <p:sorterViewPr>
    <p:cViewPr>
      <p:scale>
        <a:sx n="66" d="100"/>
        <a:sy n="66" d="100"/>
      </p:scale>
      <p:origin x="0" y="-719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presProps" Target="pres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viewProps" Target="view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notesMaster" Target="notesMasters/notesMaster1.xml"/><Relationship Id="rId125"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handoutMaster" Target="handoutMasters/handoutMaster1.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B9B7512-2423-4948-BFBB-87B75454DE26}" type="datetimeFigureOut">
              <a:rPr lang="es-ES_tradnl" smtClean="0"/>
              <a:t>24/07/2017</a:t>
            </a:fld>
            <a:endParaRPr lang="es-ES_tradnl"/>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4A0A8C-6E53-6744-AE78-39FEA7800C75}" type="slidenum">
              <a:rPr lang="es-ES_tradnl" smtClean="0"/>
              <a:t>‹Nº›</a:t>
            </a:fld>
            <a:endParaRPr lang="es-ES_tradnl"/>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F43BA6-1959-E64A-84D9-B4C0DAA1B5C3}" type="datetimeFigureOut">
              <a:rPr lang="es-ES_tradnl" smtClean="0"/>
              <a:t>24/07/2017</a:t>
            </a:fld>
            <a:endParaRPr lang="es-ES_tradn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23A313-7F11-724B-9967-905E4DF74D96}" type="slidenum">
              <a:rPr lang="es-ES_tradnl" smtClean="0"/>
              <a:t>‹Nº›</a:t>
            </a:fld>
            <a:endParaRPr lang="es-ES_tradnl"/>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10"/>
          </p:nvPr>
        </p:nvSpPr>
        <p:spPr/>
        <p:txBody>
          <a:bodyPr/>
          <a:lstStyle/>
          <a:p>
            <a:fld id="{FF23A313-7F11-724B-9967-905E4DF74D96}" type="slidenum">
              <a:rPr lang="es-ES_tradnl" smtClean="0"/>
              <a:t>1</a:t>
            </a:fld>
            <a:endParaRPr lang="es-ES_tradnl"/>
          </a:p>
        </p:txBody>
      </p:sp>
    </p:spTree>
    <p:extLst>
      <p:ext uri="{BB962C8B-B14F-4D97-AF65-F5344CB8AC3E}">
        <p14:creationId xmlns:p14="http://schemas.microsoft.com/office/powerpoint/2010/main" val="20937223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0391D547-3A6E-4DC5-B17A-B397E513881F}" type="slidenum">
              <a:rPr lang="es-MX" smtClean="0"/>
              <a:t>17</a:t>
            </a:fld>
            <a:endParaRPr lang="es-MX"/>
          </a:p>
        </p:txBody>
      </p:sp>
    </p:spTree>
    <p:extLst>
      <p:ext uri="{BB962C8B-B14F-4D97-AF65-F5344CB8AC3E}">
        <p14:creationId xmlns:p14="http://schemas.microsoft.com/office/powerpoint/2010/main" val="1838464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0391D547-3A6E-4DC5-B17A-B397E513881F}" type="slidenum">
              <a:rPr lang="es-MX" smtClean="0"/>
              <a:t>19</a:t>
            </a:fld>
            <a:endParaRPr lang="es-MX"/>
          </a:p>
        </p:txBody>
      </p:sp>
    </p:spTree>
    <p:extLst>
      <p:ext uri="{BB962C8B-B14F-4D97-AF65-F5344CB8AC3E}">
        <p14:creationId xmlns:p14="http://schemas.microsoft.com/office/powerpoint/2010/main" val="1248999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0391D547-3A6E-4DC5-B17A-B397E513881F}" type="slidenum">
              <a:rPr lang="es-MX" smtClean="0"/>
              <a:t>21</a:t>
            </a:fld>
            <a:endParaRPr lang="es-MX"/>
          </a:p>
        </p:txBody>
      </p:sp>
    </p:spTree>
    <p:extLst>
      <p:ext uri="{BB962C8B-B14F-4D97-AF65-F5344CB8AC3E}">
        <p14:creationId xmlns:p14="http://schemas.microsoft.com/office/powerpoint/2010/main" val="11117915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0391D547-3A6E-4DC5-B17A-B397E513881F}" type="slidenum">
              <a:rPr lang="es-MX" smtClean="0"/>
              <a:t>22</a:t>
            </a:fld>
            <a:endParaRPr lang="es-MX"/>
          </a:p>
        </p:txBody>
      </p:sp>
    </p:spTree>
    <p:extLst>
      <p:ext uri="{BB962C8B-B14F-4D97-AF65-F5344CB8AC3E}">
        <p14:creationId xmlns:p14="http://schemas.microsoft.com/office/powerpoint/2010/main" val="4236128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10"/>
          </p:nvPr>
        </p:nvSpPr>
        <p:spPr/>
        <p:txBody>
          <a:bodyPr/>
          <a:lstStyle/>
          <a:p>
            <a:fld id="{FF23A313-7F11-724B-9967-905E4DF74D96}" type="slidenum">
              <a:rPr lang="es-ES_tradnl" smtClean="0"/>
              <a:t>23</a:t>
            </a:fld>
            <a:endParaRPr lang="es-ES_tradnl"/>
          </a:p>
        </p:txBody>
      </p:sp>
    </p:spTree>
    <p:extLst>
      <p:ext uri="{BB962C8B-B14F-4D97-AF65-F5344CB8AC3E}">
        <p14:creationId xmlns:p14="http://schemas.microsoft.com/office/powerpoint/2010/main" val="140655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10"/>
          </p:nvPr>
        </p:nvSpPr>
        <p:spPr/>
        <p:txBody>
          <a:bodyPr/>
          <a:lstStyle/>
          <a:p>
            <a:fld id="{FF23A313-7F11-724B-9967-905E4DF74D96}" type="slidenum">
              <a:rPr lang="es-ES_tradnl" smtClean="0"/>
              <a:t>30</a:t>
            </a:fld>
            <a:endParaRPr lang="es-ES_tradnl"/>
          </a:p>
        </p:txBody>
      </p:sp>
    </p:spTree>
    <p:extLst>
      <p:ext uri="{BB962C8B-B14F-4D97-AF65-F5344CB8AC3E}">
        <p14:creationId xmlns:p14="http://schemas.microsoft.com/office/powerpoint/2010/main" val="12014257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10"/>
          </p:nvPr>
        </p:nvSpPr>
        <p:spPr/>
        <p:txBody>
          <a:bodyPr/>
          <a:lstStyle/>
          <a:p>
            <a:fld id="{FF23A313-7F11-724B-9967-905E4DF74D96}" type="slidenum">
              <a:rPr lang="es-ES_tradnl" smtClean="0"/>
              <a:t>31</a:t>
            </a:fld>
            <a:endParaRPr lang="es-ES_tradnl"/>
          </a:p>
        </p:txBody>
      </p:sp>
    </p:spTree>
    <p:extLst>
      <p:ext uri="{BB962C8B-B14F-4D97-AF65-F5344CB8AC3E}">
        <p14:creationId xmlns:p14="http://schemas.microsoft.com/office/powerpoint/2010/main" val="6395887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0391D547-3A6E-4DC5-B17A-B397E513881F}" type="slidenum">
              <a:rPr lang="es-MX" smtClean="0"/>
              <a:t>32</a:t>
            </a:fld>
            <a:endParaRPr lang="es-MX"/>
          </a:p>
        </p:txBody>
      </p:sp>
    </p:spTree>
    <p:extLst>
      <p:ext uri="{BB962C8B-B14F-4D97-AF65-F5344CB8AC3E}">
        <p14:creationId xmlns:p14="http://schemas.microsoft.com/office/powerpoint/2010/main" val="18841184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sz="1200" dirty="0"/>
              <a:t>Es un recibo de “dinero” que emite la persona que percibe un ingreso </a:t>
            </a:r>
          </a:p>
          <a:p>
            <a:r>
              <a:rPr lang="es-ES_tradnl" sz="1200" dirty="0"/>
              <a:t>No es un CFDI-Factura, es un complemento de un CFDI, que contiene la información del pago y las facturas saldadas</a:t>
            </a:r>
          </a:p>
          <a:p>
            <a:r>
              <a:rPr lang="es-ES_tradnl" sz="1200" dirty="0"/>
              <a:t>Aplica para Anexo 20 3.3</a:t>
            </a:r>
          </a:p>
          <a:p>
            <a:endParaRPr lang="es-ES_tradnl" sz="1200" dirty="0"/>
          </a:p>
          <a:p>
            <a:endParaRPr lang="es-MX" dirty="0"/>
          </a:p>
        </p:txBody>
      </p:sp>
      <p:sp>
        <p:nvSpPr>
          <p:cNvPr id="4" name="Marcador de pie de página 3"/>
          <p:cNvSpPr>
            <a:spLocks noGrp="1"/>
          </p:cNvSpPr>
          <p:nvPr>
            <p:ph type="ftr" sz="quarter" idx="10"/>
          </p:nvPr>
        </p:nvSpPr>
        <p:spPr/>
        <p:txBody>
          <a:bodyPr/>
          <a:lstStyle/>
          <a:p>
            <a:r>
              <a:rPr lang="es-MX"/>
              <a:t>Información confidencial</a:t>
            </a:r>
          </a:p>
        </p:txBody>
      </p:sp>
    </p:spTree>
    <p:extLst>
      <p:ext uri="{BB962C8B-B14F-4D97-AF65-F5344CB8AC3E}">
        <p14:creationId xmlns:p14="http://schemas.microsoft.com/office/powerpoint/2010/main" val="21411153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sz="1200" dirty="0"/>
              <a:t>¿Por</a:t>
            </a:r>
            <a:r>
              <a:rPr lang="es-ES_tradnl" sz="1200" baseline="0" dirty="0"/>
              <a:t> qué nace?</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dirty="0"/>
              <a:t>Su objetivo es controlar el flujo de efectivo y ajustar mecanismos para evitar cancelaciones indebidas</a:t>
            </a:r>
          </a:p>
          <a:p>
            <a:endParaRPr lang="es-ES_tradnl" sz="1200" dirty="0"/>
          </a:p>
          <a:p>
            <a:endParaRPr lang="es-MX" dirty="0"/>
          </a:p>
        </p:txBody>
      </p:sp>
      <p:sp>
        <p:nvSpPr>
          <p:cNvPr id="4" name="Marcador de pie de página 3"/>
          <p:cNvSpPr>
            <a:spLocks noGrp="1"/>
          </p:cNvSpPr>
          <p:nvPr>
            <p:ph type="ftr" sz="quarter" idx="10"/>
          </p:nvPr>
        </p:nvSpPr>
        <p:spPr/>
        <p:txBody>
          <a:bodyPr/>
          <a:lstStyle/>
          <a:p>
            <a:r>
              <a:rPr lang="es-MX"/>
              <a:t>Información confidencial</a:t>
            </a:r>
          </a:p>
        </p:txBody>
      </p:sp>
    </p:spTree>
    <p:extLst>
      <p:ext uri="{BB962C8B-B14F-4D97-AF65-F5344CB8AC3E}">
        <p14:creationId xmlns:p14="http://schemas.microsoft.com/office/powerpoint/2010/main" val="1825149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10"/>
          </p:nvPr>
        </p:nvSpPr>
        <p:spPr/>
        <p:txBody>
          <a:bodyPr/>
          <a:lstStyle/>
          <a:p>
            <a:fld id="{FF23A313-7F11-724B-9967-905E4DF74D96}" type="slidenum">
              <a:rPr lang="es-ES_tradnl" smtClean="0"/>
              <a:t>2</a:t>
            </a:fld>
            <a:endParaRPr lang="es-ES_tradnl"/>
          </a:p>
        </p:txBody>
      </p:sp>
    </p:spTree>
    <p:extLst>
      <p:ext uri="{BB962C8B-B14F-4D97-AF65-F5344CB8AC3E}">
        <p14:creationId xmlns:p14="http://schemas.microsoft.com/office/powerpoint/2010/main" val="18309657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Cuando las leyes fiscales establezcan la obligación de expedir comprobantes fiscales por los actos o actividades que realicen, </a:t>
            </a:r>
            <a:r>
              <a:rPr lang="es-ES" sz="1200" b="1" dirty="0"/>
              <a:t>por los ingresos que se perciban </a:t>
            </a:r>
            <a:r>
              <a:rPr lang="es-ES" sz="1200" dirty="0"/>
              <a:t>o por las retenciones de contribuciones que efectúen, los contribuyentes deberán emitirlos mediante documentos digitales a través de la página de Internet del Servicio de Administración Tributaria. Las personas que adquieran bienes, disfruten de su uso o goce temporal, reciban servicios o aquéllas a las que les hubieren retenido contribuciones deberán solicitar el comprobante fiscal digital por Internet respectivo.</a:t>
            </a:r>
          </a:p>
          <a:p>
            <a:endParaRPr lang="es-MX" dirty="0"/>
          </a:p>
        </p:txBody>
      </p:sp>
      <p:sp>
        <p:nvSpPr>
          <p:cNvPr id="4" name="Marcador de número de diapositiva 3"/>
          <p:cNvSpPr>
            <a:spLocks noGrp="1"/>
          </p:cNvSpPr>
          <p:nvPr>
            <p:ph type="sldNum" sz="quarter" idx="10"/>
          </p:nvPr>
        </p:nvSpPr>
        <p:spPr/>
        <p:txBody>
          <a:bodyPr/>
          <a:lstStyle/>
          <a:p>
            <a:fld id="{98F00535-4EB0-42DE-8887-98A5BBF5D64B}" type="slidenum">
              <a:rPr lang="es-MX" smtClean="0"/>
              <a:t>35</a:t>
            </a:fld>
            <a:endParaRPr lang="es-MX"/>
          </a:p>
        </p:txBody>
      </p:sp>
    </p:spTree>
    <p:extLst>
      <p:ext uri="{BB962C8B-B14F-4D97-AF65-F5344CB8AC3E}">
        <p14:creationId xmlns:p14="http://schemas.microsoft.com/office/powerpoint/2010/main" val="2043381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 sz="1200" dirty="0"/>
              <a:t>RMF 2017</a:t>
            </a:r>
          </a:p>
          <a:p>
            <a:r>
              <a:rPr lang="es-ES" sz="1200" dirty="0"/>
              <a:t>Para el registro de los datos solicitados en los referidos complementos, se deberán aplicar los criterios establecidos en las </a:t>
            </a:r>
            <a:r>
              <a:rPr lang="es-ES" sz="1200" b="1" dirty="0"/>
              <a:t>Guías de llenado </a:t>
            </a:r>
            <a:r>
              <a:rPr lang="es-ES" sz="1200" dirty="0"/>
              <a:t>que al efecto se publiquen en el citado portal.</a:t>
            </a:r>
          </a:p>
          <a:p>
            <a:endParaRPr lang="es-MX" dirty="0"/>
          </a:p>
        </p:txBody>
      </p:sp>
      <p:sp>
        <p:nvSpPr>
          <p:cNvPr id="4" name="Marcador de número de diapositiva 3"/>
          <p:cNvSpPr>
            <a:spLocks noGrp="1"/>
          </p:cNvSpPr>
          <p:nvPr>
            <p:ph type="sldNum" sz="quarter" idx="10"/>
          </p:nvPr>
        </p:nvSpPr>
        <p:spPr/>
        <p:txBody>
          <a:bodyPr/>
          <a:lstStyle/>
          <a:p>
            <a:fld id="{98F00535-4EB0-42DE-8887-98A5BBF5D64B}" type="slidenum">
              <a:rPr lang="es-MX" smtClean="0"/>
              <a:t>36</a:t>
            </a:fld>
            <a:endParaRPr lang="es-MX"/>
          </a:p>
        </p:txBody>
      </p:sp>
    </p:spTree>
    <p:extLst>
      <p:ext uri="{BB962C8B-B14F-4D97-AF65-F5344CB8AC3E}">
        <p14:creationId xmlns:p14="http://schemas.microsoft.com/office/powerpoint/2010/main" val="6356008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 dirty="0">
                <a:solidFill>
                  <a:srgbClr val="00B0F0"/>
                </a:solidFill>
              </a:rPr>
              <a:t>El CFDI-Factura con complemento de pago esta “compuesto” de la siguiente forma:</a:t>
            </a:r>
          </a:p>
          <a:p>
            <a:pPr algn="just"/>
            <a:r>
              <a:rPr lang="es-ES" dirty="0"/>
              <a:t>Cuando las contraprestaciones no se paguen en una sola exhibición, se emitirá un CFDI por el valor total de la operación en el momento en que ésta se realice y posteriormente se expedirá un CFDI por cada uno de los pagos que se efectúen, en el que se deberá señalar “cero pesos” en el monto total de la operación </a:t>
            </a:r>
            <a:r>
              <a:rPr lang="es-MX" sz="1200" kern="1200" dirty="0">
                <a:solidFill>
                  <a:schemeClr val="tx1"/>
                </a:solidFill>
                <a:effectLst/>
                <a:latin typeface="+mn-lt"/>
                <a:ea typeface="+mn-ea"/>
                <a:cs typeface="+mn-cs"/>
              </a:rPr>
              <a:t>sin registrar dato alguno en los campos “método de pago” y “forma de pago”, debiendo incorporar al mismo el “Complemento para recepción de pagos” que al efecto publique en el Portal del SAT</a:t>
            </a:r>
            <a:r>
              <a:rPr lang="es-ES_tradnl" dirty="0">
                <a:effectLst/>
              </a:rPr>
              <a:t> </a:t>
            </a:r>
          </a:p>
          <a:p>
            <a:pPr algn="just"/>
            <a:endParaRPr lang="es-ES" dirty="0"/>
          </a:p>
          <a:p>
            <a:pPr algn="just"/>
            <a:r>
              <a:rPr lang="es-ES" sz="2400" dirty="0">
                <a:solidFill>
                  <a:srgbClr val="FF0000"/>
                </a:solidFill>
              </a:rPr>
              <a:t>Nota:</a:t>
            </a:r>
            <a:r>
              <a:rPr lang="es-ES" sz="2400" baseline="0" dirty="0">
                <a:solidFill>
                  <a:srgbClr val="FF0000"/>
                </a:solidFill>
              </a:rPr>
              <a:t> en esta diapositiva al hacer </a:t>
            </a:r>
            <a:r>
              <a:rPr lang="es-ES" sz="2400" baseline="0" dirty="0" err="1">
                <a:solidFill>
                  <a:srgbClr val="FF0000"/>
                </a:solidFill>
              </a:rPr>
              <a:t>click</a:t>
            </a:r>
            <a:r>
              <a:rPr lang="es-ES" sz="2400" baseline="0" dirty="0">
                <a:solidFill>
                  <a:srgbClr val="FF0000"/>
                </a:solidFill>
              </a:rPr>
              <a:t> sobre la imagen, se abrirá la representación grafica del CFDI-Pago con Complemento</a:t>
            </a:r>
            <a:endParaRPr lang="es-ES" sz="2400" dirty="0">
              <a:solidFill>
                <a:srgbClr val="FF0000"/>
              </a:solidFill>
            </a:endParaRPr>
          </a:p>
          <a:p>
            <a:endParaRPr lang="es-MX" dirty="0"/>
          </a:p>
        </p:txBody>
      </p:sp>
      <p:sp>
        <p:nvSpPr>
          <p:cNvPr id="4" name="Marcador de pie de página 3"/>
          <p:cNvSpPr>
            <a:spLocks noGrp="1"/>
          </p:cNvSpPr>
          <p:nvPr>
            <p:ph type="ftr" sz="quarter" idx="10"/>
          </p:nvPr>
        </p:nvSpPr>
        <p:spPr/>
        <p:txBody>
          <a:bodyPr/>
          <a:lstStyle/>
          <a:p>
            <a:r>
              <a:rPr lang="es-MX"/>
              <a:t>Información confidencial</a:t>
            </a:r>
          </a:p>
        </p:txBody>
      </p:sp>
    </p:spTree>
    <p:extLst>
      <p:ext uri="{BB962C8B-B14F-4D97-AF65-F5344CB8AC3E}">
        <p14:creationId xmlns:p14="http://schemas.microsoft.com/office/powerpoint/2010/main" val="5831854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solidFill>
                  <a:srgbClr val="00B0F0"/>
                </a:solidFill>
              </a:rPr>
              <a:t>Obligación de uso del complemento de pago en operaciones en una sola exhibición:</a:t>
            </a:r>
          </a:p>
          <a:p>
            <a:pPr algn="just"/>
            <a:r>
              <a:rPr lang="es-ES" dirty="0"/>
              <a:t>Los contribuyentes que realicen el pago de la contraprestación en una sola exhibición, pero ésta no sea cubierta al momento de la expedición del CFDI, incluso cuando se trate de operaciones a crédito y estas se paguen totalmente en fecha posterior a la emisión del CFDI correspondiente, deberá utilizar, siempre que se trate del mismo ejercicio fiscal, el mecanismo contenido en la presente regla para reflejar el pago con el que se liquide el importe de la operación.</a:t>
            </a:r>
          </a:p>
          <a:p>
            <a:pPr algn="just"/>
            <a:endParaRPr lang="es-ES" dirty="0"/>
          </a:p>
          <a:p>
            <a:pPr algn="just"/>
            <a:endParaRPr lang="es-ES_tradnl" dirty="0"/>
          </a:p>
          <a:p>
            <a:endParaRPr lang="es-MX" dirty="0"/>
          </a:p>
        </p:txBody>
      </p:sp>
      <p:sp>
        <p:nvSpPr>
          <p:cNvPr id="4" name="Marcador de pie de página 3"/>
          <p:cNvSpPr>
            <a:spLocks noGrp="1"/>
          </p:cNvSpPr>
          <p:nvPr>
            <p:ph type="ftr" sz="quarter" idx="10"/>
          </p:nvPr>
        </p:nvSpPr>
        <p:spPr/>
        <p:txBody>
          <a:bodyPr/>
          <a:lstStyle/>
          <a:p>
            <a:r>
              <a:rPr lang="es-MX"/>
              <a:t>Información confidencial</a:t>
            </a:r>
          </a:p>
        </p:txBody>
      </p:sp>
    </p:spTree>
    <p:extLst>
      <p:ext uri="{BB962C8B-B14F-4D97-AF65-F5344CB8AC3E}">
        <p14:creationId xmlns:p14="http://schemas.microsoft.com/office/powerpoint/2010/main" val="13490123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solidFill>
                  <a:srgbClr val="00B0F0"/>
                </a:solidFill>
              </a:rPr>
              <a:t>Obligación de uso del complemento de pago en operaciones en una sola exhibición:</a:t>
            </a:r>
          </a:p>
          <a:p>
            <a:pPr algn="just"/>
            <a:r>
              <a:rPr lang="es-ES" dirty="0"/>
              <a:t>Los contribuyentes que realicen el pago de la contraprestación en una sola exhibición, pero ésta no sea cubierta al momento de la expedición del CFDI, incluso cuando se trate de operaciones a crédito y estas se paguen totalmente en fecha posterior a la emisión del CFDI correspondiente, deberá utilizar, siempre que se trate del mismo ejercicio fiscal, el mecanismo contenido en la presente regla para reflejar el pago con el que se liquide el importe de la operación.</a:t>
            </a:r>
          </a:p>
          <a:p>
            <a:pPr algn="just"/>
            <a:endParaRPr lang="es-ES" dirty="0"/>
          </a:p>
          <a:p>
            <a:pPr algn="just"/>
            <a:endParaRPr lang="es-ES_tradnl" dirty="0"/>
          </a:p>
          <a:p>
            <a:endParaRPr lang="es-MX" dirty="0"/>
          </a:p>
        </p:txBody>
      </p:sp>
      <p:sp>
        <p:nvSpPr>
          <p:cNvPr id="4" name="Marcador de pie de página 3"/>
          <p:cNvSpPr>
            <a:spLocks noGrp="1"/>
          </p:cNvSpPr>
          <p:nvPr>
            <p:ph type="ftr" sz="quarter" idx="10"/>
          </p:nvPr>
        </p:nvSpPr>
        <p:spPr/>
        <p:txBody>
          <a:bodyPr/>
          <a:lstStyle/>
          <a:p>
            <a:r>
              <a:rPr lang="es-MX"/>
              <a:t>Información confidencial</a:t>
            </a:r>
          </a:p>
        </p:txBody>
      </p:sp>
    </p:spTree>
    <p:extLst>
      <p:ext uri="{BB962C8B-B14F-4D97-AF65-F5344CB8AC3E}">
        <p14:creationId xmlns:p14="http://schemas.microsoft.com/office/powerpoint/2010/main" val="10000644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a:solidFill>
                  <a:schemeClr val="tx1"/>
                </a:solidFill>
                <a:effectLst/>
                <a:latin typeface="+mn-lt"/>
                <a:ea typeface="+mn-ea"/>
                <a:cs typeface="+mn-cs"/>
              </a:rPr>
              <a:t>Para efectos de la emisión del CFDI con “Complemento para recepción de pagos”, podrá emitirse uno sólo por cada pago recibido o uno por todos los pagos recibidos en un período de un mes, siempre que estos correspondan a un mismo receptor del comprobante.</a:t>
            </a:r>
            <a:endParaRPr lang="es-ES_tradnl" sz="1200" kern="1200" dirty="0">
              <a:solidFill>
                <a:schemeClr val="tx1"/>
              </a:solidFill>
              <a:effectLst/>
              <a:latin typeface="+mn-lt"/>
              <a:ea typeface="+mn-ea"/>
              <a:cs typeface="+mn-cs"/>
            </a:endParaRPr>
          </a:p>
          <a:p>
            <a:pPr algn="just"/>
            <a:endParaRPr lang="es-ES" dirty="0"/>
          </a:p>
          <a:p>
            <a:pPr algn="just"/>
            <a:endParaRPr lang="es-ES_tradnl" dirty="0"/>
          </a:p>
          <a:p>
            <a:endParaRPr lang="es-MX" dirty="0"/>
          </a:p>
        </p:txBody>
      </p:sp>
      <p:sp>
        <p:nvSpPr>
          <p:cNvPr id="4" name="Marcador de pie de página 3"/>
          <p:cNvSpPr>
            <a:spLocks noGrp="1"/>
          </p:cNvSpPr>
          <p:nvPr>
            <p:ph type="ftr" sz="quarter" idx="10"/>
          </p:nvPr>
        </p:nvSpPr>
        <p:spPr/>
        <p:txBody>
          <a:bodyPr/>
          <a:lstStyle/>
          <a:p>
            <a:r>
              <a:rPr lang="es-MX"/>
              <a:t>Información confidencial</a:t>
            </a:r>
          </a:p>
        </p:txBody>
      </p:sp>
    </p:spTree>
    <p:extLst>
      <p:ext uri="{BB962C8B-B14F-4D97-AF65-F5344CB8AC3E}">
        <p14:creationId xmlns:p14="http://schemas.microsoft.com/office/powerpoint/2010/main" val="6447836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a:solidFill>
                  <a:schemeClr val="tx1"/>
                </a:solidFill>
                <a:effectLst/>
                <a:latin typeface="+mn-lt"/>
                <a:ea typeface="+mn-ea"/>
                <a:cs typeface="+mn-cs"/>
              </a:rPr>
              <a:t>El CFDI con “Complemento para recepción de pagos” deberá emitirse a más tardar al décimo día natural del mes inmediato siguiente al que corresponda el o los pagos recibidos.</a:t>
            </a:r>
            <a:endParaRPr lang="es-ES_tradnl"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8F00535-4EB0-42DE-8887-98A5BBF5D64B}" type="slidenum">
              <a:rPr lang="es-MX" smtClean="0"/>
              <a:t>42</a:t>
            </a:fld>
            <a:endParaRPr lang="es-MX"/>
          </a:p>
        </p:txBody>
      </p:sp>
    </p:spTree>
    <p:extLst>
      <p:ext uri="{BB962C8B-B14F-4D97-AF65-F5344CB8AC3E}">
        <p14:creationId xmlns:p14="http://schemas.microsoft.com/office/powerpoint/2010/main" val="1315967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a:solidFill>
                  <a:schemeClr val="tx1"/>
                </a:solidFill>
                <a:effectLst/>
                <a:latin typeface="+mn-lt"/>
                <a:ea typeface="+mn-ea"/>
                <a:cs typeface="+mn-cs"/>
              </a:rPr>
              <a:t>Cuando ya se cuente con al menos un CFDI que incorpore el “Complemento para recepción de pagos” que acredite que la contraprestación ha sido total o parcialmente pagada, el CFDI emitido por el total de la operación no podrá ser objeto de cancelación, las correcciones deberán realizarse mediante la emisión de CFDI de egresos por devoluciones, descuentos y bonificaciones, </a:t>
            </a:r>
            <a:r>
              <a:rPr lang="es-MX" sz="1200" b="1" kern="1200" dirty="0">
                <a:solidFill>
                  <a:schemeClr val="tx1"/>
                </a:solidFill>
                <a:effectLst/>
                <a:latin typeface="+mn-lt"/>
                <a:ea typeface="+mn-ea"/>
                <a:cs typeface="+mn-cs"/>
              </a:rPr>
              <a:t>esto salvo que exista error en la clave del RFC del receptor del comprobante, situación en la que el CFDI podrá ser cancelado a condición de que se sustituya y relacione con el nuevo comprobante con la clave del RFC correcta de acuerdo con la guía de llenado de los CFDI que señala el Anexo 20, debiendo en su caso seguir la misma suerte el o los CFDI con complemento para recepción de pagos que estén relacionados a dicho comprobante emitido con error.</a:t>
            </a:r>
            <a:endParaRPr lang="es-ES_tradnl" sz="1200" b="1" kern="1200" dirty="0">
              <a:solidFill>
                <a:schemeClr val="tx1"/>
              </a:solidFill>
              <a:effectLst/>
              <a:latin typeface="+mn-lt"/>
              <a:ea typeface="+mn-ea"/>
              <a:cs typeface="+mn-cs"/>
            </a:endParaRPr>
          </a:p>
          <a:p>
            <a:endParaRPr lang="es-MX" dirty="0"/>
          </a:p>
        </p:txBody>
      </p:sp>
      <p:sp>
        <p:nvSpPr>
          <p:cNvPr id="4" name="Marcador de pie de página 3"/>
          <p:cNvSpPr>
            <a:spLocks noGrp="1"/>
          </p:cNvSpPr>
          <p:nvPr>
            <p:ph type="ftr" sz="quarter" idx="10"/>
          </p:nvPr>
        </p:nvSpPr>
        <p:spPr/>
        <p:txBody>
          <a:bodyPr/>
          <a:lstStyle/>
          <a:p>
            <a:r>
              <a:rPr lang="es-MX"/>
              <a:t>Información confidencial</a:t>
            </a:r>
          </a:p>
        </p:txBody>
      </p:sp>
    </p:spTree>
    <p:extLst>
      <p:ext uri="{BB962C8B-B14F-4D97-AF65-F5344CB8AC3E}">
        <p14:creationId xmlns:p14="http://schemas.microsoft.com/office/powerpoint/2010/main" val="3216704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a:solidFill>
                  <a:schemeClr val="tx1"/>
                </a:solidFill>
                <a:effectLst/>
                <a:latin typeface="+mn-lt"/>
                <a:ea typeface="+mn-ea"/>
                <a:cs typeface="+mn-cs"/>
              </a:rPr>
              <a:t>Cuando ya se cuente con al menos un CFDI que incorpore el “Complemento para recepción de pagos” que acredite que la contraprestación ha sido total o parcialmente pagada, el CFDI emitido por el total de la operación no podrá ser objeto de cancelación, las correcciones deberán realizarse mediante la emisión de CFDI de egresos por devoluciones, descuentos y bonificaciones, </a:t>
            </a:r>
            <a:r>
              <a:rPr lang="es-MX" sz="1200" b="1" kern="1200" dirty="0">
                <a:solidFill>
                  <a:schemeClr val="tx1"/>
                </a:solidFill>
                <a:effectLst/>
                <a:latin typeface="+mn-lt"/>
                <a:ea typeface="+mn-ea"/>
                <a:cs typeface="+mn-cs"/>
              </a:rPr>
              <a:t>esto salvo que exista error en la clave del RFC del receptor del comprobante, situación en la que el CFDI podrá ser cancelado a condición de que se sustituya y relacione con el nuevo comprobante con la clave del RFC correcta de acuerdo con la guía de llenado de los CFDI que señala el Anexo 20, debiendo en su caso seguir la misma suerte el o los CFDI con complemento para recepción de pagos que estén relacionados a dicho comprobante emitido con error.</a:t>
            </a:r>
            <a:endParaRPr lang="es-ES_tradnl" sz="1200" b="1"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68D25D7-C7DD-7D49-81F0-20E24514E04F}" type="slidenum">
              <a:rPr lang="es-ES_tradnl" smtClean="0"/>
              <a:t>44</a:t>
            </a:fld>
            <a:endParaRPr lang="es-ES_tradnl"/>
          </a:p>
        </p:txBody>
      </p:sp>
    </p:spTree>
    <p:extLst>
      <p:ext uri="{BB962C8B-B14F-4D97-AF65-F5344CB8AC3E}">
        <p14:creationId xmlns:p14="http://schemas.microsoft.com/office/powerpoint/2010/main" val="14560731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dirty="0">
                <a:solidFill>
                  <a:srgbClr val="00B0F0"/>
                </a:solidFill>
              </a:rPr>
              <a:t>Cancelación de los CFDI con Complemento de Pago</a:t>
            </a:r>
          </a:p>
          <a:p>
            <a:pPr algn="just"/>
            <a:r>
              <a:rPr lang="es-ES" sz="1200" dirty="0"/>
              <a:t>Por lo que respecta a la emisión del CFDI con “Complemento para pagos”, cuando en el comprobante existan errores, éste podrá cancelarse siempre que se sustituya por otro con los datos correctos.</a:t>
            </a:r>
            <a:endParaRPr lang="es-ES_tradnl" sz="1200" dirty="0"/>
          </a:p>
          <a:p>
            <a:endParaRPr lang="es-MX" dirty="0"/>
          </a:p>
        </p:txBody>
      </p:sp>
      <p:sp>
        <p:nvSpPr>
          <p:cNvPr id="4" name="Marcador de pie de página 3"/>
          <p:cNvSpPr>
            <a:spLocks noGrp="1"/>
          </p:cNvSpPr>
          <p:nvPr>
            <p:ph type="ftr" sz="quarter" idx="10"/>
          </p:nvPr>
        </p:nvSpPr>
        <p:spPr/>
        <p:txBody>
          <a:bodyPr/>
          <a:lstStyle/>
          <a:p>
            <a:r>
              <a:rPr lang="es-MX"/>
              <a:t>Información confidencial</a:t>
            </a:r>
          </a:p>
        </p:txBody>
      </p:sp>
    </p:spTree>
    <p:extLst>
      <p:ext uri="{BB962C8B-B14F-4D97-AF65-F5344CB8AC3E}">
        <p14:creationId xmlns:p14="http://schemas.microsoft.com/office/powerpoint/2010/main" val="1871955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10"/>
          </p:nvPr>
        </p:nvSpPr>
        <p:spPr/>
        <p:txBody>
          <a:bodyPr/>
          <a:lstStyle/>
          <a:p>
            <a:fld id="{FF23A313-7F11-724B-9967-905E4DF74D96}" type="slidenum">
              <a:rPr lang="es-ES_tradnl" smtClean="0"/>
              <a:t>3</a:t>
            </a:fld>
            <a:endParaRPr lang="es-ES_tradnl"/>
          </a:p>
        </p:txBody>
      </p:sp>
    </p:spTree>
    <p:extLst>
      <p:ext uri="{BB962C8B-B14F-4D97-AF65-F5344CB8AC3E}">
        <p14:creationId xmlns:p14="http://schemas.microsoft.com/office/powerpoint/2010/main" val="7932229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Si el error consiste en que  el CFDI con “Complemento para recepción de pagos” no debió emitirse por que la contraprestación ya se había pagado totalmente, al cancelarse el mismo deberá ser sustituido por otro con un importe</a:t>
            </a:r>
            <a:r>
              <a:rPr lang="x-none" sz="1200" kern="1200" dirty="0">
                <a:solidFill>
                  <a:schemeClr val="tx1"/>
                </a:solidFill>
                <a:effectLst/>
                <a:latin typeface="+mn-lt"/>
                <a:ea typeface="+mn-ea"/>
                <a:cs typeface="+mn-cs"/>
              </a:rPr>
              <a:t>  </a:t>
            </a:r>
            <a:r>
              <a:rPr lang="es-ES" sz="1200" kern="1200" dirty="0">
                <a:solidFill>
                  <a:schemeClr val="tx1"/>
                </a:solidFill>
                <a:effectLst/>
                <a:latin typeface="+mn-lt"/>
                <a:ea typeface="+mn-ea"/>
                <a:cs typeface="+mn-cs"/>
              </a:rPr>
              <a:t>de un peso. </a:t>
            </a:r>
            <a:r>
              <a:rPr lang="x-none" sz="1200" kern="1200" dirty="0">
                <a:solidFill>
                  <a:schemeClr val="tx1"/>
                </a:solidFill>
                <a:effectLst/>
                <a:latin typeface="+mn-lt"/>
                <a:ea typeface="+mn-ea"/>
                <a:cs typeface="+mn-cs"/>
              </a:rPr>
              <a:t> </a:t>
            </a:r>
            <a:r>
              <a:rPr lang="es-MX" sz="1200" kern="1200" dirty="0">
                <a:solidFill>
                  <a:schemeClr val="tx1"/>
                </a:solidFill>
                <a:effectLst/>
                <a:latin typeface="+mn-lt"/>
                <a:ea typeface="+mn-ea"/>
                <a:cs typeface="+mn-cs"/>
              </a:rPr>
              <a:t>Se agrega la sustitución de CRP por la cantidad de $1, cuando no se debió emitir este.</a:t>
            </a:r>
            <a:endParaRPr lang="es-ES_tradnl"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68D25D7-C7DD-7D49-81F0-20E24514E04F}" type="slidenum">
              <a:rPr lang="es-ES_tradnl" smtClean="0"/>
              <a:t>46</a:t>
            </a:fld>
            <a:endParaRPr lang="es-ES_tradnl"/>
          </a:p>
        </p:txBody>
      </p:sp>
    </p:spTree>
    <p:extLst>
      <p:ext uri="{BB962C8B-B14F-4D97-AF65-F5344CB8AC3E}">
        <p14:creationId xmlns:p14="http://schemas.microsoft.com/office/powerpoint/2010/main" val="6761984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Finaliza</a:t>
            </a:r>
            <a:r>
              <a:rPr lang="es-MX" baseline="0" dirty="0"/>
              <a:t> con la vista general.</a:t>
            </a:r>
            <a:endParaRPr lang="es-MX" dirty="0"/>
          </a:p>
        </p:txBody>
      </p:sp>
      <p:sp>
        <p:nvSpPr>
          <p:cNvPr id="4" name="Marcador de pie de página 3"/>
          <p:cNvSpPr>
            <a:spLocks noGrp="1"/>
          </p:cNvSpPr>
          <p:nvPr>
            <p:ph type="ftr" sz="quarter" idx="10"/>
          </p:nvPr>
        </p:nvSpPr>
        <p:spPr/>
        <p:txBody>
          <a:bodyPr/>
          <a:lstStyle/>
          <a:p>
            <a:r>
              <a:rPr lang="es-MX"/>
              <a:t>Información confidencial</a:t>
            </a:r>
          </a:p>
        </p:txBody>
      </p:sp>
    </p:spTree>
    <p:extLst>
      <p:ext uri="{BB962C8B-B14F-4D97-AF65-F5344CB8AC3E}">
        <p14:creationId xmlns:p14="http://schemas.microsoft.com/office/powerpoint/2010/main" val="5675847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baseline="0" dirty="0"/>
          </a:p>
        </p:txBody>
      </p:sp>
      <p:sp>
        <p:nvSpPr>
          <p:cNvPr id="4" name="Marcador de número de diapositiva 3"/>
          <p:cNvSpPr>
            <a:spLocks noGrp="1"/>
          </p:cNvSpPr>
          <p:nvPr>
            <p:ph type="sldNum" sz="quarter" idx="10"/>
          </p:nvPr>
        </p:nvSpPr>
        <p:spPr/>
        <p:txBody>
          <a:bodyPr/>
          <a:lstStyle/>
          <a:p>
            <a:fld id="{0391D547-3A6E-4DC5-B17A-B397E513881F}" type="slidenum">
              <a:rPr lang="es-MX" smtClean="0"/>
              <a:t>50</a:t>
            </a:fld>
            <a:endParaRPr lang="es-MX"/>
          </a:p>
        </p:txBody>
      </p:sp>
    </p:spTree>
    <p:extLst>
      <p:ext uri="{BB962C8B-B14F-4D97-AF65-F5344CB8AC3E}">
        <p14:creationId xmlns:p14="http://schemas.microsoft.com/office/powerpoint/2010/main" val="6425591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0391D547-3A6E-4DC5-B17A-B397E513881F}" type="slidenum">
              <a:rPr lang="es-MX" smtClean="0"/>
              <a:t>58</a:t>
            </a:fld>
            <a:endParaRPr lang="es-MX"/>
          </a:p>
        </p:txBody>
      </p:sp>
    </p:spTree>
    <p:extLst>
      <p:ext uri="{BB962C8B-B14F-4D97-AF65-F5344CB8AC3E}">
        <p14:creationId xmlns:p14="http://schemas.microsoft.com/office/powerpoint/2010/main" val="15239310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10"/>
          </p:nvPr>
        </p:nvSpPr>
        <p:spPr/>
        <p:txBody>
          <a:bodyPr/>
          <a:lstStyle/>
          <a:p>
            <a:fld id="{FF23A313-7F11-724B-9967-905E4DF74D96}" type="slidenum">
              <a:rPr lang="es-ES_tradnl" smtClean="0"/>
              <a:t>59</a:t>
            </a:fld>
            <a:endParaRPr lang="es-ES_tradnl"/>
          </a:p>
        </p:txBody>
      </p:sp>
    </p:spTree>
    <p:extLst>
      <p:ext uri="{BB962C8B-B14F-4D97-AF65-F5344CB8AC3E}">
        <p14:creationId xmlns:p14="http://schemas.microsoft.com/office/powerpoint/2010/main" val="3005839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10"/>
          </p:nvPr>
        </p:nvSpPr>
        <p:spPr/>
        <p:txBody>
          <a:bodyPr/>
          <a:lstStyle/>
          <a:p>
            <a:fld id="{FF23A313-7F11-724B-9967-905E4DF74D96}" type="slidenum">
              <a:rPr lang="es-ES_tradnl" smtClean="0"/>
              <a:t>60</a:t>
            </a:fld>
            <a:endParaRPr lang="es-ES_tradnl"/>
          </a:p>
        </p:txBody>
      </p:sp>
    </p:spTree>
    <p:extLst>
      <p:ext uri="{BB962C8B-B14F-4D97-AF65-F5344CB8AC3E}">
        <p14:creationId xmlns:p14="http://schemas.microsoft.com/office/powerpoint/2010/main" val="16906683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10"/>
          </p:nvPr>
        </p:nvSpPr>
        <p:spPr/>
        <p:txBody>
          <a:bodyPr/>
          <a:lstStyle/>
          <a:p>
            <a:fld id="{FF23A313-7F11-724B-9967-905E4DF74D96}" type="slidenum">
              <a:rPr lang="es-ES_tradnl" smtClean="0"/>
              <a:t>61</a:t>
            </a:fld>
            <a:endParaRPr lang="es-ES_tradnl"/>
          </a:p>
        </p:txBody>
      </p:sp>
    </p:spTree>
    <p:extLst>
      <p:ext uri="{BB962C8B-B14F-4D97-AF65-F5344CB8AC3E}">
        <p14:creationId xmlns:p14="http://schemas.microsoft.com/office/powerpoint/2010/main" val="7878489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10"/>
          </p:nvPr>
        </p:nvSpPr>
        <p:spPr/>
        <p:txBody>
          <a:bodyPr/>
          <a:lstStyle/>
          <a:p>
            <a:fld id="{FF23A313-7F11-724B-9967-905E4DF74D96}" type="slidenum">
              <a:rPr lang="es-ES_tradnl" smtClean="0"/>
              <a:t>62</a:t>
            </a:fld>
            <a:endParaRPr lang="es-ES_tradnl"/>
          </a:p>
        </p:txBody>
      </p:sp>
    </p:spTree>
    <p:extLst>
      <p:ext uri="{BB962C8B-B14F-4D97-AF65-F5344CB8AC3E}">
        <p14:creationId xmlns:p14="http://schemas.microsoft.com/office/powerpoint/2010/main" val="7039071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Agregar los casos</a:t>
            </a:r>
            <a:r>
              <a:rPr lang="es-MX" baseline="0" dirty="0"/>
              <a:t> que son</a:t>
            </a:r>
          </a:p>
        </p:txBody>
      </p:sp>
      <p:sp>
        <p:nvSpPr>
          <p:cNvPr id="4" name="Marcador de número de diapositiva 3"/>
          <p:cNvSpPr>
            <a:spLocks noGrp="1"/>
          </p:cNvSpPr>
          <p:nvPr>
            <p:ph type="sldNum" sz="quarter" idx="10"/>
          </p:nvPr>
        </p:nvSpPr>
        <p:spPr/>
        <p:txBody>
          <a:bodyPr/>
          <a:lstStyle/>
          <a:p>
            <a:fld id="{A04AD2BB-D9D5-4627-81AF-7F8CD16877AF}" type="slidenum">
              <a:rPr lang="es-MX" smtClean="0"/>
              <a:t>64</a:t>
            </a:fld>
            <a:endParaRPr lang="es-MX" dirty="0"/>
          </a:p>
        </p:txBody>
      </p:sp>
    </p:spTree>
    <p:extLst>
      <p:ext uri="{BB962C8B-B14F-4D97-AF65-F5344CB8AC3E}">
        <p14:creationId xmlns:p14="http://schemas.microsoft.com/office/powerpoint/2010/main" val="19283875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A04AD2BB-D9D5-4627-81AF-7F8CD16877AF}" type="slidenum">
              <a:rPr lang="es-MX" smtClean="0"/>
              <a:t>65</a:t>
            </a:fld>
            <a:endParaRPr lang="es-MX" dirty="0"/>
          </a:p>
        </p:txBody>
      </p:sp>
    </p:spTree>
    <p:extLst>
      <p:ext uri="{BB962C8B-B14F-4D97-AF65-F5344CB8AC3E}">
        <p14:creationId xmlns:p14="http://schemas.microsoft.com/office/powerpoint/2010/main" val="1882736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10"/>
          </p:nvPr>
        </p:nvSpPr>
        <p:spPr/>
        <p:txBody>
          <a:bodyPr/>
          <a:lstStyle/>
          <a:p>
            <a:fld id="{FF23A313-7F11-724B-9967-905E4DF74D96}" type="slidenum">
              <a:rPr lang="es-ES_tradnl" smtClean="0"/>
              <a:t>4</a:t>
            </a:fld>
            <a:endParaRPr lang="es-ES_tradnl"/>
          </a:p>
        </p:txBody>
      </p:sp>
    </p:spTree>
    <p:extLst>
      <p:ext uri="{BB962C8B-B14F-4D97-AF65-F5344CB8AC3E}">
        <p14:creationId xmlns:p14="http://schemas.microsoft.com/office/powerpoint/2010/main" val="19567292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A04AD2BB-D9D5-4627-81AF-7F8CD16877AF}" type="slidenum">
              <a:rPr lang="es-MX" smtClean="0"/>
              <a:t>66</a:t>
            </a:fld>
            <a:endParaRPr lang="es-MX" dirty="0"/>
          </a:p>
        </p:txBody>
      </p:sp>
    </p:spTree>
    <p:extLst>
      <p:ext uri="{BB962C8B-B14F-4D97-AF65-F5344CB8AC3E}">
        <p14:creationId xmlns:p14="http://schemas.microsoft.com/office/powerpoint/2010/main" val="3803022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10"/>
          </p:nvPr>
        </p:nvSpPr>
        <p:spPr/>
        <p:txBody>
          <a:bodyPr/>
          <a:lstStyle/>
          <a:p>
            <a:fld id="{FF23A313-7F11-724B-9967-905E4DF74D96}" type="slidenum">
              <a:rPr lang="es-ES_tradnl" smtClean="0"/>
              <a:t>68</a:t>
            </a:fld>
            <a:endParaRPr lang="es-ES_tradnl"/>
          </a:p>
        </p:txBody>
      </p:sp>
    </p:spTree>
    <p:extLst>
      <p:ext uri="{BB962C8B-B14F-4D97-AF65-F5344CB8AC3E}">
        <p14:creationId xmlns:p14="http://schemas.microsoft.com/office/powerpoint/2010/main" val="2400630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10"/>
          </p:nvPr>
        </p:nvSpPr>
        <p:spPr/>
        <p:txBody>
          <a:bodyPr/>
          <a:lstStyle/>
          <a:p>
            <a:fld id="{FF23A313-7F11-724B-9967-905E4DF74D96}" type="slidenum">
              <a:rPr lang="es-ES_tradnl" smtClean="0"/>
              <a:t>69</a:t>
            </a:fld>
            <a:endParaRPr lang="es-ES_tradnl"/>
          </a:p>
        </p:txBody>
      </p:sp>
    </p:spTree>
    <p:extLst>
      <p:ext uri="{BB962C8B-B14F-4D97-AF65-F5344CB8AC3E}">
        <p14:creationId xmlns:p14="http://schemas.microsoft.com/office/powerpoint/2010/main" val="6334226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10"/>
          </p:nvPr>
        </p:nvSpPr>
        <p:spPr/>
        <p:txBody>
          <a:bodyPr/>
          <a:lstStyle/>
          <a:p>
            <a:fld id="{FF23A313-7F11-724B-9967-905E4DF74D96}" type="slidenum">
              <a:rPr lang="es-ES_tradnl" smtClean="0"/>
              <a:t>70</a:t>
            </a:fld>
            <a:endParaRPr lang="es-ES_tradnl"/>
          </a:p>
        </p:txBody>
      </p:sp>
    </p:spTree>
    <p:extLst>
      <p:ext uri="{BB962C8B-B14F-4D97-AF65-F5344CB8AC3E}">
        <p14:creationId xmlns:p14="http://schemas.microsoft.com/office/powerpoint/2010/main" val="8475029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10"/>
          </p:nvPr>
        </p:nvSpPr>
        <p:spPr/>
        <p:txBody>
          <a:bodyPr/>
          <a:lstStyle/>
          <a:p>
            <a:fld id="{FF23A313-7F11-724B-9967-905E4DF74D96}" type="slidenum">
              <a:rPr lang="es-ES_tradnl" smtClean="0"/>
              <a:t>71</a:t>
            </a:fld>
            <a:endParaRPr lang="es-ES_tradnl"/>
          </a:p>
        </p:txBody>
      </p:sp>
    </p:spTree>
    <p:extLst>
      <p:ext uri="{BB962C8B-B14F-4D97-AF65-F5344CB8AC3E}">
        <p14:creationId xmlns:p14="http://schemas.microsoft.com/office/powerpoint/2010/main" val="4859688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10"/>
          </p:nvPr>
        </p:nvSpPr>
        <p:spPr/>
        <p:txBody>
          <a:bodyPr/>
          <a:lstStyle/>
          <a:p>
            <a:fld id="{FF23A313-7F11-724B-9967-905E4DF74D96}" type="slidenum">
              <a:rPr lang="es-ES_tradnl" smtClean="0"/>
              <a:t>72</a:t>
            </a:fld>
            <a:endParaRPr lang="es-ES_tradnl"/>
          </a:p>
        </p:txBody>
      </p:sp>
    </p:spTree>
    <p:extLst>
      <p:ext uri="{BB962C8B-B14F-4D97-AF65-F5344CB8AC3E}">
        <p14:creationId xmlns:p14="http://schemas.microsoft.com/office/powerpoint/2010/main" val="10243650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10"/>
          </p:nvPr>
        </p:nvSpPr>
        <p:spPr/>
        <p:txBody>
          <a:bodyPr/>
          <a:lstStyle/>
          <a:p>
            <a:fld id="{FF23A313-7F11-724B-9967-905E4DF74D96}" type="slidenum">
              <a:rPr lang="es-ES_tradnl" smtClean="0"/>
              <a:t>77</a:t>
            </a:fld>
            <a:endParaRPr lang="es-ES_tradnl"/>
          </a:p>
        </p:txBody>
      </p:sp>
    </p:spTree>
    <p:extLst>
      <p:ext uri="{BB962C8B-B14F-4D97-AF65-F5344CB8AC3E}">
        <p14:creationId xmlns:p14="http://schemas.microsoft.com/office/powerpoint/2010/main" val="4412998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D0E3C2A4-6BAE-42B1-A328-B5B34D0E183E}" type="slidenum">
              <a:rPr lang="es-MX" smtClean="0"/>
              <a:t>81</a:t>
            </a:fld>
            <a:endParaRPr lang="es-MX"/>
          </a:p>
        </p:txBody>
      </p:sp>
    </p:spTree>
    <p:extLst>
      <p:ext uri="{BB962C8B-B14F-4D97-AF65-F5344CB8AC3E}">
        <p14:creationId xmlns:p14="http://schemas.microsoft.com/office/powerpoint/2010/main" val="15565637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D0E3C2A4-6BAE-42B1-A328-B5B34D0E183E}" type="slidenum">
              <a:rPr lang="es-MX" smtClean="0"/>
              <a:t>82</a:t>
            </a:fld>
            <a:endParaRPr lang="es-MX"/>
          </a:p>
        </p:txBody>
      </p:sp>
    </p:spTree>
    <p:extLst>
      <p:ext uri="{BB962C8B-B14F-4D97-AF65-F5344CB8AC3E}">
        <p14:creationId xmlns:p14="http://schemas.microsoft.com/office/powerpoint/2010/main" val="14478931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10"/>
          </p:nvPr>
        </p:nvSpPr>
        <p:spPr/>
        <p:txBody>
          <a:bodyPr/>
          <a:lstStyle/>
          <a:p>
            <a:fld id="{FF23A313-7F11-724B-9967-905E4DF74D96}" type="slidenum">
              <a:rPr lang="es-ES_tradnl" smtClean="0"/>
              <a:t>83</a:t>
            </a:fld>
            <a:endParaRPr lang="es-ES_tradnl"/>
          </a:p>
        </p:txBody>
      </p:sp>
    </p:spTree>
    <p:extLst>
      <p:ext uri="{BB962C8B-B14F-4D97-AF65-F5344CB8AC3E}">
        <p14:creationId xmlns:p14="http://schemas.microsoft.com/office/powerpoint/2010/main" val="1153311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0391D547-3A6E-4DC5-B17A-B397E513881F}" type="slidenum">
              <a:rPr lang="es-MX" smtClean="0"/>
              <a:t>6</a:t>
            </a:fld>
            <a:endParaRPr lang="es-MX"/>
          </a:p>
        </p:txBody>
      </p:sp>
    </p:spTree>
    <p:extLst>
      <p:ext uri="{BB962C8B-B14F-4D97-AF65-F5344CB8AC3E}">
        <p14:creationId xmlns:p14="http://schemas.microsoft.com/office/powerpoint/2010/main" val="11153811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10"/>
          </p:nvPr>
        </p:nvSpPr>
        <p:spPr/>
        <p:txBody>
          <a:bodyPr/>
          <a:lstStyle/>
          <a:p>
            <a:fld id="{FF23A313-7F11-724B-9967-905E4DF74D96}" type="slidenum">
              <a:rPr lang="es-ES_tradnl" smtClean="0"/>
              <a:t>84</a:t>
            </a:fld>
            <a:endParaRPr lang="es-ES_tradnl"/>
          </a:p>
        </p:txBody>
      </p:sp>
    </p:spTree>
    <p:extLst>
      <p:ext uri="{BB962C8B-B14F-4D97-AF65-F5344CB8AC3E}">
        <p14:creationId xmlns:p14="http://schemas.microsoft.com/office/powerpoint/2010/main" val="8685059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Mencionar</a:t>
            </a:r>
            <a:r>
              <a:rPr lang="es-MX" baseline="0" dirty="0"/>
              <a:t> que todos nuestros sistemas estarán listos, que en esta presentación se mostrarán los ejemplo sobre </a:t>
            </a:r>
            <a:r>
              <a:rPr lang="es-MX" baseline="0" dirty="0" err="1"/>
              <a:t>Admin</a:t>
            </a:r>
            <a:r>
              <a:rPr lang="es-MX" baseline="0" dirty="0"/>
              <a:t>, Premium y Pro para evitar ser repetitivos, pero Factura Electrónica también cumplirá.</a:t>
            </a:r>
            <a:endParaRPr lang="es-MX" dirty="0"/>
          </a:p>
        </p:txBody>
      </p:sp>
      <p:sp>
        <p:nvSpPr>
          <p:cNvPr id="4" name="Marcador de número de diapositiva 3"/>
          <p:cNvSpPr>
            <a:spLocks noGrp="1"/>
          </p:cNvSpPr>
          <p:nvPr>
            <p:ph type="sldNum" sz="quarter" idx="10"/>
          </p:nvPr>
        </p:nvSpPr>
        <p:spPr/>
        <p:txBody>
          <a:bodyPr/>
          <a:lstStyle/>
          <a:p>
            <a:fld id="{FF23A313-7F11-724B-9967-905E4DF74D96}" type="slidenum">
              <a:rPr lang="es-ES_tradnl" smtClean="0"/>
              <a:t>85</a:t>
            </a:fld>
            <a:endParaRPr lang="es-ES_tradnl"/>
          </a:p>
        </p:txBody>
      </p:sp>
    </p:spTree>
    <p:extLst>
      <p:ext uri="{BB962C8B-B14F-4D97-AF65-F5344CB8AC3E}">
        <p14:creationId xmlns:p14="http://schemas.microsoft.com/office/powerpoint/2010/main" val="34741164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a:t>Hablar</a:t>
            </a:r>
            <a:r>
              <a:rPr lang="es-ES_tradnl" baseline="0" dirty="0"/>
              <a:t> de este catálogo y de la importancia de revisar la unidad a la que se hace referencia, para que esta sea la acorde a la mercancía a la que se </a:t>
            </a:r>
            <a:r>
              <a:rPr lang="es-ES_tradnl" baseline="0" dirty="0" err="1"/>
              <a:t>asiganará</a:t>
            </a:r>
            <a:r>
              <a:rPr lang="es-ES_tradnl" baseline="0" dirty="0"/>
              <a:t>.</a:t>
            </a:r>
            <a:endParaRPr lang="es-ES_tradnl" dirty="0"/>
          </a:p>
        </p:txBody>
      </p:sp>
      <p:sp>
        <p:nvSpPr>
          <p:cNvPr id="4" name="Marcador de número de diapositiva 3"/>
          <p:cNvSpPr>
            <a:spLocks noGrp="1"/>
          </p:cNvSpPr>
          <p:nvPr>
            <p:ph type="sldNum" sz="quarter" idx="10"/>
          </p:nvPr>
        </p:nvSpPr>
        <p:spPr/>
        <p:txBody>
          <a:bodyPr/>
          <a:lstStyle/>
          <a:p>
            <a:fld id="{FF23A313-7F11-724B-9967-905E4DF74D96}" type="slidenum">
              <a:rPr lang="es-ES_tradnl" smtClean="0"/>
              <a:t>86</a:t>
            </a:fld>
            <a:endParaRPr lang="es-ES_tradnl"/>
          </a:p>
        </p:txBody>
      </p:sp>
    </p:spTree>
    <p:extLst>
      <p:ext uri="{BB962C8B-B14F-4D97-AF65-F5344CB8AC3E}">
        <p14:creationId xmlns:p14="http://schemas.microsoft.com/office/powerpoint/2010/main" val="26520813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a:t>Hablar</a:t>
            </a:r>
            <a:r>
              <a:rPr lang="es-ES_tradnl" baseline="0" dirty="0"/>
              <a:t> de este catálogo y de la importancia de revisar la unidad a la que se hace referencia, para que esta sea la acorde a la mercancía a la que se </a:t>
            </a:r>
            <a:r>
              <a:rPr lang="es-ES_tradnl" baseline="0" dirty="0" err="1"/>
              <a:t>asiganará</a:t>
            </a:r>
            <a:r>
              <a:rPr lang="es-ES_tradnl" baseline="0" dirty="0"/>
              <a:t>.</a:t>
            </a:r>
            <a:endParaRPr lang="es-ES_tradnl" dirty="0"/>
          </a:p>
        </p:txBody>
      </p:sp>
      <p:sp>
        <p:nvSpPr>
          <p:cNvPr id="4" name="Marcador de número de diapositiva 3"/>
          <p:cNvSpPr>
            <a:spLocks noGrp="1"/>
          </p:cNvSpPr>
          <p:nvPr>
            <p:ph type="sldNum" sz="quarter" idx="10"/>
          </p:nvPr>
        </p:nvSpPr>
        <p:spPr/>
        <p:txBody>
          <a:bodyPr/>
          <a:lstStyle/>
          <a:p>
            <a:fld id="{FF23A313-7F11-724B-9967-905E4DF74D96}" type="slidenum">
              <a:rPr lang="es-ES_tradnl" smtClean="0"/>
              <a:t>87</a:t>
            </a:fld>
            <a:endParaRPr lang="es-ES_tradnl"/>
          </a:p>
        </p:txBody>
      </p:sp>
    </p:spTree>
    <p:extLst>
      <p:ext uri="{BB962C8B-B14F-4D97-AF65-F5344CB8AC3E}">
        <p14:creationId xmlns:p14="http://schemas.microsoft.com/office/powerpoint/2010/main" val="3935807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a:t>Hacer notar que ahora las monedas se dan de alta a partir de un</a:t>
            </a:r>
            <a:r>
              <a:rPr lang="es-ES_tradnl" baseline="0" dirty="0"/>
              <a:t> catálogo con claves, resaltar que los decimales se proponen según definición de este catálogo.</a:t>
            </a:r>
            <a:endParaRPr lang="es-ES_tradnl" dirty="0"/>
          </a:p>
        </p:txBody>
      </p:sp>
      <p:sp>
        <p:nvSpPr>
          <p:cNvPr id="4" name="Marcador de número de diapositiva 3"/>
          <p:cNvSpPr>
            <a:spLocks noGrp="1"/>
          </p:cNvSpPr>
          <p:nvPr>
            <p:ph type="sldNum" sz="quarter" idx="10"/>
          </p:nvPr>
        </p:nvSpPr>
        <p:spPr/>
        <p:txBody>
          <a:bodyPr/>
          <a:lstStyle/>
          <a:p>
            <a:fld id="{FF23A313-7F11-724B-9967-905E4DF74D96}" type="slidenum">
              <a:rPr lang="es-ES_tradnl" smtClean="0"/>
              <a:t>88</a:t>
            </a:fld>
            <a:endParaRPr lang="es-ES_tradnl"/>
          </a:p>
        </p:txBody>
      </p:sp>
    </p:spTree>
    <p:extLst>
      <p:ext uri="{BB962C8B-B14F-4D97-AF65-F5344CB8AC3E}">
        <p14:creationId xmlns:p14="http://schemas.microsoft.com/office/powerpoint/2010/main" val="4039507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a:t>Mencionar</a:t>
            </a:r>
            <a:r>
              <a:rPr lang="es-ES_tradnl" baseline="0" dirty="0"/>
              <a:t> que esta funcionalidad, permite duplicar conceptos listos para anexo 20 marcando los originales </a:t>
            </a:r>
            <a:r>
              <a:rPr lang="es-ES_tradnl" baseline="0" dirty="0" err="1"/>
              <a:t>comno</a:t>
            </a:r>
            <a:r>
              <a:rPr lang="es-ES_tradnl" baseline="0" dirty="0"/>
              <a:t> inactivos para evitar tener varios conceptos antes y después de Anexo 20. La opción de actualizar a versión de Anexo 20 se activará al llegar la fecha de entrada (1 de julio 2017)</a:t>
            </a:r>
            <a:endParaRPr lang="es-ES_tradnl" dirty="0"/>
          </a:p>
        </p:txBody>
      </p:sp>
      <p:sp>
        <p:nvSpPr>
          <p:cNvPr id="4" name="Marcador de número de diapositiva 3"/>
          <p:cNvSpPr>
            <a:spLocks noGrp="1"/>
          </p:cNvSpPr>
          <p:nvPr>
            <p:ph type="sldNum" sz="quarter" idx="10"/>
          </p:nvPr>
        </p:nvSpPr>
        <p:spPr/>
        <p:txBody>
          <a:bodyPr/>
          <a:lstStyle/>
          <a:p>
            <a:fld id="{FF23A313-7F11-724B-9967-905E4DF74D96}" type="slidenum">
              <a:rPr lang="es-ES_tradnl" smtClean="0"/>
              <a:t>89</a:t>
            </a:fld>
            <a:endParaRPr lang="es-ES_tradnl"/>
          </a:p>
        </p:txBody>
      </p:sp>
    </p:spTree>
    <p:extLst>
      <p:ext uri="{BB962C8B-B14F-4D97-AF65-F5344CB8AC3E}">
        <p14:creationId xmlns:p14="http://schemas.microsoft.com/office/powerpoint/2010/main" val="16774547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a:t>Decir</a:t>
            </a:r>
            <a:r>
              <a:rPr lang="es-ES_tradnl" baseline="0" dirty="0"/>
              <a:t> que los códigos postales ahora son un catálogo del SAT y se valida su existencia, el sistema, al momento de detectar uno invalido, lo indica, y al encontrar uno sí válido en su catálogo rellena Estado Municipio y Ciudad.</a:t>
            </a:r>
            <a:endParaRPr lang="es-ES_tradnl" dirty="0"/>
          </a:p>
        </p:txBody>
      </p:sp>
      <p:sp>
        <p:nvSpPr>
          <p:cNvPr id="4" name="Marcador de número de diapositiva 3"/>
          <p:cNvSpPr>
            <a:spLocks noGrp="1"/>
          </p:cNvSpPr>
          <p:nvPr>
            <p:ph type="sldNum" sz="quarter" idx="10"/>
          </p:nvPr>
        </p:nvSpPr>
        <p:spPr/>
        <p:txBody>
          <a:bodyPr/>
          <a:lstStyle/>
          <a:p>
            <a:fld id="{FF23A313-7F11-724B-9967-905E4DF74D96}" type="slidenum">
              <a:rPr lang="es-ES_tradnl" smtClean="0"/>
              <a:t>90</a:t>
            </a:fld>
            <a:endParaRPr lang="es-ES_tradnl"/>
          </a:p>
        </p:txBody>
      </p:sp>
    </p:spTree>
    <p:extLst>
      <p:ext uri="{BB962C8B-B14F-4D97-AF65-F5344CB8AC3E}">
        <p14:creationId xmlns:p14="http://schemas.microsoft.com/office/powerpoint/2010/main" val="33179496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a:t>En este </a:t>
            </a:r>
            <a:r>
              <a:rPr lang="es-ES_tradnl" dirty="0" err="1"/>
              <a:t>slide</a:t>
            </a:r>
            <a:r>
              <a:rPr lang="es-ES_tradnl" dirty="0"/>
              <a:t>, se puede apreciar el proceso</a:t>
            </a:r>
            <a:r>
              <a:rPr lang="es-ES_tradnl" baseline="0" dirty="0"/>
              <a:t> para dar de alta un nuevo artículo, localizarlo en el catálogo del SAT, categorizarlo eligiendo su clave y verificando el nivel al que se encuentra dentro de la taxonomía del catálogo de Productos y Servicios.</a:t>
            </a:r>
            <a:endParaRPr lang="es-ES_tradnl" dirty="0"/>
          </a:p>
        </p:txBody>
      </p:sp>
      <p:sp>
        <p:nvSpPr>
          <p:cNvPr id="4" name="Marcador de número de diapositiva 3"/>
          <p:cNvSpPr>
            <a:spLocks noGrp="1"/>
          </p:cNvSpPr>
          <p:nvPr>
            <p:ph type="sldNum" sz="quarter" idx="10"/>
          </p:nvPr>
        </p:nvSpPr>
        <p:spPr/>
        <p:txBody>
          <a:bodyPr/>
          <a:lstStyle/>
          <a:p>
            <a:fld id="{FF23A313-7F11-724B-9967-905E4DF74D96}" type="slidenum">
              <a:rPr lang="es-ES_tradnl" smtClean="0"/>
              <a:t>91</a:t>
            </a:fld>
            <a:endParaRPr lang="es-ES_tradnl"/>
          </a:p>
        </p:txBody>
      </p:sp>
    </p:spTree>
    <p:extLst>
      <p:ext uri="{BB962C8B-B14F-4D97-AF65-F5344CB8AC3E}">
        <p14:creationId xmlns:p14="http://schemas.microsoft.com/office/powerpoint/2010/main" val="35609708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a:t>En este </a:t>
            </a:r>
            <a:r>
              <a:rPr lang="es-ES_tradnl" dirty="0" err="1"/>
              <a:t>slide</a:t>
            </a:r>
            <a:r>
              <a:rPr lang="es-ES_tradnl" dirty="0"/>
              <a:t>, se puede apreciar el proceso</a:t>
            </a:r>
            <a:r>
              <a:rPr lang="es-ES_tradnl" baseline="0" dirty="0"/>
              <a:t> para dar de alta un nuevo artículo, localizarlo en el catálogo del SAT, categorizarlo eligiendo su clave y verificando el nivel al que se encuentra dentro de la taxonomía del catálogo de Productos y Servicios.</a:t>
            </a:r>
            <a:endParaRPr lang="es-ES_tradnl" dirty="0"/>
          </a:p>
        </p:txBody>
      </p:sp>
      <p:sp>
        <p:nvSpPr>
          <p:cNvPr id="4" name="Marcador de número de diapositiva 3"/>
          <p:cNvSpPr>
            <a:spLocks noGrp="1"/>
          </p:cNvSpPr>
          <p:nvPr>
            <p:ph type="sldNum" sz="quarter" idx="10"/>
          </p:nvPr>
        </p:nvSpPr>
        <p:spPr/>
        <p:txBody>
          <a:bodyPr/>
          <a:lstStyle/>
          <a:p>
            <a:fld id="{FF23A313-7F11-724B-9967-905E4DF74D96}" type="slidenum">
              <a:rPr lang="es-ES_tradnl" smtClean="0"/>
              <a:t>92</a:t>
            </a:fld>
            <a:endParaRPr lang="es-ES_tradnl"/>
          </a:p>
        </p:txBody>
      </p:sp>
    </p:spTree>
    <p:extLst>
      <p:ext uri="{BB962C8B-B14F-4D97-AF65-F5344CB8AC3E}">
        <p14:creationId xmlns:p14="http://schemas.microsoft.com/office/powerpoint/2010/main" val="20926666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10"/>
          </p:nvPr>
        </p:nvSpPr>
        <p:spPr/>
        <p:txBody>
          <a:bodyPr/>
          <a:lstStyle/>
          <a:p>
            <a:fld id="{FF23A313-7F11-724B-9967-905E4DF74D96}" type="slidenum">
              <a:rPr lang="es-ES_tradnl" smtClean="0"/>
              <a:t>93</a:t>
            </a:fld>
            <a:endParaRPr lang="es-ES_tradnl"/>
          </a:p>
        </p:txBody>
      </p:sp>
    </p:spTree>
    <p:extLst>
      <p:ext uri="{BB962C8B-B14F-4D97-AF65-F5344CB8AC3E}">
        <p14:creationId xmlns:p14="http://schemas.microsoft.com/office/powerpoint/2010/main" val="1361891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dirty="0"/>
          </a:p>
        </p:txBody>
      </p:sp>
      <p:sp>
        <p:nvSpPr>
          <p:cNvPr id="4" name="3 Marcador de número de diapositiva"/>
          <p:cNvSpPr>
            <a:spLocks noGrp="1"/>
          </p:cNvSpPr>
          <p:nvPr>
            <p:ph type="sldNum" sz="quarter" idx="10"/>
          </p:nvPr>
        </p:nvSpPr>
        <p:spPr/>
        <p:txBody>
          <a:bodyPr/>
          <a:lstStyle/>
          <a:p>
            <a:fld id="{566D04A9-1F21-452F-8A60-408A34C4D6C8}" type="slidenum">
              <a:rPr lang="es-MX" smtClean="0"/>
              <a:pPr/>
              <a:t>10</a:t>
            </a:fld>
            <a:endParaRPr lang="es-MX"/>
          </a:p>
        </p:txBody>
      </p:sp>
    </p:spTree>
    <p:extLst>
      <p:ext uri="{BB962C8B-B14F-4D97-AF65-F5344CB8AC3E}">
        <p14:creationId xmlns:p14="http://schemas.microsoft.com/office/powerpoint/2010/main" val="11498615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MX" dirty="0">
                <a:solidFill>
                  <a:schemeClr val="tx1">
                    <a:lumMod val="65000"/>
                    <a:lumOff val="35000"/>
                  </a:schemeClr>
                </a:solidFill>
              </a:rPr>
              <a:t>El CFDI Pago de N</a:t>
            </a:r>
            <a:r>
              <a:rPr lang="es-ES" dirty="0" err="1">
                <a:solidFill>
                  <a:schemeClr val="tx1">
                    <a:lumMod val="65000"/>
                    <a:lumOff val="35000"/>
                  </a:schemeClr>
                </a:solidFill>
              </a:rPr>
              <a:t>ómina</a:t>
            </a:r>
            <a:r>
              <a:rPr lang="es-ES" dirty="0">
                <a:solidFill>
                  <a:schemeClr val="tx1">
                    <a:lumMod val="65000"/>
                    <a:lumOff val="35000"/>
                  </a:schemeClr>
                </a:solidFill>
              </a:rPr>
              <a:t>, esta formado el comprobante basado en anexo 20 y el complemento de nómina versión 1.2.</a:t>
            </a:r>
            <a:endParaRPr lang="es-MX" dirty="0">
              <a:solidFill>
                <a:schemeClr val="tx1">
                  <a:lumMod val="65000"/>
                  <a:lumOff val="35000"/>
                </a:schemeClr>
              </a:solidFill>
            </a:endParaRPr>
          </a:p>
        </p:txBody>
      </p:sp>
      <p:sp>
        <p:nvSpPr>
          <p:cNvPr id="4" name="Marcador de pie de página 3"/>
          <p:cNvSpPr>
            <a:spLocks noGrp="1"/>
          </p:cNvSpPr>
          <p:nvPr>
            <p:ph type="ftr" sz="quarter" idx="10"/>
          </p:nvPr>
        </p:nvSpPr>
        <p:spPr/>
        <p:txBody>
          <a:bodyPr/>
          <a:lstStyle/>
          <a:p>
            <a:r>
              <a:rPr lang="es-MX"/>
              <a:t>Información confidencial</a:t>
            </a:r>
          </a:p>
        </p:txBody>
      </p:sp>
    </p:spTree>
    <p:extLst>
      <p:ext uri="{BB962C8B-B14F-4D97-AF65-F5344CB8AC3E}">
        <p14:creationId xmlns:p14="http://schemas.microsoft.com/office/powerpoint/2010/main" val="4377521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MX" dirty="0">
                <a:solidFill>
                  <a:schemeClr val="tx1">
                    <a:lumMod val="65000"/>
                    <a:lumOff val="35000"/>
                  </a:schemeClr>
                </a:solidFill>
              </a:rPr>
              <a:t>Los valores que se presentan</a:t>
            </a:r>
            <a:r>
              <a:rPr lang="es-MX" baseline="0" dirty="0">
                <a:solidFill>
                  <a:schemeClr val="tx1">
                    <a:lumMod val="65000"/>
                    <a:lumOff val="35000"/>
                  </a:schemeClr>
                </a:solidFill>
              </a:rPr>
              <a:t> en el XML son fijos</a:t>
            </a:r>
          </a:p>
          <a:p>
            <a:pPr algn="just"/>
            <a:r>
              <a:rPr lang="es-MX" baseline="0" dirty="0">
                <a:solidFill>
                  <a:schemeClr val="tx1">
                    <a:lumMod val="65000"/>
                    <a:lumOff val="35000"/>
                  </a:schemeClr>
                </a:solidFill>
              </a:rPr>
              <a:t>Versi</a:t>
            </a:r>
            <a:r>
              <a:rPr lang="es-ES" baseline="0" dirty="0">
                <a:solidFill>
                  <a:schemeClr val="tx1">
                    <a:lumMod val="65000"/>
                    <a:lumOff val="35000"/>
                  </a:schemeClr>
                </a:solidFill>
              </a:rPr>
              <a:t>ón : 3.3</a:t>
            </a:r>
          </a:p>
          <a:p>
            <a:pPr marL="0" marR="0" indent="0" algn="just" defTabSz="914400" rtl="0" eaLnBrk="1" fontAlgn="auto" latinLnBrk="0" hangingPunct="1">
              <a:lnSpc>
                <a:spcPct val="100000"/>
              </a:lnSpc>
              <a:spcBef>
                <a:spcPts val="0"/>
              </a:spcBef>
              <a:spcAft>
                <a:spcPts val="0"/>
              </a:spcAft>
              <a:buClrTx/>
              <a:buSzTx/>
              <a:buFontTx/>
              <a:buNone/>
              <a:tabLst/>
              <a:defRPr/>
            </a:pPr>
            <a:r>
              <a:rPr lang="es-ES" baseline="0" dirty="0">
                <a:solidFill>
                  <a:schemeClr val="tx1">
                    <a:lumMod val="65000"/>
                    <a:lumOff val="35000"/>
                  </a:schemeClr>
                </a:solidFill>
              </a:rPr>
              <a:t>Fecha : </a:t>
            </a:r>
            <a:r>
              <a:rPr lang="es-MX" sz="1200" dirty="0">
                <a:solidFill>
                  <a:schemeClr val="tx1"/>
                </a:solidFill>
                <a:effectLst/>
                <a:highlight>
                  <a:srgbClr val="FFFF00"/>
                </a:highlight>
              </a:rPr>
              <a:t>Fecha y hora obtenidas del PAC por medio del SACI. Deberá sincronizar con el huso horario del código postal del emisor.</a:t>
            </a:r>
            <a:endParaRPr lang="es-MX" sz="12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p>
            <a:pPr algn="just"/>
            <a:r>
              <a:rPr lang="es-MX" dirty="0">
                <a:solidFill>
                  <a:schemeClr val="tx1">
                    <a:lumMod val="65000"/>
                    <a:lumOff val="35000"/>
                  </a:schemeClr>
                </a:solidFill>
              </a:rPr>
              <a:t>Forma de pago:</a:t>
            </a:r>
            <a:r>
              <a:rPr lang="es-MX" baseline="0" dirty="0">
                <a:solidFill>
                  <a:schemeClr val="tx1">
                    <a:lumMod val="65000"/>
                    <a:lumOff val="35000"/>
                  </a:schemeClr>
                </a:solidFill>
              </a:rPr>
              <a:t> 99 (por definir)</a:t>
            </a:r>
          </a:p>
          <a:p>
            <a:pPr algn="just"/>
            <a:r>
              <a:rPr lang="es-MX" baseline="0" dirty="0">
                <a:solidFill>
                  <a:schemeClr val="tx1">
                    <a:lumMod val="65000"/>
                    <a:lumOff val="35000"/>
                  </a:schemeClr>
                </a:solidFill>
              </a:rPr>
              <a:t>Moneda: siempre en pesos MXN</a:t>
            </a:r>
          </a:p>
          <a:p>
            <a:pPr algn="just"/>
            <a:r>
              <a:rPr lang="es-MX" baseline="0" dirty="0">
                <a:solidFill>
                  <a:schemeClr val="tx1">
                    <a:lumMod val="65000"/>
                    <a:lumOff val="35000"/>
                  </a:schemeClr>
                </a:solidFill>
              </a:rPr>
              <a:t>Tipo de comprobante: N (</a:t>
            </a:r>
            <a:r>
              <a:rPr lang="es-ES" baseline="0" dirty="0">
                <a:solidFill>
                  <a:schemeClr val="tx1">
                    <a:lumMod val="65000"/>
                    <a:lumOff val="35000"/>
                  </a:schemeClr>
                </a:solidFill>
              </a:rPr>
              <a:t>nómina)</a:t>
            </a:r>
          </a:p>
          <a:p>
            <a:pPr algn="just"/>
            <a:r>
              <a:rPr lang="es-ES" baseline="0" dirty="0">
                <a:solidFill>
                  <a:schemeClr val="tx1">
                    <a:lumMod val="65000"/>
                    <a:lumOff val="35000"/>
                  </a:schemeClr>
                </a:solidFill>
              </a:rPr>
              <a:t>Método de pago : PUE (Pago en Una exhibición)</a:t>
            </a:r>
          </a:p>
          <a:p>
            <a:pPr marL="0" marR="0" indent="0" algn="just" defTabSz="914400" rtl="0" eaLnBrk="1" fontAlgn="auto" latinLnBrk="0" hangingPunct="1">
              <a:lnSpc>
                <a:spcPct val="100000"/>
              </a:lnSpc>
              <a:spcBef>
                <a:spcPts val="0"/>
              </a:spcBef>
              <a:spcAft>
                <a:spcPts val="0"/>
              </a:spcAft>
              <a:buClrTx/>
              <a:buSzTx/>
              <a:buFontTx/>
              <a:buNone/>
              <a:tabLst/>
              <a:defRPr/>
            </a:pPr>
            <a:r>
              <a:rPr lang="es-ES" baseline="0" dirty="0">
                <a:solidFill>
                  <a:schemeClr val="tx1">
                    <a:lumMod val="65000"/>
                    <a:lumOff val="35000"/>
                  </a:schemeClr>
                </a:solidFill>
              </a:rPr>
              <a:t>Uso de CFDI: P01 </a:t>
            </a:r>
            <a:r>
              <a:rPr lang="es-MX" baseline="0" dirty="0">
                <a:solidFill>
                  <a:schemeClr val="tx1">
                    <a:lumMod val="65000"/>
                    <a:lumOff val="35000"/>
                  </a:schemeClr>
                </a:solidFill>
              </a:rPr>
              <a:t>(por definir)</a:t>
            </a:r>
          </a:p>
          <a:p>
            <a:pPr algn="just"/>
            <a:r>
              <a:rPr lang="es-MX" dirty="0">
                <a:solidFill>
                  <a:schemeClr val="tx1">
                    <a:lumMod val="65000"/>
                    <a:lumOff val="35000"/>
                  </a:schemeClr>
                </a:solidFill>
              </a:rPr>
              <a:t>Clave de unidad:</a:t>
            </a:r>
            <a:r>
              <a:rPr lang="es-MX" baseline="0" dirty="0">
                <a:solidFill>
                  <a:schemeClr val="tx1">
                    <a:lumMod val="65000"/>
                    <a:lumOff val="35000"/>
                  </a:schemeClr>
                </a:solidFill>
              </a:rPr>
              <a:t> ACT (actividad)</a:t>
            </a:r>
          </a:p>
          <a:p>
            <a:pPr algn="just"/>
            <a:r>
              <a:rPr lang="es-MX" baseline="0" dirty="0">
                <a:solidFill>
                  <a:schemeClr val="tx1">
                    <a:lumMod val="65000"/>
                    <a:lumOff val="35000"/>
                  </a:schemeClr>
                </a:solidFill>
              </a:rPr>
              <a:t>Prodserv: 84111505 (Servicios de contabilidad de sueldos y salarios)</a:t>
            </a:r>
          </a:p>
          <a:p>
            <a:pPr algn="just"/>
            <a:r>
              <a:rPr lang="es-MX" baseline="0" dirty="0">
                <a:solidFill>
                  <a:schemeClr val="tx1">
                    <a:lumMod val="65000"/>
                    <a:lumOff val="35000"/>
                  </a:schemeClr>
                </a:solidFill>
              </a:rPr>
              <a:t>Descripci</a:t>
            </a:r>
            <a:r>
              <a:rPr lang="es-ES" baseline="0" dirty="0">
                <a:solidFill>
                  <a:schemeClr val="tx1">
                    <a:lumMod val="65000"/>
                    <a:lumOff val="35000"/>
                  </a:schemeClr>
                </a:solidFill>
              </a:rPr>
              <a:t>ón: Pago de Nómina</a:t>
            </a:r>
            <a:endParaRPr lang="es-MX" dirty="0">
              <a:solidFill>
                <a:schemeClr val="tx1">
                  <a:lumMod val="65000"/>
                  <a:lumOff val="35000"/>
                </a:schemeClr>
              </a:solidFill>
            </a:endParaRPr>
          </a:p>
        </p:txBody>
      </p:sp>
      <p:sp>
        <p:nvSpPr>
          <p:cNvPr id="4" name="Marcador de pie de página 3"/>
          <p:cNvSpPr>
            <a:spLocks noGrp="1"/>
          </p:cNvSpPr>
          <p:nvPr>
            <p:ph type="ftr" sz="quarter" idx="10"/>
          </p:nvPr>
        </p:nvSpPr>
        <p:spPr/>
        <p:txBody>
          <a:bodyPr/>
          <a:lstStyle/>
          <a:p>
            <a:r>
              <a:rPr lang="es-MX"/>
              <a:t>Información confidencial</a:t>
            </a:r>
          </a:p>
        </p:txBody>
      </p:sp>
    </p:spTree>
    <p:extLst>
      <p:ext uri="{BB962C8B-B14F-4D97-AF65-F5344CB8AC3E}">
        <p14:creationId xmlns:p14="http://schemas.microsoft.com/office/powerpoint/2010/main" val="11608145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MX" dirty="0">
                <a:solidFill>
                  <a:schemeClr val="tx1">
                    <a:lumMod val="65000"/>
                    <a:lumOff val="35000"/>
                  </a:schemeClr>
                </a:solidFill>
              </a:rPr>
              <a:t>Tipo relac</a:t>
            </a:r>
            <a:r>
              <a:rPr lang="es-ES" dirty="0" err="1">
                <a:solidFill>
                  <a:schemeClr val="tx1">
                    <a:lumMod val="65000"/>
                    <a:lumOff val="35000"/>
                  </a:schemeClr>
                </a:solidFill>
              </a:rPr>
              <a:t>ión</a:t>
            </a:r>
            <a:r>
              <a:rPr lang="es-ES" dirty="0">
                <a:solidFill>
                  <a:schemeClr val="tx1">
                    <a:lumMod val="65000"/>
                    <a:lumOff val="35000"/>
                  </a:schemeClr>
                </a:solidFill>
              </a:rPr>
              <a:t>: 04 (</a:t>
            </a:r>
            <a:r>
              <a:rPr lang="es-ES" dirty="0" err="1">
                <a:solidFill>
                  <a:schemeClr val="tx1">
                    <a:lumMod val="65000"/>
                    <a:lumOff val="35000"/>
                  </a:schemeClr>
                </a:solidFill>
              </a:rPr>
              <a:t>Sustiución</a:t>
            </a:r>
            <a:r>
              <a:rPr lang="es-ES" baseline="0" dirty="0">
                <a:solidFill>
                  <a:schemeClr val="tx1">
                    <a:lumMod val="65000"/>
                    <a:lumOff val="35000"/>
                  </a:schemeClr>
                </a:solidFill>
              </a:rPr>
              <a:t> de los CFDI previos) </a:t>
            </a:r>
            <a:r>
              <a:rPr lang="es-ES" dirty="0">
                <a:solidFill>
                  <a:schemeClr val="tx1">
                    <a:lumMod val="65000"/>
                    <a:lumOff val="35000"/>
                  </a:schemeClr>
                </a:solidFill>
              </a:rPr>
              <a:t> cuando es de tipo Egreso y se sustituye</a:t>
            </a:r>
            <a:r>
              <a:rPr lang="es-ES" baseline="0" dirty="0">
                <a:solidFill>
                  <a:schemeClr val="tx1">
                    <a:lumMod val="65000"/>
                    <a:lumOff val="35000"/>
                  </a:schemeClr>
                </a:solidFill>
              </a:rPr>
              <a:t> por otro CFDI del mismo tipo</a:t>
            </a:r>
            <a:endParaRPr lang="es-MX" dirty="0">
              <a:solidFill>
                <a:schemeClr val="tx1">
                  <a:lumMod val="65000"/>
                  <a:lumOff val="35000"/>
                </a:schemeClr>
              </a:solidFill>
            </a:endParaRPr>
          </a:p>
        </p:txBody>
      </p:sp>
      <p:sp>
        <p:nvSpPr>
          <p:cNvPr id="4" name="Marcador de pie de página 3"/>
          <p:cNvSpPr>
            <a:spLocks noGrp="1"/>
          </p:cNvSpPr>
          <p:nvPr>
            <p:ph type="ftr" sz="quarter" idx="10"/>
          </p:nvPr>
        </p:nvSpPr>
        <p:spPr/>
        <p:txBody>
          <a:bodyPr/>
          <a:lstStyle/>
          <a:p>
            <a:r>
              <a:rPr lang="es-MX"/>
              <a:t>Información confidencial</a:t>
            </a:r>
          </a:p>
        </p:txBody>
      </p:sp>
    </p:spTree>
    <p:extLst>
      <p:ext uri="{BB962C8B-B14F-4D97-AF65-F5344CB8AC3E}">
        <p14:creationId xmlns:p14="http://schemas.microsoft.com/office/powerpoint/2010/main" val="11624562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10"/>
          </p:nvPr>
        </p:nvSpPr>
        <p:spPr/>
        <p:txBody>
          <a:bodyPr/>
          <a:lstStyle/>
          <a:p>
            <a:fld id="{FF23A313-7F11-724B-9967-905E4DF74D96}" type="slidenum">
              <a:rPr lang="es-ES_tradnl" smtClean="0"/>
              <a:t>97</a:t>
            </a:fld>
            <a:endParaRPr lang="es-ES_tradnl"/>
          </a:p>
        </p:txBody>
      </p:sp>
    </p:spTree>
    <p:extLst>
      <p:ext uri="{BB962C8B-B14F-4D97-AF65-F5344CB8AC3E}">
        <p14:creationId xmlns:p14="http://schemas.microsoft.com/office/powerpoint/2010/main" val="144175716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a:t>- Se considera la </a:t>
            </a:r>
            <a:r>
              <a:rPr lang="es-ES_tradnl" dirty="0" err="1"/>
              <a:t>opci</a:t>
            </a:r>
            <a:r>
              <a:rPr lang="es-ES" dirty="0"/>
              <a:t>ón de poder utilizar 3.2 </a:t>
            </a:r>
            <a:r>
              <a:rPr lang="es-ES" dirty="0" err="1"/>
              <a:t>ó</a:t>
            </a:r>
            <a:r>
              <a:rPr lang="es-ES" dirty="0"/>
              <a:t> 3.3</a:t>
            </a:r>
          </a:p>
          <a:p>
            <a:pPr marL="171450" indent="-171450">
              <a:buFontTx/>
              <a:buChar char="-"/>
            </a:pPr>
            <a:r>
              <a:rPr lang="es-ES_tradnl" dirty="0"/>
              <a:t>Al cancelar existe</a:t>
            </a:r>
            <a:r>
              <a:rPr lang="es-ES_tradnl" baseline="0" dirty="0"/>
              <a:t> la </a:t>
            </a:r>
            <a:r>
              <a:rPr lang="es-ES_tradnl" baseline="0" dirty="0" err="1"/>
              <a:t>opci</a:t>
            </a:r>
            <a:r>
              <a:rPr lang="es-ES" baseline="0" dirty="0" err="1"/>
              <a:t>òn</a:t>
            </a:r>
            <a:r>
              <a:rPr lang="es-ES" baseline="0" dirty="0"/>
              <a:t> de que el usuario no relacione, el detalle es:</a:t>
            </a:r>
          </a:p>
          <a:p>
            <a:pPr marL="628650" lvl="1" indent="-171450">
              <a:buFontTx/>
              <a:buChar char="-"/>
            </a:pPr>
            <a:r>
              <a:rPr lang="es-ES" i="1" baseline="0" dirty="0"/>
              <a:t>Si, relacionar cuando encuentre CFDI cancelados</a:t>
            </a:r>
            <a:r>
              <a:rPr lang="es-ES" baseline="0" dirty="0"/>
              <a:t>, esta opción SIEMPRE relacionará el UUID cancelado en el nuevo CFDI </a:t>
            </a:r>
          </a:p>
          <a:p>
            <a:pPr marL="628650" lvl="1" indent="-171450">
              <a:buFontTx/>
              <a:buChar char="-"/>
            </a:pPr>
            <a:r>
              <a:rPr lang="es-ES" i="1" baseline="0" dirty="0"/>
              <a:t>NO, </a:t>
            </a:r>
            <a:r>
              <a:rPr lang="es-ES" i="1" baseline="0" dirty="0" err="1"/>
              <a:t>nucna</a:t>
            </a:r>
            <a:r>
              <a:rPr lang="es-ES" i="1" baseline="0" dirty="0"/>
              <a:t> relacionar los CFDI cancelados</a:t>
            </a:r>
            <a:r>
              <a:rPr lang="es-ES" baseline="0" dirty="0"/>
              <a:t>, esta opción NO relacionará el UUID cancelado en el nuevo CFDI </a:t>
            </a:r>
          </a:p>
          <a:p>
            <a:pPr marL="628650" lvl="1" indent="-171450">
              <a:buFontTx/>
              <a:buChar char="-"/>
            </a:pPr>
            <a:r>
              <a:rPr lang="es-ES" i="1" baseline="0" dirty="0"/>
              <a:t>Preguntar al timbrar</a:t>
            </a:r>
            <a:r>
              <a:rPr lang="es-ES" baseline="0" dirty="0"/>
              <a:t>, para que el usuario sepa que se relaciona</a:t>
            </a:r>
            <a:endParaRPr lang="es-ES_tradnl" dirty="0"/>
          </a:p>
        </p:txBody>
      </p:sp>
      <p:sp>
        <p:nvSpPr>
          <p:cNvPr id="4" name="Marcador de número de diapositiva 3"/>
          <p:cNvSpPr>
            <a:spLocks noGrp="1"/>
          </p:cNvSpPr>
          <p:nvPr>
            <p:ph type="sldNum" sz="quarter" idx="10"/>
          </p:nvPr>
        </p:nvSpPr>
        <p:spPr/>
        <p:txBody>
          <a:bodyPr/>
          <a:lstStyle/>
          <a:p>
            <a:fld id="{FF23A313-7F11-724B-9967-905E4DF74D96}" type="slidenum">
              <a:rPr lang="es-ES_tradnl" smtClean="0"/>
              <a:t>98</a:t>
            </a:fld>
            <a:endParaRPr lang="es-ES_tradnl"/>
          </a:p>
        </p:txBody>
      </p:sp>
    </p:spTree>
    <p:extLst>
      <p:ext uri="{BB962C8B-B14F-4D97-AF65-F5344CB8AC3E}">
        <p14:creationId xmlns:p14="http://schemas.microsoft.com/office/powerpoint/2010/main" val="19719812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a:t>En el XML siempre se </a:t>
            </a:r>
            <a:r>
              <a:rPr lang="es-ES_tradnl" dirty="0" err="1"/>
              <a:t>pondr</a:t>
            </a:r>
            <a:r>
              <a:rPr lang="es-ES" dirty="0"/>
              <a:t>á 99,</a:t>
            </a:r>
            <a:r>
              <a:rPr lang="es-ES" baseline="0" dirty="0"/>
              <a:t> sin </a:t>
            </a:r>
            <a:r>
              <a:rPr lang="es-ES" baseline="0" dirty="0" err="1"/>
              <a:t>embarggo</a:t>
            </a:r>
            <a:r>
              <a:rPr lang="es-ES" baseline="0" dirty="0"/>
              <a:t> el usuario puede cambiar el </a:t>
            </a:r>
            <a:r>
              <a:rPr lang="es-ES" baseline="0" dirty="0" err="1"/>
              <a:t>metodo</a:t>
            </a:r>
            <a:r>
              <a:rPr lang="es-ES" baseline="0" dirty="0"/>
              <a:t> de pago, para la generación del pago de nómina electrónico y su generación del </a:t>
            </a:r>
            <a:r>
              <a:rPr lang="es-ES" baseline="0" dirty="0" err="1"/>
              <a:t>txt</a:t>
            </a:r>
            <a:endParaRPr lang="es-ES_tradnl" dirty="0"/>
          </a:p>
        </p:txBody>
      </p:sp>
      <p:sp>
        <p:nvSpPr>
          <p:cNvPr id="4" name="Marcador de número de diapositiva 3"/>
          <p:cNvSpPr>
            <a:spLocks noGrp="1"/>
          </p:cNvSpPr>
          <p:nvPr>
            <p:ph type="sldNum" sz="quarter" idx="10"/>
          </p:nvPr>
        </p:nvSpPr>
        <p:spPr/>
        <p:txBody>
          <a:bodyPr/>
          <a:lstStyle/>
          <a:p>
            <a:fld id="{FF23A313-7F11-724B-9967-905E4DF74D96}" type="slidenum">
              <a:rPr lang="es-ES_tradnl" smtClean="0"/>
              <a:t>99</a:t>
            </a:fld>
            <a:endParaRPr lang="es-ES_tradnl"/>
          </a:p>
        </p:txBody>
      </p:sp>
    </p:spTree>
    <p:extLst>
      <p:ext uri="{BB962C8B-B14F-4D97-AF65-F5344CB8AC3E}">
        <p14:creationId xmlns:p14="http://schemas.microsoft.com/office/powerpoint/2010/main" val="6545071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FF23A313-7F11-724B-9967-905E4DF74D96}" type="slidenum">
              <a:rPr lang="es-ES_tradnl" smtClean="0"/>
              <a:t>101</a:t>
            </a:fld>
            <a:endParaRPr lang="es-ES_tradnl"/>
          </a:p>
        </p:txBody>
      </p:sp>
    </p:spTree>
    <p:extLst>
      <p:ext uri="{BB962C8B-B14F-4D97-AF65-F5344CB8AC3E}">
        <p14:creationId xmlns:p14="http://schemas.microsoft.com/office/powerpoint/2010/main" val="2384938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10"/>
          </p:nvPr>
        </p:nvSpPr>
        <p:spPr/>
        <p:txBody>
          <a:bodyPr/>
          <a:lstStyle/>
          <a:p>
            <a:fld id="{FF23A313-7F11-724B-9967-905E4DF74D96}" type="slidenum">
              <a:rPr lang="es-ES_tradnl" smtClean="0"/>
              <a:t>102</a:t>
            </a:fld>
            <a:endParaRPr lang="es-ES_tradnl"/>
          </a:p>
        </p:txBody>
      </p:sp>
    </p:spTree>
    <p:extLst>
      <p:ext uri="{BB962C8B-B14F-4D97-AF65-F5344CB8AC3E}">
        <p14:creationId xmlns:p14="http://schemas.microsoft.com/office/powerpoint/2010/main" val="149684788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10"/>
          </p:nvPr>
        </p:nvSpPr>
        <p:spPr/>
        <p:txBody>
          <a:bodyPr/>
          <a:lstStyle/>
          <a:p>
            <a:fld id="{FF23A313-7F11-724B-9967-905E4DF74D96}" type="slidenum">
              <a:rPr lang="es-ES_tradnl" smtClean="0"/>
              <a:t>103</a:t>
            </a:fld>
            <a:endParaRPr lang="es-ES_tradnl"/>
          </a:p>
        </p:txBody>
      </p:sp>
    </p:spTree>
    <p:extLst>
      <p:ext uri="{BB962C8B-B14F-4D97-AF65-F5344CB8AC3E}">
        <p14:creationId xmlns:p14="http://schemas.microsoft.com/office/powerpoint/2010/main" val="69146294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10"/>
          </p:nvPr>
        </p:nvSpPr>
        <p:spPr/>
        <p:txBody>
          <a:bodyPr/>
          <a:lstStyle/>
          <a:p>
            <a:fld id="{FF23A313-7F11-724B-9967-905E4DF74D96}" type="slidenum">
              <a:rPr lang="es-ES_tradnl" smtClean="0"/>
              <a:t>104</a:t>
            </a:fld>
            <a:endParaRPr lang="es-ES_tradnl"/>
          </a:p>
        </p:txBody>
      </p:sp>
    </p:spTree>
    <p:extLst>
      <p:ext uri="{BB962C8B-B14F-4D97-AF65-F5344CB8AC3E}">
        <p14:creationId xmlns:p14="http://schemas.microsoft.com/office/powerpoint/2010/main" val="788575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10"/>
          </p:nvPr>
        </p:nvSpPr>
        <p:spPr/>
        <p:txBody>
          <a:bodyPr/>
          <a:lstStyle/>
          <a:p>
            <a:fld id="{FF23A313-7F11-724B-9967-905E4DF74D96}" type="slidenum">
              <a:rPr lang="es-ES_tradnl" smtClean="0"/>
              <a:t>14</a:t>
            </a:fld>
            <a:endParaRPr lang="es-ES_tradnl"/>
          </a:p>
        </p:txBody>
      </p:sp>
    </p:spTree>
    <p:extLst>
      <p:ext uri="{BB962C8B-B14F-4D97-AF65-F5344CB8AC3E}">
        <p14:creationId xmlns:p14="http://schemas.microsoft.com/office/powerpoint/2010/main" val="10602993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10"/>
          </p:nvPr>
        </p:nvSpPr>
        <p:spPr/>
        <p:txBody>
          <a:bodyPr/>
          <a:lstStyle/>
          <a:p>
            <a:fld id="{FF23A313-7F11-724B-9967-905E4DF74D96}" type="slidenum">
              <a:rPr lang="es-ES_tradnl" smtClean="0"/>
              <a:t>105</a:t>
            </a:fld>
            <a:endParaRPr lang="es-ES_tradnl" dirty="0"/>
          </a:p>
        </p:txBody>
      </p:sp>
    </p:spTree>
    <p:extLst>
      <p:ext uri="{BB962C8B-B14F-4D97-AF65-F5344CB8AC3E}">
        <p14:creationId xmlns:p14="http://schemas.microsoft.com/office/powerpoint/2010/main" val="148066044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10"/>
          </p:nvPr>
        </p:nvSpPr>
        <p:spPr/>
        <p:txBody>
          <a:bodyPr/>
          <a:lstStyle/>
          <a:p>
            <a:fld id="{FF23A313-7F11-724B-9967-905E4DF74D96}" type="slidenum">
              <a:rPr lang="es-ES_tradnl" smtClean="0"/>
              <a:t>106</a:t>
            </a:fld>
            <a:endParaRPr lang="es-ES_tradnl" dirty="0"/>
          </a:p>
        </p:txBody>
      </p:sp>
    </p:spTree>
    <p:extLst>
      <p:ext uri="{BB962C8B-B14F-4D97-AF65-F5344CB8AC3E}">
        <p14:creationId xmlns:p14="http://schemas.microsoft.com/office/powerpoint/2010/main" val="1243694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10"/>
          </p:nvPr>
        </p:nvSpPr>
        <p:spPr/>
        <p:txBody>
          <a:bodyPr/>
          <a:lstStyle/>
          <a:p>
            <a:fld id="{FF23A313-7F11-724B-9967-905E4DF74D96}" type="slidenum">
              <a:rPr lang="es-ES_tradnl" smtClean="0"/>
              <a:t>107</a:t>
            </a:fld>
            <a:endParaRPr lang="es-ES_tradnl" dirty="0"/>
          </a:p>
        </p:txBody>
      </p:sp>
    </p:spTree>
    <p:extLst>
      <p:ext uri="{BB962C8B-B14F-4D97-AF65-F5344CB8AC3E}">
        <p14:creationId xmlns:p14="http://schemas.microsoft.com/office/powerpoint/2010/main" val="191498259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10"/>
          </p:nvPr>
        </p:nvSpPr>
        <p:spPr/>
        <p:txBody>
          <a:bodyPr/>
          <a:lstStyle/>
          <a:p>
            <a:fld id="{FF23A313-7F11-724B-9967-905E4DF74D96}" type="slidenum">
              <a:rPr lang="es-ES_tradnl" smtClean="0"/>
              <a:t>108</a:t>
            </a:fld>
            <a:endParaRPr lang="es-ES_tradnl" dirty="0"/>
          </a:p>
        </p:txBody>
      </p:sp>
    </p:spTree>
    <p:extLst>
      <p:ext uri="{BB962C8B-B14F-4D97-AF65-F5344CB8AC3E}">
        <p14:creationId xmlns:p14="http://schemas.microsoft.com/office/powerpoint/2010/main" val="104012803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10"/>
          </p:nvPr>
        </p:nvSpPr>
        <p:spPr/>
        <p:txBody>
          <a:bodyPr/>
          <a:lstStyle/>
          <a:p>
            <a:fld id="{FF23A313-7F11-724B-9967-905E4DF74D96}" type="slidenum">
              <a:rPr lang="es-ES_tradnl" smtClean="0"/>
              <a:t>109</a:t>
            </a:fld>
            <a:endParaRPr lang="es-ES_tradnl" dirty="0"/>
          </a:p>
        </p:txBody>
      </p:sp>
    </p:spTree>
    <p:extLst>
      <p:ext uri="{BB962C8B-B14F-4D97-AF65-F5344CB8AC3E}">
        <p14:creationId xmlns:p14="http://schemas.microsoft.com/office/powerpoint/2010/main" val="97046689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10"/>
          </p:nvPr>
        </p:nvSpPr>
        <p:spPr/>
        <p:txBody>
          <a:bodyPr/>
          <a:lstStyle/>
          <a:p>
            <a:fld id="{FF23A313-7F11-724B-9967-905E4DF74D96}" type="slidenum">
              <a:rPr lang="es-ES_tradnl" smtClean="0"/>
              <a:t>110</a:t>
            </a:fld>
            <a:endParaRPr lang="es-ES_tradnl"/>
          </a:p>
        </p:txBody>
      </p:sp>
    </p:spTree>
    <p:extLst>
      <p:ext uri="{BB962C8B-B14F-4D97-AF65-F5344CB8AC3E}">
        <p14:creationId xmlns:p14="http://schemas.microsoft.com/office/powerpoint/2010/main" val="52162168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10"/>
          </p:nvPr>
        </p:nvSpPr>
        <p:spPr/>
        <p:txBody>
          <a:bodyPr/>
          <a:lstStyle/>
          <a:p>
            <a:fld id="{FF23A313-7F11-724B-9967-905E4DF74D96}" type="slidenum">
              <a:rPr lang="es-ES_tradnl" smtClean="0"/>
              <a:t>111</a:t>
            </a:fld>
            <a:endParaRPr lang="es-ES_tradnl"/>
          </a:p>
        </p:txBody>
      </p:sp>
    </p:spTree>
    <p:extLst>
      <p:ext uri="{BB962C8B-B14F-4D97-AF65-F5344CB8AC3E}">
        <p14:creationId xmlns:p14="http://schemas.microsoft.com/office/powerpoint/2010/main" val="3939401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10"/>
          </p:nvPr>
        </p:nvSpPr>
        <p:spPr/>
        <p:txBody>
          <a:bodyPr/>
          <a:lstStyle/>
          <a:p>
            <a:fld id="{FF23A313-7F11-724B-9967-905E4DF74D96}" type="slidenum">
              <a:rPr lang="es-ES_tradnl" smtClean="0"/>
              <a:t>112</a:t>
            </a:fld>
            <a:endParaRPr lang="es-ES_tradnl"/>
          </a:p>
        </p:txBody>
      </p:sp>
    </p:spTree>
    <p:extLst>
      <p:ext uri="{BB962C8B-B14F-4D97-AF65-F5344CB8AC3E}">
        <p14:creationId xmlns:p14="http://schemas.microsoft.com/office/powerpoint/2010/main" val="143782047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10"/>
          </p:nvPr>
        </p:nvSpPr>
        <p:spPr/>
        <p:txBody>
          <a:bodyPr/>
          <a:lstStyle/>
          <a:p>
            <a:fld id="{FF23A313-7F11-724B-9967-905E4DF74D96}" type="slidenum">
              <a:rPr lang="es-ES_tradnl" smtClean="0"/>
              <a:t>113</a:t>
            </a:fld>
            <a:endParaRPr lang="es-ES_tradnl" dirty="0"/>
          </a:p>
        </p:txBody>
      </p:sp>
    </p:spTree>
    <p:extLst>
      <p:ext uri="{BB962C8B-B14F-4D97-AF65-F5344CB8AC3E}">
        <p14:creationId xmlns:p14="http://schemas.microsoft.com/office/powerpoint/2010/main" val="13611681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10"/>
          </p:nvPr>
        </p:nvSpPr>
        <p:spPr/>
        <p:txBody>
          <a:bodyPr/>
          <a:lstStyle/>
          <a:p>
            <a:fld id="{FF23A313-7F11-724B-9967-905E4DF74D96}" type="slidenum">
              <a:rPr lang="es-ES_tradnl" smtClean="0"/>
              <a:t>114</a:t>
            </a:fld>
            <a:endParaRPr lang="es-ES_tradnl" dirty="0"/>
          </a:p>
        </p:txBody>
      </p:sp>
    </p:spTree>
    <p:extLst>
      <p:ext uri="{BB962C8B-B14F-4D97-AF65-F5344CB8AC3E}">
        <p14:creationId xmlns:p14="http://schemas.microsoft.com/office/powerpoint/2010/main" val="354412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0391D547-3A6E-4DC5-B17A-B397E513881F}" type="slidenum">
              <a:rPr lang="es-MX" smtClean="0"/>
              <a:t>15</a:t>
            </a:fld>
            <a:endParaRPr lang="es-MX"/>
          </a:p>
        </p:txBody>
      </p:sp>
    </p:spTree>
    <p:extLst>
      <p:ext uri="{BB962C8B-B14F-4D97-AF65-F5344CB8AC3E}">
        <p14:creationId xmlns:p14="http://schemas.microsoft.com/office/powerpoint/2010/main" val="185497084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10"/>
          </p:nvPr>
        </p:nvSpPr>
        <p:spPr/>
        <p:txBody>
          <a:bodyPr/>
          <a:lstStyle/>
          <a:p>
            <a:fld id="{FF23A313-7F11-724B-9967-905E4DF74D96}" type="slidenum">
              <a:rPr lang="es-ES_tradnl" smtClean="0"/>
              <a:t>115</a:t>
            </a:fld>
            <a:endParaRPr lang="es-ES_tradnl" dirty="0"/>
          </a:p>
        </p:txBody>
      </p:sp>
    </p:spTree>
    <p:extLst>
      <p:ext uri="{BB962C8B-B14F-4D97-AF65-F5344CB8AC3E}">
        <p14:creationId xmlns:p14="http://schemas.microsoft.com/office/powerpoint/2010/main" val="1363632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0391D547-3A6E-4DC5-B17A-B397E513881F}" type="slidenum">
              <a:rPr lang="es-MX" smtClean="0"/>
              <a:t>16</a:t>
            </a:fld>
            <a:endParaRPr lang="es-MX"/>
          </a:p>
        </p:txBody>
      </p:sp>
    </p:spTree>
    <p:extLst>
      <p:ext uri="{BB962C8B-B14F-4D97-AF65-F5344CB8AC3E}">
        <p14:creationId xmlns:p14="http://schemas.microsoft.com/office/powerpoint/2010/main" val="16284035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_tradnl"/>
              <a:t>Clic para editar título</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a:t>Haga clic para modificar el estilo de subtítulo del patrón</a:t>
            </a:r>
          </a:p>
        </p:txBody>
      </p:sp>
      <p:sp>
        <p:nvSpPr>
          <p:cNvPr id="4" name="Marcador de fecha 3"/>
          <p:cNvSpPr>
            <a:spLocks noGrp="1"/>
          </p:cNvSpPr>
          <p:nvPr>
            <p:ph type="dt" sz="half" idx="10"/>
          </p:nvPr>
        </p:nvSpPr>
        <p:spPr>
          <a:xfrm>
            <a:off x="838200" y="6356350"/>
            <a:ext cx="2743200" cy="365125"/>
          </a:xfrm>
          <a:prstGeom prst="rect">
            <a:avLst/>
          </a:prstGeom>
        </p:spPr>
        <p:txBody>
          <a:bodyPr/>
          <a:lstStyle/>
          <a:p>
            <a:fld id="{0F1D11E2-1032-3C4D-A7E2-E36294FDDE51}" type="datetimeFigureOut">
              <a:rPr lang="es-ES_tradnl" smtClean="0"/>
              <a:t>24/07/2017</a:t>
            </a:fld>
            <a:endParaRPr lang="es-ES_tradnl"/>
          </a:p>
        </p:txBody>
      </p:sp>
      <p:sp>
        <p:nvSpPr>
          <p:cNvPr id="5" name="Marcador de pie de página 4"/>
          <p:cNvSpPr>
            <a:spLocks noGrp="1"/>
          </p:cNvSpPr>
          <p:nvPr>
            <p:ph type="ftr" sz="quarter" idx="11"/>
          </p:nvPr>
        </p:nvSpPr>
        <p:spPr>
          <a:xfrm>
            <a:off x="4038600" y="6356350"/>
            <a:ext cx="4114800" cy="365125"/>
          </a:xfrm>
          <a:prstGeom prst="rect">
            <a:avLst/>
          </a:prstGeom>
        </p:spPr>
        <p:txBody>
          <a:bodyPr/>
          <a:lstStyle/>
          <a:p>
            <a:endParaRPr lang="es-ES_tradnl"/>
          </a:p>
        </p:txBody>
      </p:sp>
      <p:sp>
        <p:nvSpPr>
          <p:cNvPr id="6" name="Marcador de número de diapositiva 5"/>
          <p:cNvSpPr>
            <a:spLocks noGrp="1"/>
          </p:cNvSpPr>
          <p:nvPr>
            <p:ph type="sldNum" sz="quarter" idx="12"/>
          </p:nvPr>
        </p:nvSpPr>
        <p:spPr>
          <a:xfrm>
            <a:off x="8610600" y="6356350"/>
            <a:ext cx="2743200" cy="365125"/>
          </a:xfrm>
          <a:prstGeom prst="rect">
            <a:avLst/>
          </a:prstGeom>
        </p:spPr>
        <p:txBody>
          <a:bodyPr/>
          <a:lstStyle/>
          <a:p>
            <a:fld id="{9ED6C5D2-FB4E-954C-9484-5F7062F86062}" type="slidenum">
              <a:rPr lang="es-ES_tradnl" smtClean="0"/>
              <a:t>‹Nº›</a:t>
            </a:fld>
            <a:endParaRPr lang="es-ES_tradnl"/>
          </a:p>
        </p:txBody>
      </p:sp>
      <p:pic>
        <p:nvPicPr>
          <p:cNvPr id="7" name="Imagen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027936"/>
            <a:ext cx="12032974" cy="843315"/>
          </a:xfrm>
          <a:prstGeom prst="rect">
            <a:avLst/>
          </a:prstGeom>
        </p:spPr>
      </p:pic>
    </p:spTree>
    <p:extLst>
      <p:ext uri="{BB962C8B-B14F-4D97-AF65-F5344CB8AC3E}">
        <p14:creationId xmlns:p14="http://schemas.microsoft.com/office/powerpoint/2010/main" val="2288379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a:xfrm>
            <a:off x="838200" y="6356350"/>
            <a:ext cx="2743200" cy="365125"/>
          </a:xfrm>
          <a:prstGeom prst="rect">
            <a:avLst/>
          </a:prstGeom>
        </p:spPr>
        <p:txBody>
          <a:bodyPr/>
          <a:lstStyle/>
          <a:p>
            <a:fld id="{0F1D11E2-1032-3C4D-A7E2-E36294FDDE51}" type="datetimeFigureOut">
              <a:rPr lang="es-ES_tradnl" smtClean="0"/>
              <a:t>24/07/2017</a:t>
            </a:fld>
            <a:endParaRPr lang="es-ES_tradnl"/>
          </a:p>
        </p:txBody>
      </p:sp>
      <p:sp>
        <p:nvSpPr>
          <p:cNvPr id="5" name="Marcador de pie de página 4"/>
          <p:cNvSpPr>
            <a:spLocks noGrp="1"/>
          </p:cNvSpPr>
          <p:nvPr>
            <p:ph type="ftr" sz="quarter" idx="11"/>
          </p:nvPr>
        </p:nvSpPr>
        <p:spPr>
          <a:xfrm>
            <a:off x="4038600" y="6356350"/>
            <a:ext cx="4114800" cy="365125"/>
          </a:xfrm>
          <a:prstGeom prst="rect">
            <a:avLst/>
          </a:prstGeom>
        </p:spPr>
        <p:txBody>
          <a:bodyPr/>
          <a:lstStyle/>
          <a:p>
            <a:endParaRPr lang="es-ES_tradnl"/>
          </a:p>
        </p:txBody>
      </p:sp>
      <p:sp>
        <p:nvSpPr>
          <p:cNvPr id="6" name="Marcador de número de diapositiva 5"/>
          <p:cNvSpPr>
            <a:spLocks noGrp="1"/>
          </p:cNvSpPr>
          <p:nvPr>
            <p:ph type="sldNum" sz="quarter" idx="12"/>
          </p:nvPr>
        </p:nvSpPr>
        <p:spPr>
          <a:xfrm>
            <a:off x="8610600" y="6356350"/>
            <a:ext cx="2743200" cy="365125"/>
          </a:xfrm>
          <a:prstGeom prst="rect">
            <a:avLst/>
          </a:prstGeom>
        </p:spPr>
        <p:txBody>
          <a:bodyPr/>
          <a:lstStyle/>
          <a:p>
            <a:fld id="{9ED6C5D2-FB4E-954C-9484-5F7062F86062}" type="slidenum">
              <a:rPr lang="es-ES_tradnl" smtClean="0"/>
              <a:t>‹Nº›</a:t>
            </a:fld>
            <a:endParaRPr lang="es-ES_tradnl"/>
          </a:p>
        </p:txBody>
      </p:sp>
      <p:pic>
        <p:nvPicPr>
          <p:cNvPr id="7" name="Imagen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027936"/>
            <a:ext cx="12032974" cy="843315"/>
          </a:xfrm>
          <a:prstGeom prst="rect">
            <a:avLst/>
          </a:prstGeom>
        </p:spPr>
      </p:pic>
    </p:spTree>
    <p:extLst>
      <p:ext uri="{BB962C8B-B14F-4D97-AF65-F5344CB8AC3E}">
        <p14:creationId xmlns:p14="http://schemas.microsoft.com/office/powerpoint/2010/main" val="678626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_tradnl"/>
              <a:t>Clic para editar título</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a:xfrm>
            <a:off x="838200" y="6356350"/>
            <a:ext cx="2743200" cy="365125"/>
          </a:xfrm>
          <a:prstGeom prst="rect">
            <a:avLst/>
          </a:prstGeom>
        </p:spPr>
        <p:txBody>
          <a:bodyPr/>
          <a:lstStyle/>
          <a:p>
            <a:fld id="{0F1D11E2-1032-3C4D-A7E2-E36294FDDE51}" type="datetimeFigureOut">
              <a:rPr lang="es-ES_tradnl" smtClean="0"/>
              <a:t>24/07/2017</a:t>
            </a:fld>
            <a:endParaRPr lang="es-ES_tradnl"/>
          </a:p>
        </p:txBody>
      </p:sp>
      <p:sp>
        <p:nvSpPr>
          <p:cNvPr id="5" name="Marcador de pie de página 4"/>
          <p:cNvSpPr>
            <a:spLocks noGrp="1"/>
          </p:cNvSpPr>
          <p:nvPr>
            <p:ph type="ftr" sz="quarter" idx="11"/>
          </p:nvPr>
        </p:nvSpPr>
        <p:spPr>
          <a:xfrm>
            <a:off x="4038600" y="6356350"/>
            <a:ext cx="4114800" cy="365125"/>
          </a:xfrm>
          <a:prstGeom prst="rect">
            <a:avLst/>
          </a:prstGeom>
        </p:spPr>
        <p:txBody>
          <a:bodyPr/>
          <a:lstStyle/>
          <a:p>
            <a:endParaRPr lang="es-ES_tradnl"/>
          </a:p>
        </p:txBody>
      </p:sp>
      <p:sp>
        <p:nvSpPr>
          <p:cNvPr id="6" name="Marcador de número de diapositiva 5"/>
          <p:cNvSpPr>
            <a:spLocks noGrp="1"/>
          </p:cNvSpPr>
          <p:nvPr>
            <p:ph type="sldNum" sz="quarter" idx="12"/>
          </p:nvPr>
        </p:nvSpPr>
        <p:spPr>
          <a:xfrm>
            <a:off x="8610600" y="6356350"/>
            <a:ext cx="2743200" cy="365125"/>
          </a:xfrm>
          <a:prstGeom prst="rect">
            <a:avLst/>
          </a:prstGeom>
        </p:spPr>
        <p:txBody>
          <a:bodyPr/>
          <a:lstStyle/>
          <a:p>
            <a:fld id="{9ED6C5D2-FB4E-954C-9484-5F7062F86062}" type="slidenum">
              <a:rPr lang="es-ES_tradnl" smtClean="0"/>
              <a:t>‹Nº›</a:t>
            </a:fld>
            <a:endParaRPr lang="es-ES_tradnl"/>
          </a:p>
        </p:txBody>
      </p:sp>
      <p:pic>
        <p:nvPicPr>
          <p:cNvPr id="7" name="Imagen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027936"/>
            <a:ext cx="12032974" cy="843315"/>
          </a:xfrm>
          <a:prstGeom prst="rect">
            <a:avLst/>
          </a:prstGeom>
        </p:spPr>
      </p:pic>
    </p:spTree>
    <p:extLst>
      <p:ext uri="{BB962C8B-B14F-4D97-AF65-F5344CB8AC3E}">
        <p14:creationId xmlns:p14="http://schemas.microsoft.com/office/powerpoint/2010/main" val="393818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407894" y="285325"/>
            <a:ext cx="9144000" cy="840908"/>
          </a:xfrm>
        </p:spPr>
        <p:txBody>
          <a:bodyPr anchor="b">
            <a:normAutofit/>
          </a:bodyPr>
          <a:lstStyle>
            <a:lvl1pPr algn="l">
              <a:defRPr sz="5000">
                <a:latin typeface="Calibri" charset="0"/>
                <a:ea typeface="Calibri" charset="0"/>
                <a:cs typeface="Calibri" charset="0"/>
              </a:defRPr>
            </a:lvl1pPr>
          </a:lstStyle>
          <a:p>
            <a:r>
              <a:rPr lang="es-ES_tradnl"/>
              <a:t>Clic para editar título</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a:t>Haga clic para modificar el estilo de subtítulo del patrón</a:t>
            </a:r>
          </a:p>
        </p:txBody>
      </p:sp>
      <p:sp>
        <p:nvSpPr>
          <p:cNvPr id="4" name="Marcador de fecha 3"/>
          <p:cNvSpPr>
            <a:spLocks noGrp="1"/>
          </p:cNvSpPr>
          <p:nvPr>
            <p:ph type="dt" sz="half" idx="10"/>
          </p:nvPr>
        </p:nvSpPr>
        <p:spPr>
          <a:xfrm>
            <a:off x="838200" y="6356350"/>
            <a:ext cx="2743200" cy="365125"/>
          </a:xfrm>
          <a:prstGeom prst="rect">
            <a:avLst/>
          </a:prstGeom>
        </p:spPr>
        <p:txBody>
          <a:bodyPr/>
          <a:lstStyle/>
          <a:p>
            <a:fld id="{0F1D11E2-1032-3C4D-A7E2-E36294FDDE51}" type="datetimeFigureOut">
              <a:rPr lang="es-ES_tradnl" smtClean="0"/>
              <a:t>24/07/2017</a:t>
            </a:fld>
            <a:endParaRPr lang="es-ES_tradnl"/>
          </a:p>
        </p:txBody>
      </p:sp>
      <p:sp>
        <p:nvSpPr>
          <p:cNvPr id="5" name="Marcador de pie de página 4"/>
          <p:cNvSpPr>
            <a:spLocks noGrp="1"/>
          </p:cNvSpPr>
          <p:nvPr>
            <p:ph type="ftr" sz="quarter" idx="11"/>
          </p:nvPr>
        </p:nvSpPr>
        <p:spPr>
          <a:xfrm>
            <a:off x="4038600" y="6356350"/>
            <a:ext cx="4114800" cy="365125"/>
          </a:xfrm>
          <a:prstGeom prst="rect">
            <a:avLst/>
          </a:prstGeom>
        </p:spPr>
        <p:txBody>
          <a:bodyPr/>
          <a:lstStyle/>
          <a:p>
            <a:endParaRPr lang="es-ES_tradnl"/>
          </a:p>
        </p:txBody>
      </p:sp>
      <p:sp>
        <p:nvSpPr>
          <p:cNvPr id="6" name="Marcador de número de diapositiva 5"/>
          <p:cNvSpPr>
            <a:spLocks noGrp="1"/>
          </p:cNvSpPr>
          <p:nvPr>
            <p:ph type="sldNum" sz="quarter" idx="12"/>
          </p:nvPr>
        </p:nvSpPr>
        <p:spPr>
          <a:xfrm>
            <a:off x="8610600" y="6356350"/>
            <a:ext cx="2743200" cy="365125"/>
          </a:xfrm>
          <a:prstGeom prst="rect">
            <a:avLst/>
          </a:prstGeom>
        </p:spPr>
        <p:txBody>
          <a:bodyPr/>
          <a:lstStyle/>
          <a:p>
            <a:fld id="{9ED6C5D2-FB4E-954C-9484-5F7062F86062}" type="slidenum">
              <a:rPr lang="es-ES_tradnl" smtClean="0"/>
              <a:t>‹Nº›</a:t>
            </a:fld>
            <a:endParaRPr lang="es-ES_tradnl"/>
          </a:p>
        </p:txBody>
      </p:sp>
      <p:pic>
        <p:nvPicPr>
          <p:cNvPr id="7" name="Imagen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22226" y="360398"/>
            <a:ext cx="1414117" cy="715927"/>
          </a:xfrm>
          <a:prstGeom prst="rect">
            <a:avLst/>
          </a:prstGeom>
        </p:spPr>
      </p:pic>
      <p:pic>
        <p:nvPicPr>
          <p:cNvPr id="12" name="Imagen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39496" y="6027936"/>
            <a:ext cx="2893478" cy="934153"/>
          </a:xfrm>
          <a:prstGeom prst="rect">
            <a:avLst/>
          </a:prstGeom>
        </p:spPr>
      </p:pic>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idx="1"/>
          </p:nvPr>
        </p:nvSpPr>
        <p:spPr>
          <a:xfrm>
            <a:off x="838200" y="1845523"/>
            <a:ext cx="10515600" cy="409472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a:xfrm>
            <a:off x="838200" y="6356350"/>
            <a:ext cx="2743200" cy="365125"/>
          </a:xfrm>
          <a:prstGeom prst="rect">
            <a:avLst/>
          </a:prstGeom>
        </p:spPr>
        <p:txBody>
          <a:bodyPr/>
          <a:lstStyle/>
          <a:p>
            <a:fld id="{0F1D11E2-1032-3C4D-A7E2-E36294FDDE51}" type="datetimeFigureOut">
              <a:rPr lang="es-ES_tradnl" smtClean="0"/>
              <a:t>24/07/2017</a:t>
            </a:fld>
            <a:endParaRPr lang="es-ES_tradnl"/>
          </a:p>
        </p:txBody>
      </p:sp>
      <p:sp>
        <p:nvSpPr>
          <p:cNvPr id="5" name="Marcador de pie de página 4"/>
          <p:cNvSpPr>
            <a:spLocks noGrp="1"/>
          </p:cNvSpPr>
          <p:nvPr>
            <p:ph type="ftr" sz="quarter" idx="11"/>
          </p:nvPr>
        </p:nvSpPr>
        <p:spPr>
          <a:xfrm>
            <a:off x="4038600" y="6356350"/>
            <a:ext cx="4114800" cy="365125"/>
          </a:xfrm>
          <a:prstGeom prst="rect">
            <a:avLst/>
          </a:prstGeom>
        </p:spPr>
        <p:txBody>
          <a:bodyPr/>
          <a:lstStyle/>
          <a:p>
            <a:endParaRPr lang="es-ES_tradnl"/>
          </a:p>
        </p:txBody>
      </p:sp>
      <p:sp>
        <p:nvSpPr>
          <p:cNvPr id="6" name="Marcador de número de diapositiva 5"/>
          <p:cNvSpPr>
            <a:spLocks noGrp="1"/>
          </p:cNvSpPr>
          <p:nvPr>
            <p:ph type="sldNum" sz="quarter" idx="12"/>
          </p:nvPr>
        </p:nvSpPr>
        <p:spPr>
          <a:xfrm>
            <a:off x="8610600" y="6356350"/>
            <a:ext cx="2743200" cy="365125"/>
          </a:xfrm>
          <a:prstGeom prst="rect">
            <a:avLst/>
          </a:prstGeom>
        </p:spPr>
        <p:txBody>
          <a:bodyPr/>
          <a:lstStyle/>
          <a:p>
            <a:fld id="{9ED6C5D2-FB4E-954C-9484-5F7062F86062}" type="slidenum">
              <a:rPr lang="es-ES_tradnl" smtClean="0"/>
              <a:t>‹Nº›</a:t>
            </a:fld>
            <a:endParaRPr lang="es-ES_tradnl"/>
          </a:p>
        </p:txBody>
      </p:sp>
      <p:pic>
        <p:nvPicPr>
          <p:cNvPr id="9" name="Imagen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22226" y="360398"/>
            <a:ext cx="1414117" cy="715927"/>
          </a:xfrm>
          <a:prstGeom prst="rect">
            <a:avLst/>
          </a:prstGeom>
        </p:spPr>
      </p:pic>
      <p:pic>
        <p:nvPicPr>
          <p:cNvPr id="12" name="Imagen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39496" y="6027936"/>
            <a:ext cx="2893478" cy="934153"/>
          </a:xfrm>
          <a:prstGeom prst="rect">
            <a:avLst/>
          </a:prstGeom>
        </p:spPr>
      </p:pic>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_tradnl"/>
              <a:t>Clic para editar título</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a:xfrm>
            <a:off x="838200" y="6356350"/>
            <a:ext cx="2743200" cy="365125"/>
          </a:xfrm>
          <a:prstGeom prst="rect">
            <a:avLst/>
          </a:prstGeom>
        </p:spPr>
        <p:txBody>
          <a:bodyPr/>
          <a:lstStyle/>
          <a:p>
            <a:fld id="{0F1D11E2-1032-3C4D-A7E2-E36294FDDE51}" type="datetimeFigureOut">
              <a:rPr lang="es-ES_tradnl" smtClean="0"/>
              <a:t>24/07/2017</a:t>
            </a:fld>
            <a:endParaRPr lang="es-ES_tradnl"/>
          </a:p>
        </p:txBody>
      </p:sp>
      <p:sp>
        <p:nvSpPr>
          <p:cNvPr id="5" name="Marcador de pie de página 4"/>
          <p:cNvSpPr>
            <a:spLocks noGrp="1"/>
          </p:cNvSpPr>
          <p:nvPr>
            <p:ph type="ftr" sz="quarter" idx="11"/>
          </p:nvPr>
        </p:nvSpPr>
        <p:spPr>
          <a:xfrm>
            <a:off x="4038600" y="6356350"/>
            <a:ext cx="4114800" cy="365125"/>
          </a:xfrm>
          <a:prstGeom prst="rect">
            <a:avLst/>
          </a:prstGeom>
        </p:spPr>
        <p:txBody>
          <a:bodyPr/>
          <a:lstStyle/>
          <a:p>
            <a:endParaRPr lang="es-ES_tradnl" dirty="0"/>
          </a:p>
        </p:txBody>
      </p:sp>
      <p:sp>
        <p:nvSpPr>
          <p:cNvPr id="6" name="Marcador de número de diapositiva 5"/>
          <p:cNvSpPr>
            <a:spLocks noGrp="1"/>
          </p:cNvSpPr>
          <p:nvPr>
            <p:ph type="sldNum" sz="quarter" idx="12"/>
          </p:nvPr>
        </p:nvSpPr>
        <p:spPr>
          <a:xfrm>
            <a:off x="8610600" y="6356350"/>
            <a:ext cx="2743200" cy="365125"/>
          </a:xfrm>
          <a:prstGeom prst="rect">
            <a:avLst/>
          </a:prstGeom>
        </p:spPr>
        <p:txBody>
          <a:bodyPr/>
          <a:lstStyle/>
          <a:p>
            <a:fld id="{9ED6C5D2-FB4E-954C-9484-5F7062F86062}" type="slidenum">
              <a:rPr lang="es-ES_tradnl" smtClean="0"/>
              <a:t>‹Nº›</a:t>
            </a:fld>
            <a:endParaRPr lang="es-ES_tradnl"/>
          </a:p>
        </p:txBody>
      </p:sp>
      <p:pic>
        <p:nvPicPr>
          <p:cNvPr id="10" name="Imagen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22226" y="360398"/>
            <a:ext cx="1414117" cy="715927"/>
          </a:xfrm>
          <a:prstGeom prst="rect">
            <a:avLst/>
          </a:prstGeom>
        </p:spPr>
      </p:pic>
      <p:pic>
        <p:nvPicPr>
          <p:cNvPr id="11" name="Imagen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39496" y="6027936"/>
            <a:ext cx="2893478" cy="934153"/>
          </a:xfrm>
          <a:prstGeom prst="rect">
            <a:avLst/>
          </a:prstGeom>
        </p:spPr>
      </p:pic>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a:xfrm>
            <a:off x="838200" y="6356350"/>
            <a:ext cx="2743200" cy="365125"/>
          </a:xfrm>
          <a:prstGeom prst="rect">
            <a:avLst/>
          </a:prstGeom>
        </p:spPr>
        <p:txBody>
          <a:bodyPr/>
          <a:lstStyle/>
          <a:p>
            <a:fld id="{0F1D11E2-1032-3C4D-A7E2-E36294FDDE51}" type="datetimeFigureOut">
              <a:rPr lang="es-ES_tradnl" smtClean="0"/>
              <a:t>24/07/2017</a:t>
            </a:fld>
            <a:endParaRPr lang="es-ES_tradnl"/>
          </a:p>
        </p:txBody>
      </p:sp>
      <p:sp>
        <p:nvSpPr>
          <p:cNvPr id="3" name="Marcador de pie de página 2"/>
          <p:cNvSpPr>
            <a:spLocks noGrp="1"/>
          </p:cNvSpPr>
          <p:nvPr>
            <p:ph type="ftr" sz="quarter" idx="11"/>
          </p:nvPr>
        </p:nvSpPr>
        <p:spPr>
          <a:xfrm>
            <a:off x="4038600" y="6356350"/>
            <a:ext cx="4114800" cy="365125"/>
          </a:xfrm>
          <a:prstGeom prst="rect">
            <a:avLst/>
          </a:prstGeom>
        </p:spPr>
        <p:txBody>
          <a:bodyPr/>
          <a:lstStyle/>
          <a:p>
            <a:endParaRPr lang="es-ES_tradnl"/>
          </a:p>
        </p:txBody>
      </p:sp>
      <p:sp>
        <p:nvSpPr>
          <p:cNvPr id="4" name="Marcador de número de diapositiva 3"/>
          <p:cNvSpPr>
            <a:spLocks noGrp="1"/>
          </p:cNvSpPr>
          <p:nvPr>
            <p:ph type="sldNum" sz="quarter" idx="12"/>
          </p:nvPr>
        </p:nvSpPr>
        <p:spPr>
          <a:xfrm>
            <a:off x="8610600" y="6356350"/>
            <a:ext cx="2743200" cy="365125"/>
          </a:xfrm>
          <a:prstGeom prst="rect">
            <a:avLst/>
          </a:prstGeom>
        </p:spPr>
        <p:txBody>
          <a:bodyPr/>
          <a:lstStyle/>
          <a:p>
            <a:fld id="{9ED6C5D2-FB4E-954C-9484-5F7062F86062}" type="slidenum">
              <a:rPr lang="es-ES_tradnl" smtClean="0"/>
              <a:t>‹Nº›</a:t>
            </a:fld>
            <a:endParaRPr lang="es-ES_tradnl"/>
          </a:p>
        </p:txBody>
      </p:sp>
      <p:pic>
        <p:nvPicPr>
          <p:cNvPr id="5" name="Imagen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027936"/>
            <a:ext cx="12032974" cy="843315"/>
          </a:xfrm>
          <a:prstGeom prst="rect">
            <a:avLst/>
          </a:prstGeom>
        </p:spPr>
      </p:pic>
    </p:spTree>
    <p:extLst>
      <p:ext uri="{BB962C8B-B14F-4D97-AF65-F5344CB8AC3E}">
        <p14:creationId xmlns:p14="http://schemas.microsoft.com/office/powerpoint/2010/main" val="20166074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_tradnl"/>
              <a:t>Clic para editar título</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a:t>Haga clic para modificar el estilo de subtítulo del patrón</a:t>
            </a:r>
          </a:p>
        </p:txBody>
      </p:sp>
      <p:sp>
        <p:nvSpPr>
          <p:cNvPr id="4" name="Marcador de fecha 3"/>
          <p:cNvSpPr>
            <a:spLocks noGrp="1"/>
          </p:cNvSpPr>
          <p:nvPr>
            <p:ph type="dt" sz="half" idx="10"/>
          </p:nvPr>
        </p:nvSpPr>
        <p:spPr>
          <a:xfrm>
            <a:off x="838200" y="6356350"/>
            <a:ext cx="2743200" cy="365125"/>
          </a:xfrm>
          <a:prstGeom prst="rect">
            <a:avLst/>
          </a:prstGeom>
        </p:spPr>
        <p:txBody>
          <a:bodyPr/>
          <a:lstStyle/>
          <a:p>
            <a:fld id="{0F1D11E2-1032-3C4D-A7E2-E36294FDDE51}" type="datetimeFigureOut">
              <a:rPr lang="es-ES_tradnl" smtClean="0"/>
              <a:t>24/07/2017</a:t>
            </a:fld>
            <a:endParaRPr lang="es-ES_tradnl"/>
          </a:p>
        </p:txBody>
      </p:sp>
      <p:sp>
        <p:nvSpPr>
          <p:cNvPr id="5" name="Marcador de pie de página 4"/>
          <p:cNvSpPr>
            <a:spLocks noGrp="1"/>
          </p:cNvSpPr>
          <p:nvPr>
            <p:ph type="ftr" sz="quarter" idx="11"/>
          </p:nvPr>
        </p:nvSpPr>
        <p:spPr>
          <a:xfrm>
            <a:off x="4038600" y="6356350"/>
            <a:ext cx="4114800" cy="365125"/>
          </a:xfrm>
          <a:prstGeom prst="rect">
            <a:avLst/>
          </a:prstGeom>
        </p:spPr>
        <p:txBody>
          <a:bodyPr/>
          <a:lstStyle/>
          <a:p>
            <a:endParaRPr lang="es-ES_tradnl"/>
          </a:p>
        </p:txBody>
      </p:sp>
      <p:sp>
        <p:nvSpPr>
          <p:cNvPr id="6" name="Marcador de número de diapositiva 5"/>
          <p:cNvSpPr>
            <a:spLocks noGrp="1"/>
          </p:cNvSpPr>
          <p:nvPr>
            <p:ph type="sldNum" sz="quarter" idx="12"/>
          </p:nvPr>
        </p:nvSpPr>
        <p:spPr>
          <a:xfrm>
            <a:off x="8610600" y="6356350"/>
            <a:ext cx="2743200" cy="365125"/>
          </a:xfrm>
          <a:prstGeom prst="rect">
            <a:avLst/>
          </a:prstGeom>
        </p:spPr>
        <p:txBody>
          <a:bodyPr/>
          <a:lstStyle/>
          <a:p>
            <a:fld id="{9ED6C5D2-FB4E-954C-9484-5F7062F86062}" type="slidenum">
              <a:rPr lang="es-ES_tradnl" smtClean="0"/>
              <a:t>‹Nº›</a:t>
            </a:fld>
            <a:endParaRPr lang="es-ES_tradnl"/>
          </a:p>
        </p:txBody>
      </p:sp>
      <p:sp>
        <p:nvSpPr>
          <p:cNvPr id="11" name="Rectángulo 10"/>
          <p:cNvSpPr/>
          <p:nvPr userDrawn="1"/>
        </p:nvSpPr>
        <p:spPr>
          <a:xfrm>
            <a:off x="1" y="6721475"/>
            <a:ext cx="9139496" cy="14729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2" name="Imagen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39495" y="6026161"/>
            <a:ext cx="2884186" cy="935928"/>
          </a:xfrm>
          <a:prstGeom prst="rect">
            <a:avLst/>
          </a:prstGeom>
        </p:spPr>
      </p:pic>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idx="1"/>
          </p:nvPr>
        </p:nvSpPr>
        <p:spPr>
          <a:xfrm>
            <a:off x="838200" y="1845523"/>
            <a:ext cx="10515600" cy="409472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a:xfrm>
            <a:off x="838200" y="6356350"/>
            <a:ext cx="2743200" cy="365125"/>
          </a:xfrm>
          <a:prstGeom prst="rect">
            <a:avLst/>
          </a:prstGeom>
        </p:spPr>
        <p:txBody>
          <a:bodyPr/>
          <a:lstStyle/>
          <a:p>
            <a:fld id="{0F1D11E2-1032-3C4D-A7E2-E36294FDDE51}" type="datetimeFigureOut">
              <a:rPr lang="es-ES_tradnl" smtClean="0"/>
              <a:t>24/07/2017</a:t>
            </a:fld>
            <a:endParaRPr lang="es-ES_tradnl"/>
          </a:p>
        </p:txBody>
      </p:sp>
      <p:sp>
        <p:nvSpPr>
          <p:cNvPr id="5" name="Marcador de pie de página 4"/>
          <p:cNvSpPr>
            <a:spLocks noGrp="1"/>
          </p:cNvSpPr>
          <p:nvPr>
            <p:ph type="ftr" sz="quarter" idx="11"/>
          </p:nvPr>
        </p:nvSpPr>
        <p:spPr>
          <a:xfrm>
            <a:off x="4038600" y="6356350"/>
            <a:ext cx="4114800" cy="365125"/>
          </a:xfrm>
          <a:prstGeom prst="rect">
            <a:avLst/>
          </a:prstGeom>
        </p:spPr>
        <p:txBody>
          <a:bodyPr/>
          <a:lstStyle/>
          <a:p>
            <a:endParaRPr lang="es-ES_tradnl"/>
          </a:p>
        </p:txBody>
      </p:sp>
      <p:sp>
        <p:nvSpPr>
          <p:cNvPr id="6" name="Marcador de número de diapositiva 5"/>
          <p:cNvSpPr>
            <a:spLocks noGrp="1"/>
          </p:cNvSpPr>
          <p:nvPr>
            <p:ph type="sldNum" sz="quarter" idx="12"/>
          </p:nvPr>
        </p:nvSpPr>
        <p:spPr>
          <a:xfrm>
            <a:off x="8610600" y="6356350"/>
            <a:ext cx="2743200" cy="365125"/>
          </a:xfrm>
          <a:prstGeom prst="rect">
            <a:avLst/>
          </a:prstGeom>
        </p:spPr>
        <p:txBody>
          <a:bodyPr/>
          <a:lstStyle/>
          <a:p>
            <a:fld id="{9ED6C5D2-FB4E-954C-9484-5F7062F86062}" type="slidenum">
              <a:rPr lang="es-ES_tradnl" smtClean="0"/>
              <a:t>‹Nº›</a:t>
            </a:fld>
            <a:endParaRPr lang="es-ES_tradnl"/>
          </a:p>
        </p:txBody>
      </p:sp>
      <p:sp>
        <p:nvSpPr>
          <p:cNvPr id="11" name="Rectángulo 10"/>
          <p:cNvSpPr/>
          <p:nvPr userDrawn="1"/>
        </p:nvSpPr>
        <p:spPr>
          <a:xfrm>
            <a:off x="1" y="6721475"/>
            <a:ext cx="9139496" cy="14729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9" name="Imagen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39495" y="6026161"/>
            <a:ext cx="2884186" cy="935928"/>
          </a:xfrm>
          <a:prstGeom prst="rect">
            <a:avLst/>
          </a:prstGeom>
        </p:spPr>
      </p:pic>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_tradnl"/>
              <a:t>Clic para editar título</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a:xfrm>
            <a:off x="838200" y="6356350"/>
            <a:ext cx="2743200" cy="365125"/>
          </a:xfrm>
          <a:prstGeom prst="rect">
            <a:avLst/>
          </a:prstGeom>
        </p:spPr>
        <p:txBody>
          <a:bodyPr/>
          <a:lstStyle/>
          <a:p>
            <a:fld id="{0F1D11E2-1032-3C4D-A7E2-E36294FDDE51}" type="datetimeFigureOut">
              <a:rPr lang="es-ES_tradnl" smtClean="0"/>
              <a:t>24/07/2017</a:t>
            </a:fld>
            <a:endParaRPr lang="es-ES_tradnl"/>
          </a:p>
        </p:txBody>
      </p:sp>
      <p:sp>
        <p:nvSpPr>
          <p:cNvPr id="5" name="Marcador de pie de página 4"/>
          <p:cNvSpPr>
            <a:spLocks noGrp="1"/>
          </p:cNvSpPr>
          <p:nvPr>
            <p:ph type="ftr" sz="quarter" idx="11"/>
          </p:nvPr>
        </p:nvSpPr>
        <p:spPr>
          <a:xfrm>
            <a:off x="4038600" y="6356350"/>
            <a:ext cx="4114800" cy="365125"/>
          </a:xfrm>
          <a:prstGeom prst="rect">
            <a:avLst/>
          </a:prstGeom>
        </p:spPr>
        <p:txBody>
          <a:bodyPr/>
          <a:lstStyle/>
          <a:p>
            <a:endParaRPr lang="es-ES_tradnl" dirty="0"/>
          </a:p>
        </p:txBody>
      </p:sp>
      <p:sp>
        <p:nvSpPr>
          <p:cNvPr id="6" name="Marcador de número de diapositiva 5"/>
          <p:cNvSpPr>
            <a:spLocks noGrp="1"/>
          </p:cNvSpPr>
          <p:nvPr>
            <p:ph type="sldNum" sz="quarter" idx="12"/>
          </p:nvPr>
        </p:nvSpPr>
        <p:spPr>
          <a:xfrm>
            <a:off x="8610600" y="6356350"/>
            <a:ext cx="2743200" cy="365125"/>
          </a:xfrm>
          <a:prstGeom prst="rect">
            <a:avLst/>
          </a:prstGeom>
        </p:spPr>
        <p:txBody>
          <a:bodyPr/>
          <a:lstStyle/>
          <a:p>
            <a:fld id="{9ED6C5D2-FB4E-954C-9484-5F7062F86062}" type="slidenum">
              <a:rPr lang="es-ES_tradnl" smtClean="0"/>
              <a:t>‹Nº›</a:t>
            </a:fld>
            <a:endParaRPr lang="es-ES_tradnl"/>
          </a:p>
        </p:txBody>
      </p:sp>
      <p:sp>
        <p:nvSpPr>
          <p:cNvPr id="9" name="Rectángulo 8"/>
          <p:cNvSpPr/>
          <p:nvPr userDrawn="1"/>
        </p:nvSpPr>
        <p:spPr>
          <a:xfrm>
            <a:off x="1" y="6721475"/>
            <a:ext cx="9139496" cy="14729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0" name="Imagen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39495" y="6026161"/>
            <a:ext cx="2884186" cy="935928"/>
          </a:xfrm>
          <a:prstGeom prst="rect">
            <a:avLst/>
          </a:prstGeom>
        </p:spPr>
      </p:pic>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sz="half" idx="1"/>
          </p:nvPr>
        </p:nvSpPr>
        <p:spPr>
          <a:xfrm>
            <a:off x="838200" y="1825625"/>
            <a:ext cx="5181600" cy="435133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fecha 4"/>
          <p:cNvSpPr>
            <a:spLocks noGrp="1"/>
          </p:cNvSpPr>
          <p:nvPr>
            <p:ph type="dt" sz="half" idx="10"/>
          </p:nvPr>
        </p:nvSpPr>
        <p:spPr>
          <a:xfrm>
            <a:off x="838200" y="6356350"/>
            <a:ext cx="2743200" cy="365125"/>
          </a:xfrm>
          <a:prstGeom prst="rect">
            <a:avLst/>
          </a:prstGeom>
        </p:spPr>
        <p:txBody>
          <a:bodyPr/>
          <a:lstStyle/>
          <a:p>
            <a:fld id="{0F1D11E2-1032-3C4D-A7E2-E36294FDDE51}" type="datetimeFigureOut">
              <a:rPr lang="es-ES_tradnl" smtClean="0"/>
              <a:t>24/07/2017</a:t>
            </a:fld>
            <a:endParaRPr lang="es-ES_tradnl"/>
          </a:p>
        </p:txBody>
      </p:sp>
      <p:sp>
        <p:nvSpPr>
          <p:cNvPr id="6" name="Marcador de pie de página 5"/>
          <p:cNvSpPr>
            <a:spLocks noGrp="1"/>
          </p:cNvSpPr>
          <p:nvPr>
            <p:ph type="ftr" sz="quarter" idx="11"/>
          </p:nvPr>
        </p:nvSpPr>
        <p:spPr>
          <a:xfrm>
            <a:off x="4038600" y="6356350"/>
            <a:ext cx="4114800" cy="365125"/>
          </a:xfrm>
          <a:prstGeom prst="rect">
            <a:avLst/>
          </a:prstGeom>
        </p:spPr>
        <p:txBody>
          <a:bodyPr/>
          <a:lstStyle/>
          <a:p>
            <a:endParaRPr lang="es-ES_tradnl"/>
          </a:p>
        </p:txBody>
      </p:sp>
      <p:sp>
        <p:nvSpPr>
          <p:cNvPr id="7" name="Marcador de número de diapositiva 6"/>
          <p:cNvSpPr>
            <a:spLocks noGrp="1"/>
          </p:cNvSpPr>
          <p:nvPr>
            <p:ph type="sldNum" sz="quarter" idx="12"/>
          </p:nvPr>
        </p:nvSpPr>
        <p:spPr>
          <a:xfrm>
            <a:off x="8610600" y="6356350"/>
            <a:ext cx="2743200" cy="365125"/>
          </a:xfrm>
          <a:prstGeom prst="rect">
            <a:avLst/>
          </a:prstGeom>
        </p:spPr>
        <p:txBody>
          <a:bodyPr/>
          <a:lstStyle/>
          <a:p>
            <a:fld id="{9ED6C5D2-FB4E-954C-9484-5F7062F86062}" type="slidenum">
              <a:rPr lang="es-ES_tradnl" smtClean="0"/>
              <a:t>‹Nº›</a:t>
            </a:fld>
            <a:endParaRPr lang="es-ES_tradnl"/>
          </a:p>
        </p:txBody>
      </p:sp>
      <p:sp>
        <p:nvSpPr>
          <p:cNvPr id="10" name="Rectángulo 9"/>
          <p:cNvSpPr/>
          <p:nvPr userDrawn="1"/>
        </p:nvSpPr>
        <p:spPr>
          <a:xfrm>
            <a:off x="1" y="6721475"/>
            <a:ext cx="9139496" cy="14729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1" name="Imagen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39495" y="6026161"/>
            <a:ext cx="2884186" cy="935928"/>
          </a:xfrm>
          <a:prstGeom prst="rect">
            <a:avLst/>
          </a:prstGeom>
        </p:spPr>
      </p:pic>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a:xfrm>
            <a:off x="838200" y="6356350"/>
            <a:ext cx="2743200" cy="365125"/>
          </a:xfrm>
          <a:prstGeom prst="rect">
            <a:avLst/>
          </a:prstGeom>
        </p:spPr>
        <p:txBody>
          <a:bodyPr/>
          <a:lstStyle/>
          <a:p>
            <a:fld id="{0F1D11E2-1032-3C4D-A7E2-E36294FDDE51}" type="datetimeFigureOut">
              <a:rPr lang="es-ES_tradnl" smtClean="0"/>
              <a:t>24/07/2017</a:t>
            </a:fld>
            <a:endParaRPr lang="es-ES_tradnl"/>
          </a:p>
        </p:txBody>
      </p:sp>
      <p:sp>
        <p:nvSpPr>
          <p:cNvPr id="5" name="Marcador de pie de página 4"/>
          <p:cNvSpPr>
            <a:spLocks noGrp="1"/>
          </p:cNvSpPr>
          <p:nvPr>
            <p:ph type="ftr" sz="quarter" idx="11"/>
          </p:nvPr>
        </p:nvSpPr>
        <p:spPr>
          <a:xfrm>
            <a:off x="4038600" y="6356350"/>
            <a:ext cx="4114800" cy="365125"/>
          </a:xfrm>
          <a:prstGeom prst="rect">
            <a:avLst/>
          </a:prstGeom>
        </p:spPr>
        <p:txBody>
          <a:bodyPr/>
          <a:lstStyle/>
          <a:p>
            <a:endParaRPr lang="es-ES_tradnl"/>
          </a:p>
        </p:txBody>
      </p:sp>
      <p:sp>
        <p:nvSpPr>
          <p:cNvPr id="6" name="Marcador de número de diapositiva 5"/>
          <p:cNvSpPr>
            <a:spLocks noGrp="1"/>
          </p:cNvSpPr>
          <p:nvPr>
            <p:ph type="sldNum" sz="quarter" idx="12"/>
          </p:nvPr>
        </p:nvSpPr>
        <p:spPr>
          <a:xfrm>
            <a:off x="8610600" y="6356350"/>
            <a:ext cx="2743200" cy="365125"/>
          </a:xfrm>
          <a:prstGeom prst="rect">
            <a:avLst/>
          </a:prstGeom>
        </p:spPr>
        <p:txBody>
          <a:bodyPr/>
          <a:lstStyle/>
          <a:p>
            <a:fld id="{9ED6C5D2-FB4E-954C-9484-5F7062F86062}" type="slidenum">
              <a:rPr lang="es-ES_tradnl" smtClean="0"/>
              <a:t>‹Nº›</a:t>
            </a:fld>
            <a:endParaRPr lang="es-ES_tradnl"/>
          </a:p>
        </p:txBody>
      </p:sp>
      <p:pic>
        <p:nvPicPr>
          <p:cNvPr id="7" name="Imagen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027936"/>
            <a:ext cx="12032974" cy="843315"/>
          </a:xfrm>
          <a:prstGeom prst="rect">
            <a:avLst/>
          </a:prstGeom>
        </p:spPr>
      </p:pic>
    </p:spTree>
    <p:extLst>
      <p:ext uri="{BB962C8B-B14F-4D97-AF65-F5344CB8AC3E}">
        <p14:creationId xmlns:p14="http://schemas.microsoft.com/office/powerpoint/2010/main" val="3482666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_tradnl"/>
              <a:t>Clic para editar título</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7" name="Marcador de fecha 6"/>
          <p:cNvSpPr>
            <a:spLocks noGrp="1"/>
          </p:cNvSpPr>
          <p:nvPr>
            <p:ph type="dt" sz="half" idx="10"/>
          </p:nvPr>
        </p:nvSpPr>
        <p:spPr>
          <a:xfrm>
            <a:off x="838200" y="6356350"/>
            <a:ext cx="2743200" cy="365125"/>
          </a:xfrm>
          <a:prstGeom prst="rect">
            <a:avLst/>
          </a:prstGeom>
        </p:spPr>
        <p:txBody>
          <a:bodyPr/>
          <a:lstStyle/>
          <a:p>
            <a:fld id="{0F1D11E2-1032-3C4D-A7E2-E36294FDDE51}" type="datetimeFigureOut">
              <a:rPr lang="es-ES_tradnl" smtClean="0"/>
              <a:t>24/07/2017</a:t>
            </a:fld>
            <a:endParaRPr lang="es-ES_tradnl"/>
          </a:p>
        </p:txBody>
      </p:sp>
      <p:sp>
        <p:nvSpPr>
          <p:cNvPr id="8" name="Marcador de pie de página 7"/>
          <p:cNvSpPr>
            <a:spLocks noGrp="1"/>
          </p:cNvSpPr>
          <p:nvPr>
            <p:ph type="ftr" sz="quarter" idx="11"/>
          </p:nvPr>
        </p:nvSpPr>
        <p:spPr>
          <a:xfrm>
            <a:off x="4038600" y="6356350"/>
            <a:ext cx="4114800" cy="365125"/>
          </a:xfrm>
          <a:prstGeom prst="rect">
            <a:avLst/>
          </a:prstGeom>
        </p:spPr>
        <p:txBody>
          <a:bodyPr/>
          <a:lstStyle/>
          <a:p>
            <a:endParaRPr lang="es-ES_tradnl"/>
          </a:p>
        </p:txBody>
      </p:sp>
      <p:sp>
        <p:nvSpPr>
          <p:cNvPr id="9" name="Marcador de número de diapositiva 8"/>
          <p:cNvSpPr>
            <a:spLocks noGrp="1"/>
          </p:cNvSpPr>
          <p:nvPr>
            <p:ph type="sldNum" sz="quarter" idx="12"/>
          </p:nvPr>
        </p:nvSpPr>
        <p:spPr>
          <a:xfrm>
            <a:off x="8610600" y="6356350"/>
            <a:ext cx="2743200" cy="365125"/>
          </a:xfrm>
          <a:prstGeom prst="rect">
            <a:avLst/>
          </a:prstGeom>
        </p:spPr>
        <p:txBody>
          <a:bodyPr/>
          <a:lstStyle/>
          <a:p>
            <a:fld id="{9ED6C5D2-FB4E-954C-9484-5F7062F86062}" type="slidenum">
              <a:rPr lang="es-ES_tradnl" smtClean="0"/>
              <a:t>‹Nº›</a:t>
            </a:fld>
            <a:endParaRPr lang="es-ES_tradnl"/>
          </a:p>
        </p:txBody>
      </p:sp>
      <p:sp>
        <p:nvSpPr>
          <p:cNvPr id="12" name="Rectángulo 11"/>
          <p:cNvSpPr/>
          <p:nvPr userDrawn="1"/>
        </p:nvSpPr>
        <p:spPr>
          <a:xfrm>
            <a:off x="1" y="6721475"/>
            <a:ext cx="9139496" cy="14729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3" name="Imagen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39495" y="6026161"/>
            <a:ext cx="2884186" cy="935928"/>
          </a:xfrm>
          <a:prstGeom prst="rect">
            <a:avLst/>
          </a:prstGeom>
        </p:spPr>
      </p:pic>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fecha 2"/>
          <p:cNvSpPr>
            <a:spLocks noGrp="1"/>
          </p:cNvSpPr>
          <p:nvPr>
            <p:ph type="dt" sz="half" idx="10"/>
          </p:nvPr>
        </p:nvSpPr>
        <p:spPr>
          <a:xfrm>
            <a:off x="838200" y="6356350"/>
            <a:ext cx="2743200" cy="365125"/>
          </a:xfrm>
          <a:prstGeom prst="rect">
            <a:avLst/>
          </a:prstGeom>
        </p:spPr>
        <p:txBody>
          <a:bodyPr/>
          <a:lstStyle/>
          <a:p>
            <a:fld id="{0F1D11E2-1032-3C4D-A7E2-E36294FDDE51}" type="datetimeFigureOut">
              <a:rPr lang="es-ES_tradnl" smtClean="0"/>
              <a:t>24/07/2017</a:t>
            </a:fld>
            <a:endParaRPr lang="es-ES_tradnl"/>
          </a:p>
        </p:txBody>
      </p:sp>
      <p:sp>
        <p:nvSpPr>
          <p:cNvPr id="4" name="Marcador de pie de página 3"/>
          <p:cNvSpPr>
            <a:spLocks noGrp="1"/>
          </p:cNvSpPr>
          <p:nvPr>
            <p:ph type="ftr" sz="quarter" idx="11"/>
          </p:nvPr>
        </p:nvSpPr>
        <p:spPr>
          <a:xfrm>
            <a:off x="4038600" y="6356350"/>
            <a:ext cx="4114800" cy="365125"/>
          </a:xfrm>
          <a:prstGeom prst="rect">
            <a:avLst/>
          </a:prstGeom>
        </p:spPr>
        <p:txBody>
          <a:bodyPr/>
          <a:lstStyle/>
          <a:p>
            <a:endParaRPr lang="es-ES_tradnl"/>
          </a:p>
        </p:txBody>
      </p:sp>
      <p:sp>
        <p:nvSpPr>
          <p:cNvPr id="5" name="Marcador de número de diapositiva 4"/>
          <p:cNvSpPr>
            <a:spLocks noGrp="1"/>
          </p:cNvSpPr>
          <p:nvPr>
            <p:ph type="sldNum" sz="quarter" idx="12"/>
          </p:nvPr>
        </p:nvSpPr>
        <p:spPr>
          <a:xfrm>
            <a:off x="8610600" y="6356350"/>
            <a:ext cx="2743200" cy="365125"/>
          </a:xfrm>
          <a:prstGeom prst="rect">
            <a:avLst/>
          </a:prstGeom>
        </p:spPr>
        <p:txBody>
          <a:bodyPr/>
          <a:lstStyle/>
          <a:p>
            <a:fld id="{9ED6C5D2-FB4E-954C-9484-5F7062F86062}" type="slidenum">
              <a:rPr lang="es-ES_tradnl" smtClean="0"/>
              <a:t>‹Nº›</a:t>
            </a:fld>
            <a:endParaRPr lang="es-ES_tradnl"/>
          </a:p>
        </p:txBody>
      </p:sp>
      <p:sp>
        <p:nvSpPr>
          <p:cNvPr id="10" name="Rectángulo 9"/>
          <p:cNvSpPr/>
          <p:nvPr userDrawn="1"/>
        </p:nvSpPr>
        <p:spPr>
          <a:xfrm>
            <a:off x="1" y="6721475"/>
            <a:ext cx="9139496" cy="14729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8" name="Imagen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39495" y="6026161"/>
            <a:ext cx="2884186" cy="935928"/>
          </a:xfrm>
          <a:prstGeom prst="rect">
            <a:avLst/>
          </a:prstGeom>
        </p:spPr>
      </p:pic>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_tradnl"/>
              <a:t>Clic para editar título</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a:t>Haga clic para modificar el estilo de texto del patrón</a:t>
            </a:r>
          </a:p>
        </p:txBody>
      </p:sp>
      <p:sp>
        <p:nvSpPr>
          <p:cNvPr id="5" name="Marcador de fecha 4"/>
          <p:cNvSpPr>
            <a:spLocks noGrp="1"/>
          </p:cNvSpPr>
          <p:nvPr>
            <p:ph type="dt" sz="half" idx="10"/>
          </p:nvPr>
        </p:nvSpPr>
        <p:spPr>
          <a:xfrm>
            <a:off x="838200" y="6356350"/>
            <a:ext cx="2743200" cy="365125"/>
          </a:xfrm>
          <a:prstGeom prst="rect">
            <a:avLst/>
          </a:prstGeom>
        </p:spPr>
        <p:txBody>
          <a:bodyPr/>
          <a:lstStyle/>
          <a:p>
            <a:fld id="{0F1D11E2-1032-3C4D-A7E2-E36294FDDE51}" type="datetimeFigureOut">
              <a:rPr lang="es-ES_tradnl" smtClean="0"/>
              <a:t>24/07/2017</a:t>
            </a:fld>
            <a:endParaRPr lang="es-ES_tradnl"/>
          </a:p>
        </p:txBody>
      </p:sp>
      <p:sp>
        <p:nvSpPr>
          <p:cNvPr id="6" name="Marcador de pie de página 5"/>
          <p:cNvSpPr>
            <a:spLocks noGrp="1"/>
          </p:cNvSpPr>
          <p:nvPr>
            <p:ph type="ftr" sz="quarter" idx="11"/>
          </p:nvPr>
        </p:nvSpPr>
        <p:spPr>
          <a:xfrm>
            <a:off x="4038600" y="6356350"/>
            <a:ext cx="4114800" cy="365125"/>
          </a:xfrm>
          <a:prstGeom prst="rect">
            <a:avLst/>
          </a:prstGeom>
        </p:spPr>
        <p:txBody>
          <a:bodyPr/>
          <a:lstStyle/>
          <a:p>
            <a:endParaRPr lang="es-ES_tradnl"/>
          </a:p>
        </p:txBody>
      </p:sp>
      <p:sp>
        <p:nvSpPr>
          <p:cNvPr id="7" name="Marcador de número de diapositiva 6"/>
          <p:cNvSpPr>
            <a:spLocks noGrp="1"/>
          </p:cNvSpPr>
          <p:nvPr>
            <p:ph type="sldNum" sz="quarter" idx="12"/>
          </p:nvPr>
        </p:nvSpPr>
        <p:spPr>
          <a:xfrm>
            <a:off x="8610600" y="6356350"/>
            <a:ext cx="2743200" cy="365125"/>
          </a:xfrm>
          <a:prstGeom prst="rect">
            <a:avLst/>
          </a:prstGeom>
        </p:spPr>
        <p:txBody>
          <a:bodyPr/>
          <a:lstStyle/>
          <a:p>
            <a:fld id="{9ED6C5D2-FB4E-954C-9484-5F7062F86062}" type="slidenum">
              <a:rPr lang="es-ES_tradnl" smtClean="0"/>
              <a:t>‹Nº›</a:t>
            </a:fld>
            <a:endParaRPr lang="es-ES_tradnl"/>
          </a:p>
        </p:txBody>
      </p:sp>
      <p:sp>
        <p:nvSpPr>
          <p:cNvPr id="10" name="Rectángulo 9"/>
          <p:cNvSpPr/>
          <p:nvPr userDrawn="1"/>
        </p:nvSpPr>
        <p:spPr>
          <a:xfrm>
            <a:off x="1" y="6721475"/>
            <a:ext cx="9139496" cy="14729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1" name="Imagen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39495" y="6026161"/>
            <a:ext cx="2884186" cy="935928"/>
          </a:xfrm>
          <a:prstGeom prst="rect">
            <a:avLst/>
          </a:prstGeom>
        </p:spPr>
      </p:pic>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_tradnl"/>
              <a:t>Clic para editar título</a:t>
            </a:r>
          </a:p>
        </p:txBody>
      </p:sp>
      <p:sp>
        <p:nvSpPr>
          <p:cNvPr id="3" name="Marcador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a:t>Haga clic para modificar el estilo de texto del patrón</a:t>
            </a:r>
          </a:p>
        </p:txBody>
      </p:sp>
      <p:sp>
        <p:nvSpPr>
          <p:cNvPr id="5" name="Marcador de fecha 4"/>
          <p:cNvSpPr>
            <a:spLocks noGrp="1"/>
          </p:cNvSpPr>
          <p:nvPr>
            <p:ph type="dt" sz="half" idx="10"/>
          </p:nvPr>
        </p:nvSpPr>
        <p:spPr>
          <a:xfrm>
            <a:off x="838200" y="6356350"/>
            <a:ext cx="2743200" cy="365125"/>
          </a:xfrm>
          <a:prstGeom prst="rect">
            <a:avLst/>
          </a:prstGeom>
        </p:spPr>
        <p:txBody>
          <a:bodyPr/>
          <a:lstStyle/>
          <a:p>
            <a:fld id="{0F1D11E2-1032-3C4D-A7E2-E36294FDDE51}" type="datetimeFigureOut">
              <a:rPr lang="es-ES_tradnl" smtClean="0"/>
              <a:t>24/07/2017</a:t>
            </a:fld>
            <a:endParaRPr lang="es-ES_tradnl"/>
          </a:p>
        </p:txBody>
      </p:sp>
      <p:sp>
        <p:nvSpPr>
          <p:cNvPr id="6" name="Marcador de pie de página 5"/>
          <p:cNvSpPr>
            <a:spLocks noGrp="1"/>
          </p:cNvSpPr>
          <p:nvPr>
            <p:ph type="ftr" sz="quarter" idx="11"/>
          </p:nvPr>
        </p:nvSpPr>
        <p:spPr>
          <a:xfrm>
            <a:off x="4038600" y="6356350"/>
            <a:ext cx="4114800" cy="365125"/>
          </a:xfrm>
          <a:prstGeom prst="rect">
            <a:avLst/>
          </a:prstGeom>
        </p:spPr>
        <p:txBody>
          <a:bodyPr/>
          <a:lstStyle/>
          <a:p>
            <a:endParaRPr lang="es-ES_tradnl"/>
          </a:p>
        </p:txBody>
      </p:sp>
      <p:sp>
        <p:nvSpPr>
          <p:cNvPr id="7" name="Marcador de número de diapositiva 6"/>
          <p:cNvSpPr>
            <a:spLocks noGrp="1"/>
          </p:cNvSpPr>
          <p:nvPr>
            <p:ph type="sldNum" sz="quarter" idx="12"/>
          </p:nvPr>
        </p:nvSpPr>
        <p:spPr>
          <a:xfrm>
            <a:off x="8610600" y="6356350"/>
            <a:ext cx="2743200" cy="365125"/>
          </a:xfrm>
          <a:prstGeom prst="rect">
            <a:avLst/>
          </a:prstGeom>
        </p:spPr>
        <p:txBody>
          <a:bodyPr/>
          <a:lstStyle/>
          <a:p>
            <a:fld id="{9ED6C5D2-FB4E-954C-9484-5F7062F86062}" type="slidenum">
              <a:rPr lang="es-ES_tradnl" smtClean="0"/>
              <a:t>‹Nº›</a:t>
            </a:fld>
            <a:endParaRPr lang="es-ES_tradnl"/>
          </a:p>
        </p:txBody>
      </p:sp>
      <p:sp>
        <p:nvSpPr>
          <p:cNvPr id="10" name="Rectángulo 9"/>
          <p:cNvSpPr/>
          <p:nvPr userDrawn="1"/>
        </p:nvSpPr>
        <p:spPr>
          <a:xfrm>
            <a:off x="1" y="6721475"/>
            <a:ext cx="9139496" cy="14729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1" name="Imagen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39495" y="6026161"/>
            <a:ext cx="2884186" cy="935928"/>
          </a:xfrm>
          <a:prstGeom prst="rect">
            <a:avLst/>
          </a:prstGeom>
        </p:spPr>
      </p:pic>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a:xfrm>
            <a:off x="838200" y="6356350"/>
            <a:ext cx="2743200" cy="365125"/>
          </a:xfrm>
          <a:prstGeom prst="rect">
            <a:avLst/>
          </a:prstGeom>
        </p:spPr>
        <p:txBody>
          <a:bodyPr/>
          <a:lstStyle/>
          <a:p>
            <a:fld id="{0F1D11E2-1032-3C4D-A7E2-E36294FDDE51}" type="datetimeFigureOut">
              <a:rPr lang="es-ES_tradnl" smtClean="0"/>
              <a:t>24/07/2017</a:t>
            </a:fld>
            <a:endParaRPr lang="es-ES_tradnl"/>
          </a:p>
        </p:txBody>
      </p:sp>
      <p:sp>
        <p:nvSpPr>
          <p:cNvPr id="5" name="Marcador de pie de página 4"/>
          <p:cNvSpPr>
            <a:spLocks noGrp="1"/>
          </p:cNvSpPr>
          <p:nvPr>
            <p:ph type="ftr" sz="quarter" idx="11"/>
          </p:nvPr>
        </p:nvSpPr>
        <p:spPr>
          <a:xfrm>
            <a:off x="4038600" y="6356350"/>
            <a:ext cx="4114800" cy="365125"/>
          </a:xfrm>
          <a:prstGeom prst="rect">
            <a:avLst/>
          </a:prstGeom>
        </p:spPr>
        <p:txBody>
          <a:bodyPr/>
          <a:lstStyle/>
          <a:p>
            <a:endParaRPr lang="es-ES_tradnl"/>
          </a:p>
        </p:txBody>
      </p:sp>
      <p:sp>
        <p:nvSpPr>
          <p:cNvPr id="6" name="Marcador de número de diapositiva 5"/>
          <p:cNvSpPr>
            <a:spLocks noGrp="1"/>
          </p:cNvSpPr>
          <p:nvPr>
            <p:ph type="sldNum" sz="quarter" idx="12"/>
          </p:nvPr>
        </p:nvSpPr>
        <p:spPr>
          <a:xfrm>
            <a:off x="8610600" y="6356350"/>
            <a:ext cx="2743200" cy="365125"/>
          </a:xfrm>
          <a:prstGeom prst="rect">
            <a:avLst/>
          </a:prstGeom>
        </p:spPr>
        <p:txBody>
          <a:bodyPr/>
          <a:lstStyle/>
          <a:p>
            <a:fld id="{9ED6C5D2-FB4E-954C-9484-5F7062F86062}" type="slidenum">
              <a:rPr lang="es-ES_tradnl" smtClean="0"/>
              <a:t>‹Nº›</a:t>
            </a:fld>
            <a:endParaRPr lang="es-ES_tradnl"/>
          </a:p>
        </p:txBody>
      </p:sp>
      <p:sp>
        <p:nvSpPr>
          <p:cNvPr id="9" name="Rectángulo 8"/>
          <p:cNvSpPr/>
          <p:nvPr userDrawn="1"/>
        </p:nvSpPr>
        <p:spPr>
          <a:xfrm>
            <a:off x="1" y="6721475"/>
            <a:ext cx="9139496" cy="14729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0" name="Imagen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39495" y="6026161"/>
            <a:ext cx="2884186" cy="935928"/>
          </a:xfrm>
          <a:prstGeom prst="rect">
            <a:avLst/>
          </a:prstGeom>
        </p:spPr>
      </p:pic>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_tradnl"/>
              <a:t>Clic para editar título</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a:xfrm>
            <a:off x="838200" y="6356350"/>
            <a:ext cx="2743200" cy="365125"/>
          </a:xfrm>
          <a:prstGeom prst="rect">
            <a:avLst/>
          </a:prstGeom>
        </p:spPr>
        <p:txBody>
          <a:bodyPr/>
          <a:lstStyle/>
          <a:p>
            <a:fld id="{0F1D11E2-1032-3C4D-A7E2-E36294FDDE51}" type="datetimeFigureOut">
              <a:rPr lang="es-ES_tradnl" smtClean="0"/>
              <a:t>24/07/2017</a:t>
            </a:fld>
            <a:endParaRPr lang="es-ES_tradnl"/>
          </a:p>
        </p:txBody>
      </p:sp>
      <p:sp>
        <p:nvSpPr>
          <p:cNvPr id="5" name="Marcador de pie de página 4"/>
          <p:cNvSpPr>
            <a:spLocks noGrp="1"/>
          </p:cNvSpPr>
          <p:nvPr>
            <p:ph type="ftr" sz="quarter" idx="11"/>
          </p:nvPr>
        </p:nvSpPr>
        <p:spPr>
          <a:xfrm>
            <a:off x="4038600" y="6356350"/>
            <a:ext cx="4114800" cy="365125"/>
          </a:xfrm>
          <a:prstGeom prst="rect">
            <a:avLst/>
          </a:prstGeom>
        </p:spPr>
        <p:txBody>
          <a:bodyPr/>
          <a:lstStyle/>
          <a:p>
            <a:endParaRPr lang="es-ES_tradnl"/>
          </a:p>
        </p:txBody>
      </p:sp>
      <p:sp>
        <p:nvSpPr>
          <p:cNvPr id="6" name="Marcador de número de diapositiva 5"/>
          <p:cNvSpPr>
            <a:spLocks noGrp="1"/>
          </p:cNvSpPr>
          <p:nvPr>
            <p:ph type="sldNum" sz="quarter" idx="12"/>
          </p:nvPr>
        </p:nvSpPr>
        <p:spPr>
          <a:xfrm>
            <a:off x="8610600" y="6356350"/>
            <a:ext cx="2743200" cy="365125"/>
          </a:xfrm>
          <a:prstGeom prst="rect">
            <a:avLst/>
          </a:prstGeom>
        </p:spPr>
        <p:txBody>
          <a:bodyPr/>
          <a:lstStyle/>
          <a:p>
            <a:fld id="{9ED6C5D2-FB4E-954C-9484-5F7062F86062}" type="slidenum">
              <a:rPr lang="es-ES_tradnl" smtClean="0"/>
              <a:t>‹Nº›</a:t>
            </a:fld>
            <a:endParaRPr lang="es-ES_tradnl"/>
          </a:p>
        </p:txBody>
      </p:sp>
      <p:sp>
        <p:nvSpPr>
          <p:cNvPr id="9" name="Rectángulo 8"/>
          <p:cNvSpPr/>
          <p:nvPr userDrawn="1"/>
        </p:nvSpPr>
        <p:spPr>
          <a:xfrm>
            <a:off x="1" y="6721475"/>
            <a:ext cx="9139496" cy="14729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0" name="Imagen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39495" y="6026161"/>
            <a:ext cx="2884186" cy="935928"/>
          </a:xfrm>
          <a:prstGeom prst="rect">
            <a:avLst/>
          </a:prstGeom>
        </p:spPr>
      </p:pic>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_tradnl"/>
              <a:t>Clic para editar título</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a:t>Haga clic para modificar el estilo de subtítulo del patrón</a:t>
            </a:r>
          </a:p>
        </p:txBody>
      </p:sp>
      <p:sp>
        <p:nvSpPr>
          <p:cNvPr id="4" name="Marcador de fecha 3"/>
          <p:cNvSpPr>
            <a:spLocks noGrp="1"/>
          </p:cNvSpPr>
          <p:nvPr>
            <p:ph type="dt" sz="half" idx="10"/>
          </p:nvPr>
        </p:nvSpPr>
        <p:spPr>
          <a:xfrm>
            <a:off x="838200" y="6356350"/>
            <a:ext cx="2743200" cy="365125"/>
          </a:xfrm>
          <a:prstGeom prst="rect">
            <a:avLst/>
          </a:prstGeom>
        </p:spPr>
        <p:txBody>
          <a:bodyPr/>
          <a:lstStyle/>
          <a:p>
            <a:fld id="{0F1D11E2-1032-3C4D-A7E2-E36294FDDE51}" type="datetimeFigureOut">
              <a:rPr lang="es-ES_tradnl" smtClean="0"/>
              <a:t>24/07/2017</a:t>
            </a:fld>
            <a:endParaRPr lang="es-ES_tradnl"/>
          </a:p>
        </p:txBody>
      </p:sp>
      <p:sp>
        <p:nvSpPr>
          <p:cNvPr id="5" name="Marcador de pie de página 4"/>
          <p:cNvSpPr>
            <a:spLocks noGrp="1"/>
          </p:cNvSpPr>
          <p:nvPr>
            <p:ph type="ftr" sz="quarter" idx="11"/>
          </p:nvPr>
        </p:nvSpPr>
        <p:spPr>
          <a:xfrm>
            <a:off x="4038600" y="6356350"/>
            <a:ext cx="4114800" cy="365125"/>
          </a:xfrm>
          <a:prstGeom prst="rect">
            <a:avLst/>
          </a:prstGeom>
        </p:spPr>
        <p:txBody>
          <a:bodyPr/>
          <a:lstStyle/>
          <a:p>
            <a:endParaRPr lang="es-ES_tradnl"/>
          </a:p>
        </p:txBody>
      </p:sp>
      <p:sp>
        <p:nvSpPr>
          <p:cNvPr id="6" name="Marcador de número de diapositiva 5"/>
          <p:cNvSpPr>
            <a:spLocks noGrp="1"/>
          </p:cNvSpPr>
          <p:nvPr>
            <p:ph type="sldNum" sz="quarter" idx="12"/>
          </p:nvPr>
        </p:nvSpPr>
        <p:spPr>
          <a:xfrm>
            <a:off x="8610600" y="6356350"/>
            <a:ext cx="2743200" cy="365125"/>
          </a:xfrm>
          <a:prstGeom prst="rect">
            <a:avLst/>
          </a:prstGeom>
        </p:spPr>
        <p:txBody>
          <a:bodyPr/>
          <a:lstStyle/>
          <a:p>
            <a:fld id="{9ED6C5D2-FB4E-954C-9484-5F7062F86062}" type="slidenum">
              <a:rPr lang="es-ES_tradnl" smtClean="0"/>
              <a:t>‹Nº›</a:t>
            </a:fld>
            <a:endParaRPr lang="es-ES_tradnl"/>
          </a:p>
        </p:txBody>
      </p:sp>
      <p:sp>
        <p:nvSpPr>
          <p:cNvPr id="11" name="Rectángulo 10"/>
          <p:cNvSpPr/>
          <p:nvPr userDrawn="1"/>
        </p:nvSpPr>
        <p:spPr>
          <a:xfrm>
            <a:off x="1" y="6721475"/>
            <a:ext cx="9139496" cy="14729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0" name="Imagen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33164" y="6026161"/>
            <a:ext cx="2890517" cy="937982"/>
          </a:xfrm>
          <a:prstGeom prst="rect">
            <a:avLst/>
          </a:prstGeom>
        </p:spPr>
      </p:pic>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idx="1"/>
          </p:nvPr>
        </p:nvSpPr>
        <p:spPr>
          <a:xfrm>
            <a:off x="838200" y="1845523"/>
            <a:ext cx="10515600" cy="409472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a:xfrm>
            <a:off x="838200" y="6356350"/>
            <a:ext cx="2743200" cy="365125"/>
          </a:xfrm>
          <a:prstGeom prst="rect">
            <a:avLst/>
          </a:prstGeom>
        </p:spPr>
        <p:txBody>
          <a:bodyPr/>
          <a:lstStyle/>
          <a:p>
            <a:fld id="{0F1D11E2-1032-3C4D-A7E2-E36294FDDE51}" type="datetimeFigureOut">
              <a:rPr lang="es-ES_tradnl" smtClean="0"/>
              <a:t>24/07/2017</a:t>
            </a:fld>
            <a:endParaRPr lang="es-ES_tradnl"/>
          </a:p>
        </p:txBody>
      </p:sp>
      <p:sp>
        <p:nvSpPr>
          <p:cNvPr id="5" name="Marcador de pie de página 4"/>
          <p:cNvSpPr>
            <a:spLocks noGrp="1"/>
          </p:cNvSpPr>
          <p:nvPr>
            <p:ph type="ftr" sz="quarter" idx="11"/>
          </p:nvPr>
        </p:nvSpPr>
        <p:spPr>
          <a:xfrm>
            <a:off x="4038600" y="6356350"/>
            <a:ext cx="4114800" cy="365125"/>
          </a:xfrm>
          <a:prstGeom prst="rect">
            <a:avLst/>
          </a:prstGeom>
        </p:spPr>
        <p:txBody>
          <a:bodyPr/>
          <a:lstStyle/>
          <a:p>
            <a:endParaRPr lang="es-ES_tradnl"/>
          </a:p>
        </p:txBody>
      </p:sp>
      <p:sp>
        <p:nvSpPr>
          <p:cNvPr id="6" name="Marcador de número de diapositiva 5"/>
          <p:cNvSpPr>
            <a:spLocks noGrp="1"/>
          </p:cNvSpPr>
          <p:nvPr>
            <p:ph type="sldNum" sz="quarter" idx="12"/>
          </p:nvPr>
        </p:nvSpPr>
        <p:spPr>
          <a:xfrm>
            <a:off x="8610600" y="6356350"/>
            <a:ext cx="2743200" cy="365125"/>
          </a:xfrm>
          <a:prstGeom prst="rect">
            <a:avLst/>
          </a:prstGeom>
        </p:spPr>
        <p:txBody>
          <a:bodyPr/>
          <a:lstStyle/>
          <a:p>
            <a:fld id="{9ED6C5D2-FB4E-954C-9484-5F7062F86062}" type="slidenum">
              <a:rPr lang="es-ES_tradnl" smtClean="0"/>
              <a:t>‹Nº›</a:t>
            </a:fld>
            <a:endParaRPr lang="es-ES_tradnl"/>
          </a:p>
        </p:txBody>
      </p:sp>
      <p:sp>
        <p:nvSpPr>
          <p:cNvPr id="11" name="Rectángulo 10"/>
          <p:cNvSpPr/>
          <p:nvPr userDrawn="1"/>
        </p:nvSpPr>
        <p:spPr>
          <a:xfrm>
            <a:off x="1" y="6721475"/>
            <a:ext cx="9139496" cy="14729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0" name="Imagen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33164" y="6026161"/>
            <a:ext cx="2890517" cy="937982"/>
          </a:xfrm>
          <a:prstGeom prst="rect">
            <a:avLst/>
          </a:prstGeom>
        </p:spPr>
      </p:pic>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_tradnl"/>
              <a:t>Clic para editar título</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a:xfrm>
            <a:off x="838200" y="6356350"/>
            <a:ext cx="2743200" cy="365125"/>
          </a:xfrm>
          <a:prstGeom prst="rect">
            <a:avLst/>
          </a:prstGeom>
        </p:spPr>
        <p:txBody>
          <a:bodyPr/>
          <a:lstStyle/>
          <a:p>
            <a:fld id="{0F1D11E2-1032-3C4D-A7E2-E36294FDDE51}" type="datetimeFigureOut">
              <a:rPr lang="es-ES_tradnl" smtClean="0"/>
              <a:t>24/07/2017</a:t>
            </a:fld>
            <a:endParaRPr lang="es-ES_tradnl"/>
          </a:p>
        </p:txBody>
      </p:sp>
      <p:sp>
        <p:nvSpPr>
          <p:cNvPr id="5" name="Marcador de pie de página 4"/>
          <p:cNvSpPr>
            <a:spLocks noGrp="1"/>
          </p:cNvSpPr>
          <p:nvPr>
            <p:ph type="ftr" sz="quarter" idx="11"/>
          </p:nvPr>
        </p:nvSpPr>
        <p:spPr>
          <a:xfrm>
            <a:off x="4038600" y="6356350"/>
            <a:ext cx="4114800" cy="365125"/>
          </a:xfrm>
          <a:prstGeom prst="rect">
            <a:avLst/>
          </a:prstGeom>
        </p:spPr>
        <p:txBody>
          <a:bodyPr/>
          <a:lstStyle/>
          <a:p>
            <a:endParaRPr lang="es-ES_tradnl" dirty="0"/>
          </a:p>
        </p:txBody>
      </p:sp>
      <p:sp>
        <p:nvSpPr>
          <p:cNvPr id="6" name="Marcador de número de diapositiva 5"/>
          <p:cNvSpPr>
            <a:spLocks noGrp="1"/>
          </p:cNvSpPr>
          <p:nvPr>
            <p:ph type="sldNum" sz="quarter" idx="12"/>
          </p:nvPr>
        </p:nvSpPr>
        <p:spPr>
          <a:xfrm>
            <a:off x="8610600" y="6356350"/>
            <a:ext cx="2743200" cy="365125"/>
          </a:xfrm>
          <a:prstGeom prst="rect">
            <a:avLst/>
          </a:prstGeom>
        </p:spPr>
        <p:txBody>
          <a:bodyPr/>
          <a:lstStyle/>
          <a:p>
            <a:fld id="{9ED6C5D2-FB4E-954C-9484-5F7062F86062}" type="slidenum">
              <a:rPr lang="es-ES_tradnl" smtClean="0"/>
              <a:t>‹Nº›</a:t>
            </a:fld>
            <a:endParaRPr lang="es-ES_tradnl"/>
          </a:p>
        </p:txBody>
      </p:sp>
      <p:sp>
        <p:nvSpPr>
          <p:cNvPr id="9" name="Rectángulo 8"/>
          <p:cNvSpPr/>
          <p:nvPr userDrawn="1"/>
        </p:nvSpPr>
        <p:spPr>
          <a:xfrm>
            <a:off x="1" y="6721475"/>
            <a:ext cx="9139496" cy="14729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1" name="Imagen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33164" y="6026161"/>
            <a:ext cx="2890517" cy="937982"/>
          </a:xfrm>
          <a:prstGeom prst="rect">
            <a:avLst/>
          </a:prstGeom>
        </p:spPr>
      </p:pic>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sz="half" idx="1"/>
          </p:nvPr>
        </p:nvSpPr>
        <p:spPr>
          <a:xfrm>
            <a:off x="838200" y="1825625"/>
            <a:ext cx="5181600" cy="435133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fecha 4"/>
          <p:cNvSpPr>
            <a:spLocks noGrp="1"/>
          </p:cNvSpPr>
          <p:nvPr>
            <p:ph type="dt" sz="half" idx="10"/>
          </p:nvPr>
        </p:nvSpPr>
        <p:spPr>
          <a:xfrm>
            <a:off x="838200" y="6356350"/>
            <a:ext cx="2743200" cy="365125"/>
          </a:xfrm>
          <a:prstGeom prst="rect">
            <a:avLst/>
          </a:prstGeom>
        </p:spPr>
        <p:txBody>
          <a:bodyPr/>
          <a:lstStyle/>
          <a:p>
            <a:fld id="{0F1D11E2-1032-3C4D-A7E2-E36294FDDE51}" type="datetimeFigureOut">
              <a:rPr lang="es-ES_tradnl" smtClean="0"/>
              <a:t>24/07/2017</a:t>
            </a:fld>
            <a:endParaRPr lang="es-ES_tradnl"/>
          </a:p>
        </p:txBody>
      </p:sp>
      <p:sp>
        <p:nvSpPr>
          <p:cNvPr id="6" name="Marcador de pie de página 5"/>
          <p:cNvSpPr>
            <a:spLocks noGrp="1"/>
          </p:cNvSpPr>
          <p:nvPr>
            <p:ph type="ftr" sz="quarter" idx="11"/>
          </p:nvPr>
        </p:nvSpPr>
        <p:spPr>
          <a:xfrm>
            <a:off x="4038600" y="6356350"/>
            <a:ext cx="4114800" cy="365125"/>
          </a:xfrm>
          <a:prstGeom prst="rect">
            <a:avLst/>
          </a:prstGeom>
        </p:spPr>
        <p:txBody>
          <a:bodyPr/>
          <a:lstStyle/>
          <a:p>
            <a:endParaRPr lang="es-ES_tradnl"/>
          </a:p>
        </p:txBody>
      </p:sp>
      <p:sp>
        <p:nvSpPr>
          <p:cNvPr id="7" name="Marcador de número de diapositiva 6"/>
          <p:cNvSpPr>
            <a:spLocks noGrp="1"/>
          </p:cNvSpPr>
          <p:nvPr>
            <p:ph type="sldNum" sz="quarter" idx="12"/>
          </p:nvPr>
        </p:nvSpPr>
        <p:spPr>
          <a:xfrm>
            <a:off x="8610600" y="6356350"/>
            <a:ext cx="2743200" cy="365125"/>
          </a:xfrm>
          <a:prstGeom prst="rect">
            <a:avLst/>
          </a:prstGeom>
        </p:spPr>
        <p:txBody>
          <a:bodyPr/>
          <a:lstStyle/>
          <a:p>
            <a:fld id="{9ED6C5D2-FB4E-954C-9484-5F7062F86062}" type="slidenum">
              <a:rPr lang="es-ES_tradnl" smtClean="0"/>
              <a:t>‹Nº›</a:t>
            </a:fld>
            <a:endParaRPr lang="es-ES_tradnl"/>
          </a:p>
        </p:txBody>
      </p:sp>
      <p:sp>
        <p:nvSpPr>
          <p:cNvPr id="10" name="Rectángulo 9"/>
          <p:cNvSpPr/>
          <p:nvPr userDrawn="1"/>
        </p:nvSpPr>
        <p:spPr>
          <a:xfrm>
            <a:off x="1" y="6721475"/>
            <a:ext cx="9139496" cy="14729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2" name="Imagen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33164" y="6026161"/>
            <a:ext cx="2890517" cy="937982"/>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_tradnl"/>
              <a:t>Clic para editar título</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a:xfrm>
            <a:off x="838200" y="6356350"/>
            <a:ext cx="2743200" cy="365125"/>
          </a:xfrm>
          <a:prstGeom prst="rect">
            <a:avLst/>
          </a:prstGeom>
        </p:spPr>
        <p:txBody>
          <a:bodyPr/>
          <a:lstStyle/>
          <a:p>
            <a:fld id="{0F1D11E2-1032-3C4D-A7E2-E36294FDDE51}" type="datetimeFigureOut">
              <a:rPr lang="es-ES_tradnl" smtClean="0"/>
              <a:t>24/07/2017</a:t>
            </a:fld>
            <a:endParaRPr lang="es-ES_tradnl"/>
          </a:p>
        </p:txBody>
      </p:sp>
      <p:sp>
        <p:nvSpPr>
          <p:cNvPr id="5" name="Marcador de pie de página 4"/>
          <p:cNvSpPr>
            <a:spLocks noGrp="1"/>
          </p:cNvSpPr>
          <p:nvPr>
            <p:ph type="ftr" sz="quarter" idx="11"/>
          </p:nvPr>
        </p:nvSpPr>
        <p:spPr>
          <a:xfrm>
            <a:off x="4038600" y="6356350"/>
            <a:ext cx="4114800" cy="365125"/>
          </a:xfrm>
          <a:prstGeom prst="rect">
            <a:avLst/>
          </a:prstGeom>
        </p:spPr>
        <p:txBody>
          <a:bodyPr/>
          <a:lstStyle/>
          <a:p>
            <a:endParaRPr lang="es-ES_tradnl"/>
          </a:p>
        </p:txBody>
      </p:sp>
      <p:sp>
        <p:nvSpPr>
          <p:cNvPr id="6" name="Marcador de número de diapositiva 5"/>
          <p:cNvSpPr>
            <a:spLocks noGrp="1"/>
          </p:cNvSpPr>
          <p:nvPr>
            <p:ph type="sldNum" sz="quarter" idx="12"/>
          </p:nvPr>
        </p:nvSpPr>
        <p:spPr>
          <a:xfrm>
            <a:off x="8610600" y="6356350"/>
            <a:ext cx="2743200" cy="365125"/>
          </a:xfrm>
          <a:prstGeom prst="rect">
            <a:avLst/>
          </a:prstGeom>
        </p:spPr>
        <p:txBody>
          <a:bodyPr/>
          <a:lstStyle/>
          <a:p>
            <a:fld id="{9ED6C5D2-FB4E-954C-9484-5F7062F86062}" type="slidenum">
              <a:rPr lang="es-ES_tradnl" smtClean="0"/>
              <a:t>‹Nº›</a:t>
            </a:fld>
            <a:endParaRPr lang="es-ES_tradnl"/>
          </a:p>
        </p:txBody>
      </p:sp>
      <p:pic>
        <p:nvPicPr>
          <p:cNvPr id="7" name="Imagen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027936"/>
            <a:ext cx="12032974" cy="843315"/>
          </a:xfrm>
          <a:prstGeom prst="rect">
            <a:avLst/>
          </a:prstGeom>
        </p:spPr>
      </p:pic>
    </p:spTree>
    <p:extLst>
      <p:ext uri="{BB962C8B-B14F-4D97-AF65-F5344CB8AC3E}">
        <p14:creationId xmlns:p14="http://schemas.microsoft.com/office/powerpoint/2010/main" val="14245140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_tradnl"/>
              <a:t>Clic para editar título</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7" name="Marcador de fecha 6"/>
          <p:cNvSpPr>
            <a:spLocks noGrp="1"/>
          </p:cNvSpPr>
          <p:nvPr>
            <p:ph type="dt" sz="half" idx="10"/>
          </p:nvPr>
        </p:nvSpPr>
        <p:spPr>
          <a:xfrm>
            <a:off x="838200" y="6356350"/>
            <a:ext cx="2743200" cy="365125"/>
          </a:xfrm>
          <a:prstGeom prst="rect">
            <a:avLst/>
          </a:prstGeom>
        </p:spPr>
        <p:txBody>
          <a:bodyPr/>
          <a:lstStyle/>
          <a:p>
            <a:fld id="{0F1D11E2-1032-3C4D-A7E2-E36294FDDE51}" type="datetimeFigureOut">
              <a:rPr lang="es-ES_tradnl" smtClean="0"/>
              <a:t>24/07/2017</a:t>
            </a:fld>
            <a:endParaRPr lang="es-ES_tradnl"/>
          </a:p>
        </p:txBody>
      </p:sp>
      <p:sp>
        <p:nvSpPr>
          <p:cNvPr id="8" name="Marcador de pie de página 7"/>
          <p:cNvSpPr>
            <a:spLocks noGrp="1"/>
          </p:cNvSpPr>
          <p:nvPr>
            <p:ph type="ftr" sz="quarter" idx="11"/>
          </p:nvPr>
        </p:nvSpPr>
        <p:spPr>
          <a:xfrm>
            <a:off x="4038600" y="6356350"/>
            <a:ext cx="4114800" cy="365125"/>
          </a:xfrm>
          <a:prstGeom prst="rect">
            <a:avLst/>
          </a:prstGeom>
        </p:spPr>
        <p:txBody>
          <a:bodyPr/>
          <a:lstStyle/>
          <a:p>
            <a:endParaRPr lang="es-ES_tradnl"/>
          </a:p>
        </p:txBody>
      </p:sp>
      <p:sp>
        <p:nvSpPr>
          <p:cNvPr id="9" name="Marcador de número de diapositiva 8"/>
          <p:cNvSpPr>
            <a:spLocks noGrp="1"/>
          </p:cNvSpPr>
          <p:nvPr>
            <p:ph type="sldNum" sz="quarter" idx="12"/>
          </p:nvPr>
        </p:nvSpPr>
        <p:spPr>
          <a:xfrm>
            <a:off x="8610600" y="6356350"/>
            <a:ext cx="2743200" cy="365125"/>
          </a:xfrm>
          <a:prstGeom prst="rect">
            <a:avLst/>
          </a:prstGeom>
        </p:spPr>
        <p:txBody>
          <a:bodyPr/>
          <a:lstStyle/>
          <a:p>
            <a:fld id="{9ED6C5D2-FB4E-954C-9484-5F7062F86062}" type="slidenum">
              <a:rPr lang="es-ES_tradnl" smtClean="0"/>
              <a:t>‹Nº›</a:t>
            </a:fld>
            <a:endParaRPr lang="es-ES_tradnl"/>
          </a:p>
        </p:txBody>
      </p:sp>
      <p:sp>
        <p:nvSpPr>
          <p:cNvPr id="12" name="Rectángulo 11"/>
          <p:cNvSpPr/>
          <p:nvPr userDrawn="1"/>
        </p:nvSpPr>
        <p:spPr>
          <a:xfrm>
            <a:off x="1" y="6721475"/>
            <a:ext cx="9139496" cy="14729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4" name="Imagen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33164" y="6026161"/>
            <a:ext cx="2890517" cy="937982"/>
          </a:xfrm>
          <a:prstGeom prst="rect">
            <a:avLst/>
          </a:prstGeom>
        </p:spPr>
      </p:pic>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fecha 2"/>
          <p:cNvSpPr>
            <a:spLocks noGrp="1"/>
          </p:cNvSpPr>
          <p:nvPr>
            <p:ph type="dt" sz="half" idx="10"/>
          </p:nvPr>
        </p:nvSpPr>
        <p:spPr>
          <a:xfrm>
            <a:off x="838200" y="6356350"/>
            <a:ext cx="2743200" cy="365125"/>
          </a:xfrm>
          <a:prstGeom prst="rect">
            <a:avLst/>
          </a:prstGeom>
        </p:spPr>
        <p:txBody>
          <a:bodyPr/>
          <a:lstStyle/>
          <a:p>
            <a:fld id="{0F1D11E2-1032-3C4D-A7E2-E36294FDDE51}" type="datetimeFigureOut">
              <a:rPr lang="es-ES_tradnl" smtClean="0"/>
              <a:t>24/07/2017</a:t>
            </a:fld>
            <a:endParaRPr lang="es-ES_tradnl"/>
          </a:p>
        </p:txBody>
      </p:sp>
      <p:sp>
        <p:nvSpPr>
          <p:cNvPr id="4" name="Marcador de pie de página 3"/>
          <p:cNvSpPr>
            <a:spLocks noGrp="1"/>
          </p:cNvSpPr>
          <p:nvPr>
            <p:ph type="ftr" sz="quarter" idx="11"/>
          </p:nvPr>
        </p:nvSpPr>
        <p:spPr>
          <a:xfrm>
            <a:off x="4038600" y="6356350"/>
            <a:ext cx="4114800" cy="365125"/>
          </a:xfrm>
          <a:prstGeom prst="rect">
            <a:avLst/>
          </a:prstGeom>
        </p:spPr>
        <p:txBody>
          <a:bodyPr/>
          <a:lstStyle/>
          <a:p>
            <a:endParaRPr lang="es-ES_tradnl"/>
          </a:p>
        </p:txBody>
      </p:sp>
      <p:sp>
        <p:nvSpPr>
          <p:cNvPr id="5" name="Marcador de número de diapositiva 4"/>
          <p:cNvSpPr>
            <a:spLocks noGrp="1"/>
          </p:cNvSpPr>
          <p:nvPr>
            <p:ph type="sldNum" sz="quarter" idx="12"/>
          </p:nvPr>
        </p:nvSpPr>
        <p:spPr>
          <a:xfrm>
            <a:off x="8610600" y="6356350"/>
            <a:ext cx="2743200" cy="365125"/>
          </a:xfrm>
          <a:prstGeom prst="rect">
            <a:avLst/>
          </a:prstGeom>
        </p:spPr>
        <p:txBody>
          <a:bodyPr/>
          <a:lstStyle/>
          <a:p>
            <a:fld id="{9ED6C5D2-FB4E-954C-9484-5F7062F86062}" type="slidenum">
              <a:rPr lang="es-ES_tradnl" smtClean="0"/>
              <a:t>‹Nº›</a:t>
            </a:fld>
            <a:endParaRPr lang="es-ES_tradnl"/>
          </a:p>
        </p:txBody>
      </p:sp>
      <p:sp>
        <p:nvSpPr>
          <p:cNvPr id="10" name="Rectángulo 9"/>
          <p:cNvSpPr/>
          <p:nvPr userDrawn="1"/>
        </p:nvSpPr>
        <p:spPr>
          <a:xfrm>
            <a:off x="1" y="6721475"/>
            <a:ext cx="9139496" cy="14729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9" name="Imagen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33164" y="6026161"/>
            <a:ext cx="2890517" cy="937982"/>
          </a:xfrm>
          <a:prstGeom prst="rect">
            <a:avLst/>
          </a:prstGeom>
        </p:spPr>
      </p:pic>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a:xfrm>
            <a:off x="838200" y="6356350"/>
            <a:ext cx="2743200" cy="365125"/>
          </a:xfrm>
          <a:prstGeom prst="rect">
            <a:avLst/>
          </a:prstGeom>
        </p:spPr>
        <p:txBody>
          <a:bodyPr/>
          <a:lstStyle/>
          <a:p>
            <a:fld id="{0F1D11E2-1032-3C4D-A7E2-E36294FDDE51}" type="datetimeFigureOut">
              <a:rPr lang="es-ES_tradnl" smtClean="0"/>
              <a:t>24/07/2017</a:t>
            </a:fld>
            <a:endParaRPr lang="es-ES_tradnl"/>
          </a:p>
        </p:txBody>
      </p:sp>
      <p:sp>
        <p:nvSpPr>
          <p:cNvPr id="3" name="Marcador de pie de página 2"/>
          <p:cNvSpPr>
            <a:spLocks noGrp="1"/>
          </p:cNvSpPr>
          <p:nvPr>
            <p:ph type="ftr" sz="quarter" idx="11"/>
          </p:nvPr>
        </p:nvSpPr>
        <p:spPr>
          <a:xfrm>
            <a:off x="4038600" y="6356350"/>
            <a:ext cx="4114800" cy="365125"/>
          </a:xfrm>
          <a:prstGeom prst="rect">
            <a:avLst/>
          </a:prstGeom>
        </p:spPr>
        <p:txBody>
          <a:bodyPr/>
          <a:lstStyle/>
          <a:p>
            <a:endParaRPr lang="es-ES_tradnl"/>
          </a:p>
        </p:txBody>
      </p:sp>
      <p:sp>
        <p:nvSpPr>
          <p:cNvPr id="4" name="Marcador de número de diapositiva 3"/>
          <p:cNvSpPr>
            <a:spLocks noGrp="1"/>
          </p:cNvSpPr>
          <p:nvPr>
            <p:ph type="sldNum" sz="quarter" idx="12"/>
          </p:nvPr>
        </p:nvSpPr>
        <p:spPr>
          <a:xfrm>
            <a:off x="8610600" y="6356350"/>
            <a:ext cx="2743200" cy="365125"/>
          </a:xfrm>
          <a:prstGeom prst="rect">
            <a:avLst/>
          </a:prstGeom>
        </p:spPr>
        <p:txBody>
          <a:bodyPr/>
          <a:lstStyle/>
          <a:p>
            <a:fld id="{9ED6C5D2-FB4E-954C-9484-5F7062F86062}" type="slidenum">
              <a:rPr lang="es-ES_tradnl" smtClean="0"/>
              <a:t>‹Nº›</a:t>
            </a:fld>
            <a:endParaRPr lang="es-ES_tradnl"/>
          </a:p>
        </p:txBody>
      </p:sp>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_tradnl"/>
              <a:t>Clic para editar título</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a:t>Haga clic para modificar el estilo de texto del patrón</a:t>
            </a:r>
          </a:p>
        </p:txBody>
      </p:sp>
      <p:sp>
        <p:nvSpPr>
          <p:cNvPr id="5" name="Marcador de fecha 4"/>
          <p:cNvSpPr>
            <a:spLocks noGrp="1"/>
          </p:cNvSpPr>
          <p:nvPr>
            <p:ph type="dt" sz="half" idx="10"/>
          </p:nvPr>
        </p:nvSpPr>
        <p:spPr>
          <a:xfrm>
            <a:off x="838200" y="6356350"/>
            <a:ext cx="2743200" cy="365125"/>
          </a:xfrm>
          <a:prstGeom prst="rect">
            <a:avLst/>
          </a:prstGeom>
        </p:spPr>
        <p:txBody>
          <a:bodyPr/>
          <a:lstStyle/>
          <a:p>
            <a:fld id="{0F1D11E2-1032-3C4D-A7E2-E36294FDDE51}" type="datetimeFigureOut">
              <a:rPr lang="es-ES_tradnl" smtClean="0"/>
              <a:t>24/07/2017</a:t>
            </a:fld>
            <a:endParaRPr lang="es-ES_tradnl"/>
          </a:p>
        </p:txBody>
      </p:sp>
      <p:sp>
        <p:nvSpPr>
          <p:cNvPr id="6" name="Marcador de pie de página 5"/>
          <p:cNvSpPr>
            <a:spLocks noGrp="1"/>
          </p:cNvSpPr>
          <p:nvPr>
            <p:ph type="ftr" sz="quarter" idx="11"/>
          </p:nvPr>
        </p:nvSpPr>
        <p:spPr>
          <a:xfrm>
            <a:off x="4038600" y="6356350"/>
            <a:ext cx="4114800" cy="365125"/>
          </a:xfrm>
          <a:prstGeom prst="rect">
            <a:avLst/>
          </a:prstGeom>
        </p:spPr>
        <p:txBody>
          <a:bodyPr/>
          <a:lstStyle/>
          <a:p>
            <a:endParaRPr lang="es-ES_tradnl"/>
          </a:p>
        </p:txBody>
      </p:sp>
      <p:sp>
        <p:nvSpPr>
          <p:cNvPr id="7" name="Marcador de número de diapositiva 6"/>
          <p:cNvSpPr>
            <a:spLocks noGrp="1"/>
          </p:cNvSpPr>
          <p:nvPr>
            <p:ph type="sldNum" sz="quarter" idx="12"/>
          </p:nvPr>
        </p:nvSpPr>
        <p:spPr>
          <a:xfrm>
            <a:off x="8610600" y="6356350"/>
            <a:ext cx="2743200" cy="365125"/>
          </a:xfrm>
          <a:prstGeom prst="rect">
            <a:avLst/>
          </a:prstGeom>
        </p:spPr>
        <p:txBody>
          <a:bodyPr/>
          <a:lstStyle/>
          <a:p>
            <a:fld id="{9ED6C5D2-FB4E-954C-9484-5F7062F86062}" type="slidenum">
              <a:rPr lang="es-ES_tradnl" smtClean="0"/>
              <a:t>‹Nº›</a:t>
            </a:fld>
            <a:endParaRPr lang="es-ES_tradnl"/>
          </a:p>
        </p:txBody>
      </p:sp>
      <p:sp>
        <p:nvSpPr>
          <p:cNvPr id="10" name="Rectángulo 9"/>
          <p:cNvSpPr/>
          <p:nvPr userDrawn="1"/>
        </p:nvSpPr>
        <p:spPr>
          <a:xfrm>
            <a:off x="1" y="6721475"/>
            <a:ext cx="9139496" cy="14729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2" name="Imagen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33164" y="6026161"/>
            <a:ext cx="2890517" cy="937982"/>
          </a:xfrm>
          <a:prstGeom prst="rect">
            <a:avLst/>
          </a:prstGeom>
        </p:spPr>
      </p:pic>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_tradnl"/>
              <a:t>Clic para editar título</a:t>
            </a:r>
          </a:p>
        </p:txBody>
      </p:sp>
      <p:sp>
        <p:nvSpPr>
          <p:cNvPr id="3" name="Marcador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a:t>Haga clic para modificar el estilo de texto del patrón</a:t>
            </a:r>
          </a:p>
        </p:txBody>
      </p:sp>
      <p:sp>
        <p:nvSpPr>
          <p:cNvPr id="5" name="Marcador de fecha 4"/>
          <p:cNvSpPr>
            <a:spLocks noGrp="1"/>
          </p:cNvSpPr>
          <p:nvPr>
            <p:ph type="dt" sz="half" idx="10"/>
          </p:nvPr>
        </p:nvSpPr>
        <p:spPr>
          <a:xfrm>
            <a:off x="838200" y="6356350"/>
            <a:ext cx="2743200" cy="365125"/>
          </a:xfrm>
          <a:prstGeom prst="rect">
            <a:avLst/>
          </a:prstGeom>
        </p:spPr>
        <p:txBody>
          <a:bodyPr/>
          <a:lstStyle/>
          <a:p>
            <a:fld id="{0F1D11E2-1032-3C4D-A7E2-E36294FDDE51}" type="datetimeFigureOut">
              <a:rPr lang="es-ES_tradnl" smtClean="0"/>
              <a:t>24/07/2017</a:t>
            </a:fld>
            <a:endParaRPr lang="es-ES_tradnl"/>
          </a:p>
        </p:txBody>
      </p:sp>
      <p:sp>
        <p:nvSpPr>
          <p:cNvPr id="6" name="Marcador de pie de página 5"/>
          <p:cNvSpPr>
            <a:spLocks noGrp="1"/>
          </p:cNvSpPr>
          <p:nvPr>
            <p:ph type="ftr" sz="quarter" idx="11"/>
          </p:nvPr>
        </p:nvSpPr>
        <p:spPr>
          <a:xfrm>
            <a:off x="4038600" y="6356350"/>
            <a:ext cx="4114800" cy="365125"/>
          </a:xfrm>
          <a:prstGeom prst="rect">
            <a:avLst/>
          </a:prstGeom>
        </p:spPr>
        <p:txBody>
          <a:bodyPr/>
          <a:lstStyle/>
          <a:p>
            <a:endParaRPr lang="es-ES_tradnl"/>
          </a:p>
        </p:txBody>
      </p:sp>
      <p:sp>
        <p:nvSpPr>
          <p:cNvPr id="7" name="Marcador de número de diapositiva 6"/>
          <p:cNvSpPr>
            <a:spLocks noGrp="1"/>
          </p:cNvSpPr>
          <p:nvPr>
            <p:ph type="sldNum" sz="quarter" idx="12"/>
          </p:nvPr>
        </p:nvSpPr>
        <p:spPr>
          <a:xfrm>
            <a:off x="8610600" y="6356350"/>
            <a:ext cx="2743200" cy="365125"/>
          </a:xfrm>
          <a:prstGeom prst="rect">
            <a:avLst/>
          </a:prstGeom>
        </p:spPr>
        <p:txBody>
          <a:bodyPr/>
          <a:lstStyle/>
          <a:p>
            <a:fld id="{9ED6C5D2-FB4E-954C-9484-5F7062F86062}" type="slidenum">
              <a:rPr lang="es-ES_tradnl" smtClean="0"/>
              <a:t>‹Nº›</a:t>
            </a:fld>
            <a:endParaRPr lang="es-ES_tradnl"/>
          </a:p>
        </p:txBody>
      </p:sp>
      <p:sp>
        <p:nvSpPr>
          <p:cNvPr id="10" name="Rectángulo 9"/>
          <p:cNvSpPr/>
          <p:nvPr userDrawn="1"/>
        </p:nvSpPr>
        <p:spPr>
          <a:xfrm>
            <a:off x="1" y="6721475"/>
            <a:ext cx="9139496" cy="14729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2" name="Imagen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33164" y="6026161"/>
            <a:ext cx="2890517" cy="937982"/>
          </a:xfrm>
          <a:prstGeom prst="rect">
            <a:avLst/>
          </a:prstGeom>
        </p:spPr>
      </p:pic>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a:xfrm>
            <a:off x="838200" y="6356350"/>
            <a:ext cx="2743200" cy="365125"/>
          </a:xfrm>
          <a:prstGeom prst="rect">
            <a:avLst/>
          </a:prstGeom>
        </p:spPr>
        <p:txBody>
          <a:bodyPr/>
          <a:lstStyle/>
          <a:p>
            <a:fld id="{0F1D11E2-1032-3C4D-A7E2-E36294FDDE51}" type="datetimeFigureOut">
              <a:rPr lang="es-ES_tradnl" smtClean="0"/>
              <a:t>24/07/2017</a:t>
            </a:fld>
            <a:endParaRPr lang="es-ES_tradnl"/>
          </a:p>
        </p:txBody>
      </p:sp>
      <p:sp>
        <p:nvSpPr>
          <p:cNvPr id="5" name="Marcador de pie de página 4"/>
          <p:cNvSpPr>
            <a:spLocks noGrp="1"/>
          </p:cNvSpPr>
          <p:nvPr>
            <p:ph type="ftr" sz="quarter" idx="11"/>
          </p:nvPr>
        </p:nvSpPr>
        <p:spPr>
          <a:xfrm>
            <a:off x="4038600" y="6356350"/>
            <a:ext cx="4114800" cy="365125"/>
          </a:xfrm>
          <a:prstGeom prst="rect">
            <a:avLst/>
          </a:prstGeom>
        </p:spPr>
        <p:txBody>
          <a:bodyPr/>
          <a:lstStyle/>
          <a:p>
            <a:endParaRPr lang="es-ES_tradnl"/>
          </a:p>
        </p:txBody>
      </p:sp>
      <p:sp>
        <p:nvSpPr>
          <p:cNvPr id="6" name="Marcador de número de diapositiva 5"/>
          <p:cNvSpPr>
            <a:spLocks noGrp="1"/>
          </p:cNvSpPr>
          <p:nvPr>
            <p:ph type="sldNum" sz="quarter" idx="12"/>
          </p:nvPr>
        </p:nvSpPr>
        <p:spPr>
          <a:xfrm>
            <a:off x="8610600" y="6356350"/>
            <a:ext cx="2743200" cy="365125"/>
          </a:xfrm>
          <a:prstGeom prst="rect">
            <a:avLst/>
          </a:prstGeom>
        </p:spPr>
        <p:txBody>
          <a:bodyPr/>
          <a:lstStyle/>
          <a:p>
            <a:fld id="{9ED6C5D2-FB4E-954C-9484-5F7062F86062}" type="slidenum">
              <a:rPr lang="es-ES_tradnl" smtClean="0"/>
              <a:t>‹Nº›</a:t>
            </a:fld>
            <a:endParaRPr lang="es-ES_tradnl"/>
          </a:p>
        </p:txBody>
      </p:sp>
      <p:sp>
        <p:nvSpPr>
          <p:cNvPr id="9" name="Rectángulo 8"/>
          <p:cNvSpPr/>
          <p:nvPr userDrawn="1"/>
        </p:nvSpPr>
        <p:spPr>
          <a:xfrm>
            <a:off x="1" y="6721475"/>
            <a:ext cx="9139496" cy="14729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1" name="Imagen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33164" y="6026161"/>
            <a:ext cx="2890517" cy="937982"/>
          </a:xfrm>
          <a:prstGeom prst="rect">
            <a:avLst/>
          </a:prstGeom>
        </p:spPr>
      </p:pic>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_tradnl"/>
              <a:t>Clic para editar título</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a:xfrm>
            <a:off x="838200" y="6356350"/>
            <a:ext cx="2743200" cy="365125"/>
          </a:xfrm>
          <a:prstGeom prst="rect">
            <a:avLst/>
          </a:prstGeom>
        </p:spPr>
        <p:txBody>
          <a:bodyPr/>
          <a:lstStyle/>
          <a:p>
            <a:fld id="{0F1D11E2-1032-3C4D-A7E2-E36294FDDE51}" type="datetimeFigureOut">
              <a:rPr lang="es-ES_tradnl" smtClean="0"/>
              <a:t>24/07/2017</a:t>
            </a:fld>
            <a:endParaRPr lang="es-ES_tradnl"/>
          </a:p>
        </p:txBody>
      </p:sp>
      <p:sp>
        <p:nvSpPr>
          <p:cNvPr id="5" name="Marcador de pie de página 4"/>
          <p:cNvSpPr>
            <a:spLocks noGrp="1"/>
          </p:cNvSpPr>
          <p:nvPr>
            <p:ph type="ftr" sz="quarter" idx="11"/>
          </p:nvPr>
        </p:nvSpPr>
        <p:spPr>
          <a:xfrm>
            <a:off x="4038600" y="6356350"/>
            <a:ext cx="4114800" cy="365125"/>
          </a:xfrm>
          <a:prstGeom prst="rect">
            <a:avLst/>
          </a:prstGeom>
        </p:spPr>
        <p:txBody>
          <a:bodyPr/>
          <a:lstStyle/>
          <a:p>
            <a:endParaRPr lang="es-ES_tradnl"/>
          </a:p>
        </p:txBody>
      </p:sp>
      <p:sp>
        <p:nvSpPr>
          <p:cNvPr id="6" name="Marcador de número de diapositiva 5"/>
          <p:cNvSpPr>
            <a:spLocks noGrp="1"/>
          </p:cNvSpPr>
          <p:nvPr>
            <p:ph type="sldNum" sz="quarter" idx="12"/>
          </p:nvPr>
        </p:nvSpPr>
        <p:spPr>
          <a:xfrm>
            <a:off x="8610600" y="6356350"/>
            <a:ext cx="2743200" cy="365125"/>
          </a:xfrm>
          <a:prstGeom prst="rect">
            <a:avLst/>
          </a:prstGeom>
        </p:spPr>
        <p:txBody>
          <a:bodyPr/>
          <a:lstStyle/>
          <a:p>
            <a:fld id="{9ED6C5D2-FB4E-954C-9484-5F7062F86062}" type="slidenum">
              <a:rPr lang="es-ES_tradnl" smtClean="0"/>
              <a:t>‹Nº›</a:t>
            </a:fld>
            <a:endParaRPr lang="es-ES_tradnl"/>
          </a:p>
        </p:txBody>
      </p:sp>
      <p:sp>
        <p:nvSpPr>
          <p:cNvPr id="9" name="Rectángulo 8"/>
          <p:cNvSpPr/>
          <p:nvPr userDrawn="1"/>
        </p:nvSpPr>
        <p:spPr>
          <a:xfrm>
            <a:off x="1" y="6721475"/>
            <a:ext cx="9139496" cy="14729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1" name="Imagen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33164" y="6026161"/>
            <a:ext cx="2890517" cy="937982"/>
          </a:xfrm>
          <a:prstGeom prst="rect">
            <a:avLst/>
          </a:prstGeom>
        </p:spPr>
      </p:pic>
    </p:spTree>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grpSp>
        <p:nvGrpSpPr>
          <p:cNvPr id="3" name="Group 2"/>
          <p:cNvGrpSpPr/>
          <p:nvPr userDrawn="1"/>
        </p:nvGrpSpPr>
        <p:grpSpPr>
          <a:xfrm>
            <a:off x="5558634" y="-1269255"/>
            <a:ext cx="8305636" cy="7989544"/>
            <a:chOff x="5520533" y="-1269255"/>
            <a:chExt cx="8305636" cy="7989544"/>
          </a:xfrm>
        </p:grpSpPr>
        <p:grpSp>
          <p:nvGrpSpPr>
            <p:cNvPr id="8" name="Group 7"/>
            <p:cNvGrpSpPr/>
            <p:nvPr/>
          </p:nvGrpSpPr>
          <p:grpSpPr>
            <a:xfrm>
              <a:off x="7370771" y="864377"/>
              <a:ext cx="2765821" cy="3199090"/>
              <a:chOff x="4411663" y="2038350"/>
              <a:chExt cx="1611313" cy="1863726"/>
            </a:xfrm>
            <a:solidFill>
              <a:srgbClr val="FBFBFB">
                <a:alpha val="5000"/>
              </a:srgbClr>
            </a:solidFill>
          </p:grpSpPr>
          <p:sp>
            <p:nvSpPr>
              <p:cNvPr id="87" name="Freeform 11"/>
              <p:cNvSpPr>
                <a:spLocks/>
              </p:cNvSpPr>
              <p:nvPr/>
            </p:nvSpPr>
            <p:spPr bwMode="auto">
              <a:xfrm>
                <a:off x="5486401" y="20383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8" name="Freeform 14"/>
              <p:cNvSpPr>
                <a:spLocks/>
              </p:cNvSpPr>
              <p:nvPr/>
            </p:nvSpPr>
            <p:spPr bwMode="auto">
              <a:xfrm>
                <a:off x="4411663" y="2657475"/>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9" name="Freeform 58"/>
              <p:cNvSpPr>
                <a:spLocks/>
              </p:cNvSpPr>
              <p:nvPr/>
            </p:nvSpPr>
            <p:spPr bwMode="auto">
              <a:xfrm>
                <a:off x="4411663" y="3278188"/>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9" name="Group 8"/>
            <p:cNvGrpSpPr/>
            <p:nvPr/>
          </p:nvGrpSpPr>
          <p:grpSpPr>
            <a:xfrm>
              <a:off x="7370771" y="-1269255"/>
              <a:ext cx="6455398" cy="7989544"/>
              <a:chOff x="4411663" y="795338"/>
              <a:chExt cx="3760788" cy="4654550"/>
            </a:xfrm>
            <a:solidFill>
              <a:schemeClr val="bg1">
                <a:lumMod val="95000"/>
                <a:alpha val="5000"/>
              </a:schemeClr>
            </a:solidFill>
          </p:grpSpPr>
          <p:sp>
            <p:nvSpPr>
              <p:cNvPr id="80" name="Freeform 12"/>
              <p:cNvSpPr>
                <a:spLocks/>
              </p:cNvSpPr>
              <p:nvPr/>
            </p:nvSpPr>
            <p:spPr bwMode="auto">
              <a:xfrm>
                <a:off x="4945063"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1" name="Freeform 21"/>
              <p:cNvSpPr>
                <a:spLocks/>
              </p:cNvSpPr>
              <p:nvPr/>
            </p:nvSpPr>
            <p:spPr bwMode="auto">
              <a:xfrm>
                <a:off x="6022976" y="2654300"/>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2" name="Freeform 23"/>
              <p:cNvSpPr>
                <a:spLocks/>
              </p:cNvSpPr>
              <p:nvPr/>
            </p:nvSpPr>
            <p:spPr bwMode="auto">
              <a:xfrm>
                <a:off x="4948238" y="3278188"/>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3" name="Freeform 29"/>
              <p:cNvSpPr>
                <a:spLocks/>
              </p:cNvSpPr>
              <p:nvPr/>
            </p:nvSpPr>
            <p:spPr bwMode="auto">
              <a:xfrm>
                <a:off x="4411663"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4" name="Freeform 45"/>
              <p:cNvSpPr>
                <a:spLocks/>
              </p:cNvSpPr>
              <p:nvPr/>
            </p:nvSpPr>
            <p:spPr bwMode="auto">
              <a:xfrm>
                <a:off x="7634288" y="2343150"/>
                <a:ext cx="538163" cy="622300"/>
              </a:xfrm>
              <a:custGeom>
                <a:avLst/>
                <a:gdLst>
                  <a:gd name="T0" fmla="*/ 0 w 339"/>
                  <a:gd name="T1" fmla="*/ 196 h 392"/>
                  <a:gd name="T2" fmla="*/ 339 w 339"/>
                  <a:gd name="T3" fmla="*/ 392 h 392"/>
                  <a:gd name="T4" fmla="*/ 339 w 339"/>
                  <a:gd name="T5" fmla="*/ 0 h 392"/>
                  <a:gd name="T6" fmla="*/ 0 w 339"/>
                  <a:gd name="T7" fmla="*/ 196 h 392"/>
                </a:gdLst>
                <a:ahLst/>
                <a:cxnLst>
                  <a:cxn ang="0">
                    <a:pos x="T0" y="T1"/>
                  </a:cxn>
                  <a:cxn ang="0">
                    <a:pos x="T2" y="T3"/>
                  </a:cxn>
                  <a:cxn ang="0">
                    <a:pos x="T4" y="T5"/>
                  </a:cxn>
                  <a:cxn ang="0">
                    <a:pos x="T6" y="T7"/>
                  </a:cxn>
                </a:cxnLst>
                <a:rect l="0" t="0" r="r" b="b"/>
                <a:pathLst>
                  <a:path w="339" h="392">
                    <a:moveTo>
                      <a:pt x="0" y="196"/>
                    </a:moveTo>
                    <a:lnTo>
                      <a:pt x="339" y="392"/>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5" name="Freeform 57"/>
              <p:cNvSpPr>
                <a:spLocks/>
              </p:cNvSpPr>
              <p:nvPr/>
            </p:nvSpPr>
            <p:spPr bwMode="auto">
              <a:xfrm>
                <a:off x="5481638" y="2346325"/>
                <a:ext cx="541338" cy="619125"/>
              </a:xfrm>
              <a:custGeom>
                <a:avLst/>
                <a:gdLst>
                  <a:gd name="T0" fmla="*/ 0 w 341"/>
                  <a:gd name="T1" fmla="*/ 196 h 390"/>
                  <a:gd name="T2" fmla="*/ 341 w 341"/>
                  <a:gd name="T3" fmla="*/ 390 h 390"/>
                  <a:gd name="T4" fmla="*/ 339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6" name="Freeform 78"/>
              <p:cNvSpPr>
                <a:spLocks/>
              </p:cNvSpPr>
              <p:nvPr/>
            </p:nvSpPr>
            <p:spPr bwMode="auto">
              <a:xfrm>
                <a:off x="6022976" y="3278188"/>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0" name="Group 9"/>
            <p:cNvGrpSpPr/>
            <p:nvPr/>
          </p:nvGrpSpPr>
          <p:grpSpPr>
            <a:xfrm>
              <a:off x="6441565" y="864377"/>
              <a:ext cx="5539816" cy="3727728"/>
              <a:chOff x="3870326" y="2038350"/>
              <a:chExt cx="3227388" cy="2171701"/>
            </a:xfrm>
            <a:solidFill>
              <a:schemeClr val="bg1">
                <a:lumMod val="85000"/>
                <a:alpha val="5000"/>
              </a:schemeClr>
            </a:solidFill>
          </p:grpSpPr>
          <p:sp>
            <p:nvSpPr>
              <p:cNvPr id="76" name="Freeform 34"/>
              <p:cNvSpPr>
                <a:spLocks/>
              </p:cNvSpPr>
              <p:nvPr/>
            </p:nvSpPr>
            <p:spPr bwMode="auto">
              <a:xfrm>
                <a:off x="4945063" y="2038350"/>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7" name="Freeform 53"/>
              <p:cNvSpPr>
                <a:spLocks/>
              </p:cNvSpPr>
              <p:nvPr/>
            </p:nvSpPr>
            <p:spPr bwMode="auto">
              <a:xfrm>
                <a:off x="6559551" y="2965450"/>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8" name="Freeform 69"/>
              <p:cNvSpPr>
                <a:spLocks/>
              </p:cNvSpPr>
              <p:nvPr/>
            </p:nvSpPr>
            <p:spPr bwMode="auto">
              <a:xfrm>
                <a:off x="3870326" y="234950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9" name="Freeform 79"/>
              <p:cNvSpPr>
                <a:spLocks/>
              </p:cNvSpPr>
              <p:nvPr/>
            </p:nvSpPr>
            <p:spPr bwMode="auto">
              <a:xfrm>
                <a:off x="5486401" y="35861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1" name="Group 10"/>
            <p:cNvGrpSpPr/>
            <p:nvPr/>
          </p:nvGrpSpPr>
          <p:grpSpPr>
            <a:xfrm>
              <a:off x="6441565" y="-206525"/>
              <a:ext cx="5539816" cy="4790456"/>
              <a:chOff x="3870326" y="1414463"/>
              <a:chExt cx="3227388" cy="2790825"/>
            </a:xfrm>
            <a:solidFill>
              <a:schemeClr val="bg1">
                <a:lumMod val="75000"/>
                <a:alpha val="5000"/>
              </a:schemeClr>
            </a:solidFill>
          </p:grpSpPr>
          <p:sp>
            <p:nvSpPr>
              <p:cNvPr id="69" name="Freeform 16"/>
              <p:cNvSpPr>
                <a:spLocks/>
              </p:cNvSpPr>
              <p:nvPr/>
            </p:nvSpPr>
            <p:spPr bwMode="auto">
              <a:xfrm>
                <a:off x="3870326" y="2970213"/>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0" name="Freeform 20"/>
              <p:cNvSpPr>
                <a:spLocks/>
              </p:cNvSpPr>
              <p:nvPr/>
            </p:nvSpPr>
            <p:spPr bwMode="auto">
              <a:xfrm>
                <a:off x="6559551" y="2654300"/>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1" name="Freeform 37"/>
              <p:cNvSpPr>
                <a:spLocks/>
              </p:cNvSpPr>
              <p:nvPr/>
            </p:nvSpPr>
            <p:spPr bwMode="auto">
              <a:xfrm>
                <a:off x="6559551" y="358616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2" name="Freeform 49"/>
              <p:cNvSpPr>
                <a:spLocks/>
              </p:cNvSpPr>
              <p:nvPr/>
            </p:nvSpPr>
            <p:spPr bwMode="auto">
              <a:xfrm>
                <a:off x="6019801" y="2035175"/>
                <a:ext cx="539750" cy="619125"/>
              </a:xfrm>
              <a:custGeom>
                <a:avLst/>
                <a:gdLst>
                  <a:gd name="T0" fmla="*/ 0 w 340"/>
                  <a:gd name="T1" fmla="*/ 196 h 390"/>
                  <a:gd name="T2" fmla="*/ 340 w 340"/>
                  <a:gd name="T3" fmla="*/ 390 h 390"/>
                  <a:gd name="T4" fmla="*/ 340 w 340"/>
                  <a:gd name="T5" fmla="*/ 0 h 390"/>
                  <a:gd name="T6" fmla="*/ 0 w 340"/>
                  <a:gd name="T7" fmla="*/ 196 h 390"/>
                </a:gdLst>
                <a:ahLst/>
                <a:cxnLst>
                  <a:cxn ang="0">
                    <a:pos x="T0" y="T1"/>
                  </a:cxn>
                  <a:cxn ang="0">
                    <a:pos x="T2" y="T3"/>
                  </a:cxn>
                  <a:cxn ang="0">
                    <a:pos x="T4" y="T5"/>
                  </a:cxn>
                  <a:cxn ang="0">
                    <a:pos x="T6" y="T7"/>
                  </a:cxn>
                </a:cxnLst>
                <a:rect l="0" t="0" r="r" b="b"/>
                <a:pathLst>
                  <a:path w="340" h="390">
                    <a:moveTo>
                      <a:pt x="0" y="196"/>
                    </a:moveTo>
                    <a:lnTo>
                      <a:pt x="340" y="390"/>
                    </a:lnTo>
                    <a:lnTo>
                      <a:pt x="340"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3" name="Freeform 62"/>
              <p:cNvSpPr>
                <a:spLocks/>
              </p:cNvSpPr>
              <p:nvPr/>
            </p:nvSpPr>
            <p:spPr bwMode="auto">
              <a:xfrm>
                <a:off x="4945063" y="2657475"/>
                <a:ext cx="541338" cy="620713"/>
              </a:xfrm>
              <a:custGeom>
                <a:avLst/>
                <a:gdLst>
                  <a:gd name="T0" fmla="*/ 0 w 341"/>
                  <a:gd name="T1" fmla="*/ 197 h 391"/>
                  <a:gd name="T2" fmla="*/ 341 w 341"/>
                  <a:gd name="T3" fmla="*/ 391 h 391"/>
                  <a:gd name="T4" fmla="*/ 338 w 341"/>
                  <a:gd name="T5" fmla="*/ 0 h 391"/>
                  <a:gd name="T6" fmla="*/ 0 w 341"/>
                  <a:gd name="T7" fmla="*/ 197 h 391"/>
                </a:gdLst>
                <a:ahLst/>
                <a:cxnLst>
                  <a:cxn ang="0">
                    <a:pos x="T0" y="T1"/>
                  </a:cxn>
                  <a:cxn ang="0">
                    <a:pos x="T2" y="T3"/>
                  </a:cxn>
                  <a:cxn ang="0">
                    <a:pos x="T4" y="T5"/>
                  </a:cxn>
                  <a:cxn ang="0">
                    <a:pos x="T6" y="T7"/>
                  </a:cxn>
                </a:cxnLst>
                <a:rect l="0" t="0" r="r" b="b"/>
                <a:pathLst>
                  <a:path w="341" h="391">
                    <a:moveTo>
                      <a:pt x="0" y="197"/>
                    </a:moveTo>
                    <a:lnTo>
                      <a:pt x="341"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4" name="Freeform 66"/>
              <p:cNvSpPr>
                <a:spLocks/>
              </p:cNvSpPr>
              <p:nvPr/>
            </p:nvSpPr>
            <p:spPr bwMode="auto">
              <a:xfrm>
                <a:off x="4406901" y="20383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5" name="Freeform 68"/>
              <p:cNvSpPr>
                <a:spLocks/>
              </p:cNvSpPr>
              <p:nvPr/>
            </p:nvSpPr>
            <p:spPr bwMode="auto">
              <a:xfrm>
                <a:off x="4945063" y="14144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2" name="Group 11"/>
            <p:cNvGrpSpPr/>
            <p:nvPr/>
          </p:nvGrpSpPr>
          <p:grpSpPr>
            <a:xfrm>
              <a:off x="6441565" y="327564"/>
              <a:ext cx="6460846" cy="5327270"/>
              <a:chOff x="3870326" y="1725613"/>
              <a:chExt cx="3763962" cy="3103562"/>
            </a:xfrm>
            <a:solidFill>
              <a:schemeClr val="bg1">
                <a:lumMod val="65000"/>
                <a:alpha val="5000"/>
              </a:schemeClr>
            </a:solidFill>
          </p:grpSpPr>
          <p:sp>
            <p:nvSpPr>
              <p:cNvPr id="62" name="Freeform 15"/>
              <p:cNvSpPr>
                <a:spLocks/>
              </p:cNvSpPr>
              <p:nvPr/>
            </p:nvSpPr>
            <p:spPr bwMode="auto">
              <a:xfrm>
                <a:off x="3870326" y="26574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3" name="Freeform 26"/>
              <p:cNvSpPr>
                <a:spLocks/>
              </p:cNvSpPr>
              <p:nvPr/>
            </p:nvSpPr>
            <p:spPr bwMode="auto">
              <a:xfrm>
                <a:off x="4411663" y="3589338"/>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4" name="Freeform 33"/>
              <p:cNvSpPr>
                <a:spLocks/>
              </p:cNvSpPr>
              <p:nvPr/>
            </p:nvSpPr>
            <p:spPr bwMode="auto">
              <a:xfrm>
                <a:off x="5486401" y="32781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5" name="Freeform 36"/>
              <p:cNvSpPr>
                <a:spLocks/>
              </p:cNvSpPr>
              <p:nvPr/>
            </p:nvSpPr>
            <p:spPr bwMode="auto">
              <a:xfrm>
                <a:off x="7097713" y="3586163"/>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6" name="Freeform 39"/>
              <p:cNvSpPr>
                <a:spLocks/>
              </p:cNvSpPr>
              <p:nvPr/>
            </p:nvSpPr>
            <p:spPr bwMode="auto">
              <a:xfrm>
                <a:off x="6022976" y="42100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7" name="Freeform 48"/>
              <p:cNvSpPr>
                <a:spLocks/>
              </p:cNvSpPr>
              <p:nvPr/>
            </p:nvSpPr>
            <p:spPr bwMode="auto">
              <a:xfrm>
                <a:off x="6559551" y="203517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8" name="Freeform 65"/>
              <p:cNvSpPr>
                <a:spLocks/>
              </p:cNvSpPr>
              <p:nvPr/>
            </p:nvSpPr>
            <p:spPr bwMode="auto">
              <a:xfrm>
                <a:off x="4945063" y="17256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dirty="0"/>
              </a:p>
            </p:txBody>
          </p:sp>
        </p:grpSp>
        <p:grpSp>
          <p:nvGrpSpPr>
            <p:cNvPr id="13" name="Group 12"/>
            <p:cNvGrpSpPr/>
            <p:nvPr/>
          </p:nvGrpSpPr>
          <p:grpSpPr>
            <a:xfrm>
              <a:off x="5520533" y="-735166"/>
              <a:ext cx="7381879" cy="6398174"/>
              <a:chOff x="3333751" y="1106488"/>
              <a:chExt cx="4300537" cy="3727450"/>
            </a:xfrm>
            <a:solidFill>
              <a:schemeClr val="tx1">
                <a:lumMod val="50000"/>
                <a:lumOff val="50000"/>
                <a:alpha val="1000"/>
              </a:schemeClr>
            </a:solidFill>
          </p:grpSpPr>
          <p:sp>
            <p:nvSpPr>
              <p:cNvPr id="52" name="Freeform 7"/>
              <p:cNvSpPr>
                <a:spLocks/>
              </p:cNvSpPr>
              <p:nvPr/>
            </p:nvSpPr>
            <p:spPr bwMode="auto">
              <a:xfrm>
                <a:off x="6556376" y="1414463"/>
                <a:ext cx="541338" cy="620713"/>
              </a:xfrm>
              <a:custGeom>
                <a:avLst/>
                <a:gdLst>
                  <a:gd name="T0" fmla="*/ 2 w 341"/>
                  <a:gd name="T1" fmla="*/ 391 h 391"/>
                  <a:gd name="T2" fmla="*/ 0 w 341"/>
                  <a:gd name="T3" fmla="*/ 0 h 391"/>
                  <a:gd name="T4" fmla="*/ 341 w 341"/>
                  <a:gd name="T5" fmla="*/ 194 h 391"/>
                  <a:gd name="T6" fmla="*/ 2 w 341"/>
                  <a:gd name="T7" fmla="*/ 391 h 391"/>
                </a:gdLst>
                <a:ahLst/>
                <a:cxnLst>
                  <a:cxn ang="0">
                    <a:pos x="T0" y="T1"/>
                  </a:cxn>
                  <a:cxn ang="0">
                    <a:pos x="T2" y="T3"/>
                  </a:cxn>
                  <a:cxn ang="0">
                    <a:pos x="T4" y="T5"/>
                  </a:cxn>
                  <a:cxn ang="0">
                    <a:pos x="T6" y="T7"/>
                  </a:cxn>
                </a:cxnLst>
                <a:rect l="0" t="0" r="r" b="b"/>
                <a:pathLst>
                  <a:path w="341" h="391">
                    <a:moveTo>
                      <a:pt x="2" y="391"/>
                    </a:moveTo>
                    <a:lnTo>
                      <a:pt x="0" y="0"/>
                    </a:lnTo>
                    <a:lnTo>
                      <a:pt x="341" y="194"/>
                    </a:lnTo>
                    <a:lnTo>
                      <a:pt x="2"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3" name="Freeform 13"/>
              <p:cNvSpPr>
                <a:spLocks/>
              </p:cNvSpPr>
              <p:nvPr/>
            </p:nvSpPr>
            <p:spPr bwMode="auto">
              <a:xfrm>
                <a:off x="4945063" y="11064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4" name="Freeform 22"/>
              <p:cNvSpPr>
                <a:spLocks/>
              </p:cNvSpPr>
              <p:nvPr/>
            </p:nvSpPr>
            <p:spPr bwMode="auto">
              <a:xfrm>
                <a:off x="6022976" y="2965450"/>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5" name="Freeform 30"/>
              <p:cNvSpPr>
                <a:spLocks/>
              </p:cNvSpPr>
              <p:nvPr/>
            </p:nvSpPr>
            <p:spPr bwMode="auto">
              <a:xfrm>
                <a:off x="3870326" y="4210050"/>
                <a:ext cx="541338" cy="623888"/>
              </a:xfrm>
              <a:custGeom>
                <a:avLst/>
                <a:gdLst>
                  <a:gd name="T0" fmla="*/ 2 w 341"/>
                  <a:gd name="T1" fmla="*/ 393 h 393"/>
                  <a:gd name="T2" fmla="*/ 0 w 341"/>
                  <a:gd name="T3" fmla="*/ 0 h 393"/>
                  <a:gd name="T4" fmla="*/ 341 w 341"/>
                  <a:gd name="T5" fmla="*/ 196 h 393"/>
                  <a:gd name="T6" fmla="*/ 2 w 341"/>
                  <a:gd name="T7" fmla="*/ 393 h 393"/>
                </a:gdLst>
                <a:ahLst/>
                <a:cxnLst>
                  <a:cxn ang="0">
                    <a:pos x="T0" y="T1"/>
                  </a:cxn>
                  <a:cxn ang="0">
                    <a:pos x="T2" y="T3"/>
                  </a:cxn>
                  <a:cxn ang="0">
                    <a:pos x="T4" y="T5"/>
                  </a:cxn>
                  <a:cxn ang="0">
                    <a:pos x="T6" y="T7"/>
                  </a:cxn>
                </a:cxnLst>
                <a:rect l="0" t="0" r="r" b="b"/>
                <a:pathLst>
                  <a:path w="341" h="393">
                    <a:moveTo>
                      <a:pt x="2" y="393"/>
                    </a:moveTo>
                    <a:lnTo>
                      <a:pt x="0" y="0"/>
                    </a:lnTo>
                    <a:lnTo>
                      <a:pt x="341" y="196"/>
                    </a:lnTo>
                    <a:lnTo>
                      <a:pt x="2"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6" name="Freeform 35"/>
              <p:cNvSpPr>
                <a:spLocks/>
              </p:cNvSpPr>
              <p:nvPr/>
            </p:nvSpPr>
            <p:spPr bwMode="auto">
              <a:xfrm>
                <a:off x="7097713" y="3273425"/>
                <a:ext cx="536575" cy="623888"/>
              </a:xfrm>
              <a:custGeom>
                <a:avLst/>
                <a:gdLst>
                  <a:gd name="T0" fmla="*/ 0 w 338"/>
                  <a:gd name="T1" fmla="*/ 197 h 393"/>
                  <a:gd name="T2" fmla="*/ 338 w 338"/>
                  <a:gd name="T3" fmla="*/ 393 h 393"/>
                  <a:gd name="T4" fmla="*/ 338 w 338"/>
                  <a:gd name="T5" fmla="*/ 0 h 393"/>
                  <a:gd name="T6" fmla="*/ 0 w 338"/>
                  <a:gd name="T7" fmla="*/ 197 h 393"/>
                </a:gdLst>
                <a:ahLst/>
                <a:cxnLst>
                  <a:cxn ang="0">
                    <a:pos x="T0" y="T1"/>
                  </a:cxn>
                  <a:cxn ang="0">
                    <a:pos x="T2" y="T3"/>
                  </a:cxn>
                  <a:cxn ang="0">
                    <a:pos x="T4" y="T5"/>
                  </a:cxn>
                  <a:cxn ang="0">
                    <a:pos x="T6" y="T7"/>
                  </a:cxn>
                </a:cxnLst>
                <a:rect l="0" t="0" r="r" b="b"/>
                <a:pathLst>
                  <a:path w="338" h="393">
                    <a:moveTo>
                      <a:pt x="0" y="197"/>
                    </a:moveTo>
                    <a:lnTo>
                      <a:pt x="338" y="393"/>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7" name="Freeform 52"/>
              <p:cNvSpPr>
                <a:spLocks/>
              </p:cNvSpPr>
              <p:nvPr/>
            </p:nvSpPr>
            <p:spPr bwMode="auto">
              <a:xfrm>
                <a:off x="7097713" y="296545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8" name="Freeform 54"/>
              <p:cNvSpPr>
                <a:spLocks/>
              </p:cNvSpPr>
              <p:nvPr/>
            </p:nvSpPr>
            <p:spPr bwMode="auto">
              <a:xfrm>
                <a:off x="6019801" y="2346325"/>
                <a:ext cx="539750" cy="619125"/>
              </a:xfrm>
              <a:custGeom>
                <a:avLst/>
                <a:gdLst>
                  <a:gd name="T0" fmla="*/ 2 w 340"/>
                  <a:gd name="T1" fmla="*/ 390 h 390"/>
                  <a:gd name="T2" fmla="*/ 0 w 340"/>
                  <a:gd name="T3" fmla="*/ 0 h 390"/>
                  <a:gd name="T4" fmla="*/ 340 w 340"/>
                  <a:gd name="T5" fmla="*/ 194 h 390"/>
                  <a:gd name="T6" fmla="*/ 2 w 340"/>
                  <a:gd name="T7" fmla="*/ 390 h 390"/>
                </a:gdLst>
                <a:ahLst/>
                <a:cxnLst>
                  <a:cxn ang="0">
                    <a:pos x="T0" y="T1"/>
                  </a:cxn>
                  <a:cxn ang="0">
                    <a:pos x="T2" y="T3"/>
                  </a:cxn>
                  <a:cxn ang="0">
                    <a:pos x="T4" y="T5"/>
                  </a:cxn>
                  <a:cxn ang="0">
                    <a:pos x="T6" y="T7"/>
                  </a:cxn>
                </a:cxnLst>
                <a:rect l="0" t="0" r="r" b="b"/>
                <a:pathLst>
                  <a:path w="340" h="390">
                    <a:moveTo>
                      <a:pt x="2" y="390"/>
                    </a:moveTo>
                    <a:lnTo>
                      <a:pt x="0" y="0"/>
                    </a:lnTo>
                    <a:lnTo>
                      <a:pt x="340" y="194"/>
                    </a:lnTo>
                    <a:lnTo>
                      <a:pt x="2"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9" name="Freeform 60"/>
              <p:cNvSpPr>
                <a:spLocks/>
              </p:cNvSpPr>
              <p:nvPr/>
            </p:nvSpPr>
            <p:spPr bwMode="auto">
              <a:xfrm>
                <a:off x="4406901" y="2970213"/>
                <a:ext cx="541338" cy="619125"/>
              </a:xfrm>
              <a:custGeom>
                <a:avLst/>
                <a:gdLst>
                  <a:gd name="T0" fmla="*/ 0 w 341"/>
                  <a:gd name="T1" fmla="*/ 194 h 390"/>
                  <a:gd name="T2" fmla="*/ 341 w 341"/>
                  <a:gd name="T3" fmla="*/ 390 h 390"/>
                  <a:gd name="T4" fmla="*/ 339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39"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0" name="Freeform 71"/>
              <p:cNvSpPr>
                <a:spLocks/>
              </p:cNvSpPr>
              <p:nvPr/>
            </p:nvSpPr>
            <p:spPr bwMode="auto">
              <a:xfrm>
                <a:off x="3333751" y="2349500"/>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1" name="Freeform 73"/>
              <p:cNvSpPr>
                <a:spLocks/>
              </p:cNvSpPr>
              <p:nvPr/>
            </p:nvSpPr>
            <p:spPr bwMode="auto">
              <a:xfrm>
                <a:off x="4406901"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4" name="Group 13"/>
            <p:cNvGrpSpPr/>
            <p:nvPr/>
          </p:nvGrpSpPr>
          <p:grpSpPr>
            <a:xfrm>
              <a:off x="5520533" y="-735166"/>
              <a:ext cx="7381879" cy="5855911"/>
              <a:chOff x="3333751" y="1106488"/>
              <a:chExt cx="4300537" cy="3411538"/>
            </a:xfrm>
            <a:solidFill>
              <a:schemeClr val="tx1">
                <a:lumMod val="65000"/>
                <a:lumOff val="35000"/>
                <a:alpha val="1000"/>
              </a:schemeClr>
            </a:solidFill>
          </p:grpSpPr>
          <p:sp>
            <p:nvSpPr>
              <p:cNvPr id="44" name="Freeform 9"/>
              <p:cNvSpPr>
                <a:spLocks/>
              </p:cNvSpPr>
              <p:nvPr/>
            </p:nvSpPr>
            <p:spPr bwMode="auto">
              <a:xfrm>
                <a:off x="6019801" y="1725613"/>
                <a:ext cx="539750" cy="620713"/>
              </a:xfrm>
              <a:custGeom>
                <a:avLst/>
                <a:gdLst>
                  <a:gd name="T0" fmla="*/ 0 w 340"/>
                  <a:gd name="T1" fmla="*/ 391 h 391"/>
                  <a:gd name="T2" fmla="*/ 0 w 340"/>
                  <a:gd name="T3" fmla="*/ 0 h 391"/>
                  <a:gd name="T4" fmla="*/ 340 w 340"/>
                  <a:gd name="T5" fmla="*/ 195 h 391"/>
                  <a:gd name="T6" fmla="*/ 0 w 340"/>
                  <a:gd name="T7" fmla="*/ 391 h 391"/>
                </a:gdLst>
                <a:ahLst/>
                <a:cxnLst>
                  <a:cxn ang="0">
                    <a:pos x="T0" y="T1"/>
                  </a:cxn>
                  <a:cxn ang="0">
                    <a:pos x="T2" y="T3"/>
                  </a:cxn>
                  <a:cxn ang="0">
                    <a:pos x="T4" y="T5"/>
                  </a:cxn>
                  <a:cxn ang="0">
                    <a:pos x="T6" y="T7"/>
                  </a:cxn>
                </a:cxnLst>
                <a:rect l="0" t="0" r="r" b="b"/>
                <a:pathLst>
                  <a:path w="340" h="391">
                    <a:moveTo>
                      <a:pt x="0" y="391"/>
                    </a:moveTo>
                    <a:lnTo>
                      <a:pt x="0" y="0"/>
                    </a:lnTo>
                    <a:lnTo>
                      <a:pt x="340" y="195"/>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5" name="Freeform 10"/>
              <p:cNvSpPr>
                <a:spLocks/>
              </p:cNvSpPr>
              <p:nvPr/>
            </p:nvSpPr>
            <p:spPr bwMode="auto">
              <a:xfrm>
                <a:off x="5481638"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6" name="Freeform 18"/>
              <p:cNvSpPr>
                <a:spLocks/>
              </p:cNvSpPr>
              <p:nvPr/>
            </p:nvSpPr>
            <p:spPr bwMode="auto">
              <a:xfrm>
                <a:off x="7097713" y="234632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7" name="Freeform 19"/>
              <p:cNvSpPr>
                <a:spLocks/>
              </p:cNvSpPr>
              <p:nvPr/>
            </p:nvSpPr>
            <p:spPr bwMode="auto">
              <a:xfrm>
                <a:off x="6559551" y="2346325"/>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8" name="Freeform 40"/>
              <p:cNvSpPr>
                <a:spLocks/>
              </p:cNvSpPr>
              <p:nvPr/>
            </p:nvSpPr>
            <p:spPr bwMode="auto">
              <a:xfrm>
                <a:off x="6022976" y="3897313"/>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9" name="Freeform 63"/>
              <p:cNvSpPr>
                <a:spLocks/>
              </p:cNvSpPr>
              <p:nvPr/>
            </p:nvSpPr>
            <p:spPr bwMode="auto">
              <a:xfrm>
                <a:off x="5481638" y="1106488"/>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0" name="Freeform 70"/>
              <p:cNvSpPr>
                <a:spLocks/>
              </p:cNvSpPr>
              <p:nvPr/>
            </p:nvSpPr>
            <p:spPr bwMode="auto">
              <a:xfrm>
                <a:off x="3333751" y="2657475"/>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1" name="Freeform 74"/>
              <p:cNvSpPr>
                <a:spLocks/>
              </p:cNvSpPr>
              <p:nvPr/>
            </p:nvSpPr>
            <p:spPr bwMode="auto">
              <a:xfrm>
                <a:off x="6022976" y="3586163"/>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5" name="Group 14"/>
            <p:cNvGrpSpPr/>
            <p:nvPr/>
          </p:nvGrpSpPr>
          <p:grpSpPr>
            <a:xfrm>
              <a:off x="6441565" y="-206525"/>
              <a:ext cx="6460846" cy="5861360"/>
              <a:chOff x="3870326" y="1414463"/>
              <a:chExt cx="3763962" cy="3414712"/>
            </a:xfrm>
            <a:solidFill>
              <a:schemeClr val="tx1">
                <a:lumMod val="75000"/>
                <a:lumOff val="25000"/>
                <a:alpha val="1000"/>
              </a:schemeClr>
            </a:solidFill>
          </p:grpSpPr>
          <p:sp>
            <p:nvSpPr>
              <p:cNvPr id="34" name="Freeform 8"/>
              <p:cNvSpPr>
                <a:spLocks/>
              </p:cNvSpPr>
              <p:nvPr/>
            </p:nvSpPr>
            <p:spPr bwMode="auto">
              <a:xfrm>
                <a:off x="6019801" y="1414463"/>
                <a:ext cx="539750" cy="620713"/>
              </a:xfrm>
              <a:custGeom>
                <a:avLst/>
                <a:gdLst>
                  <a:gd name="T0" fmla="*/ 0 w 340"/>
                  <a:gd name="T1" fmla="*/ 196 h 391"/>
                  <a:gd name="T2" fmla="*/ 340 w 340"/>
                  <a:gd name="T3" fmla="*/ 391 h 391"/>
                  <a:gd name="T4" fmla="*/ 338 w 340"/>
                  <a:gd name="T5" fmla="*/ 0 h 391"/>
                  <a:gd name="T6" fmla="*/ 0 w 340"/>
                  <a:gd name="T7" fmla="*/ 196 h 391"/>
                </a:gdLst>
                <a:ahLst/>
                <a:cxnLst>
                  <a:cxn ang="0">
                    <a:pos x="T0" y="T1"/>
                  </a:cxn>
                  <a:cxn ang="0">
                    <a:pos x="T2" y="T3"/>
                  </a:cxn>
                  <a:cxn ang="0">
                    <a:pos x="T4" y="T5"/>
                  </a:cxn>
                  <a:cxn ang="0">
                    <a:pos x="T6" y="T7"/>
                  </a:cxn>
                </a:cxnLst>
                <a:rect l="0" t="0" r="r" b="b"/>
                <a:pathLst>
                  <a:path w="340" h="391">
                    <a:moveTo>
                      <a:pt x="0" y="196"/>
                    </a:moveTo>
                    <a:lnTo>
                      <a:pt x="340" y="391"/>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5" name="Freeform 17"/>
              <p:cNvSpPr>
                <a:spLocks/>
              </p:cNvSpPr>
              <p:nvPr/>
            </p:nvSpPr>
            <p:spPr bwMode="auto">
              <a:xfrm>
                <a:off x="7097713" y="2035175"/>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6" name="Freeform 24"/>
              <p:cNvSpPr>
                <a:spLocks/>
              </p:cNvSpPr>
              <p:nvPr/>
            </p:nvSpPr>
            <p:spPr bwMode="auto">
              <a:xfrm>
                <a:off x="3870326" y="1417638"/>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7" name="Freeform 25"/>
              <p:cNvSpPr>
                <a:spLocks/>
              </p:cNvSpPr>
              <p:nvPr/>
            </p:nvSpPr>
            <p:spPr bwMode="auto">
              <a:xfrm>
                <a:off x="4948238" y="3589338"/>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8" name="Freeform 27"/>
              <p:cNvSpPr>
                <a:spLocks/>
              </p:cNvSpPr>
              <p:nvPr/>
            </p:nvSpPr>
            <p:spPr bwMode="auto">
              <a:xfrm>
                <a:off x="4411663" y="390207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9" name="Freeform 28"/>
              <p:cNvSpPr>
                <a:spLocks/>
              </p:cNvSpPr>
              <p:nvPr/>
            </p:nvSpPr>
            <p:spPr bwMode="auto">
              <a:xfrm>
                <a:off x="3870326" y="3902075"/>
                <a:ext cx="541338" cy="619125"/>
              </a:xfrm>
              <a:custGeom>
                <a:avLst/>
                <a:gdLst>
                  <a:gd name="T0" fmla="*/ 0 w 341"/>
                  <a:gd name="T1" fmla="*/ 194 h 390"/>
                  <a:gd name="T2" fmla="*/ 341 w 341"/>
                  <a:gd name="T3" fmla="*/ 390 h 390"/>
                  <a:gd name="T4" fmla="*/ 341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41"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0" name="Freeform 32"/>
              <p:cNvSpPr>
                <a:spLocks/>
              </p:cNvSpPr>
              <p:nvPr/>
            </p:nvSpPr>
            <p:spPr bwMode="auto">
              <a:xfrm>
                <a:off x="4945063" y="2346325"/>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1" name="Freeform 56"/>
              <p:cNvSpPr>
                <a:spLocks/>
              </p:cNvSpPr>
              <p:nvPr/>
            </p:nvSpPr>
            <p:spPr bwMode="auto">
              <a:xfrm>
                <a:off x="5481638" y="2657475"/>
                <a:ext cx="541338" cy="620713"/>
              </a:xfrm>
              <a:custGeom>
                <a:avLst/>
                <a:gdLst>
                  <a:gd name="T0" fmla="*/ 3 w 341"/>
                  <a:gd name="T1" fmla="*/ 391 h 391"/>
                  <a:gd name="T2" fmla="*/ 0 w 341"/>
                  <a:gd name="T3" fmla="*/ 0 h 391"/>
                  <a:gd name="T4" fmla="*/ 341 w 341"/>
                  <a:gd name="T5" fmla="*/ 194 h 391"/>
                  <a:gd name="T6" fmla="*/ 3 w 341"/>
                  <a:gd name="T7" fmla="*/ 391 h 391"/>
                </a:gdLst>
                <a:ahLst/>
                <a:cxnLst>
                  <a:cxn ang="0">
                    <a:pos x="T0" y="T1"/>
                  </a:cxn>
                  <a:cxn ang="0">
                    <a:pos x="T2" y="T3"/>
                  </a:cxn>
                  <a:cxn ang="0">
                    <a:pos x="T4" y="T5"/>
                  </a:cxn>
                  <a:cxn ang="0">
                    <a:pos x="T6" y="T7"/>
                  </a:cxn>
                </a:cxnLst>
                <a:rect l="0" t="0" r="r" b="b"/>
                <a:pathLst>
                  <a:path w="341" h="391">
                    <a:moveTo>
                      <a:pt x="3" y="391"/>
                    </a:moveTo>
                    <a:lnTo>
                      <a:pt x="0" y="0"/>
                    </a:lnTo>
                    <a:lnTo>
                      <a:pt x="341" y="194"/>
                    </a:lnTo>
                    <a:lnTo>
                      <a:pt x="3"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2" name="Freeform 59"/>
              <p:cNvSpPr>
                <a:spLocks/>
              </p:cNvSpPr>
              <p:nvPr/>
            </p:nvSpPr>
            <p:spPr bwMode="auto">
              <a:xfrm>
                <a:off x="4948238" y="42100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3" name="Freeform 64"/>
              <p:cNvSpPr>
                <a:spLocks/>
              </p:cNvSpPr>
              <p:nvPr/>
            </p:nvSpPr>
            <p:spPr bwMode="auto">
              <a:xfrm>
                <a:off x="5481638" y="1414463"/>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6" name="Group 15"/>
            <p:cNvGrpSpPr/>
            <p:nvPr/>
          </p:nvGrpSpPr>
          <p:grpSpPr>
            <a:xfrm>
              <a:off x="6441565" y="-740615"/>
              <a:ext cx="7384604" cy="7460904"/>
              <a:chOff x="3870326" y="1103313"/>
              <a:chExt cx="4302125" cy="4346575"/>
            </a:xfrm>
            <a:solidFill>
              <a:schemeClr val="bg1">
                <a:lumMod val="50000"/>
                <a:alpha val="2000"/>
              </a:schemeClr>
            </a:solidFill>
          </p:grpSpPr>
          <p:sp>
            <p:nvSpPr>
              <p:cNvPr id="24" name="Freeform 61"/>
              <p:cNvSpPr>
                <a:spLocks/>
              </p:cNvSpPr>
              <p:nvPr/>
            </p:nvSpPr>
            <p:spPr bwMode="auto">
              <a:xfrm>
                <a:off x="5486401"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nvGrpSpPr>
              <p:cNvPr id="25" name="Group 24"/>
              <p:cNvGrpSpPr/>
              <p:nvPr/>
            </p:nvGrpSpPr>
            <p:grpSpPr>
              <a:xfrm>
                <a:off x="3870326" y="1103313"/>
                <a:ext cx="4302125" cy="4033837"/>
                <a:chOff x="3870326" y="1103313"/>
                <a:chExt cx="4302125" cy="4033837"/>
              </a:xfrm>
              <a:grpFill/>
            </p:grpSpPr>
            <p:sp>
              <p:nvSpPr>
                <p:cNvPr id="27" name="Freeform 6"/>
                <p:cNvSpPr>
                  <a:spLocks/>
                </p:cNvSpPr>
                <p:nvPr/>
              </p:nvSpPr>
              <p:spPr bwMode="auto">
                <a:xfrm>
                  <a:off x="6556376" y="1103313"/>
                  <a:ext cx="541338" cy="619125"/>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 name="Freeform 38"/>
                <p:cNvSpPr>
                  <a:spLocks/>
                </p:cNvSpPr>
                <p:nvPr/>
              </p:nvSpPr>
              <p:spPr bwMode="auto">
                <a:xfrm>
                  <a:off x="6559551" y="389731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9" name="Freeform 42"/>
                <p:cNvSpPr>
                  <a:spLocks/>
                </p:cNvSpPr>
                <p:nvPr/>
              </p:nvSpPr>
              <p:spPr bwMode="auto">
                <a:xfrm>
                  <a:off x="7097713" y="1414463"/>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0" name="Freeform 43"/>
                <p:cNvSpPr>
                  <a:spLocks/>
                </p:cNvSpPr>
                <p:nvPr/>
              </p:nvSpPr>
              <p:spPr bwMode="auto">
                <a:xfrm>
                  <a:off x="7634288" y="110331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1" name="Freeform 47"/>
                <p:cNvSpPr>
                  <a:spLocks/>
                </p:cNvSpPr>
                <p:nvPr/>
              </p:nvSpPr>
              <p:spPr bwMode="auto">
                <a:xfrm>
                  <a:off x="6559551" y="1722438"/>
                  <a:ext cx="538163" cy="623888"/>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2" name="Freeform 67"/>
                <p:cNvSpPr>
                  <a:spLocks/>
                </p:cNvSpPr>
                <p:nvPr/>
              </p:nvSpPr>
              <p:spPr bwMode="auto">
                <a:xfrm>
                  <a:off x="3870326" y="1106488"/>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3" name="Freeform 76"/>
                <p:cNvSpPr>
                  <a:spLocks/>
                </p:cNvSpPr>
                <p:nvPr/>
              </p:nvSpPr>
              <p:spPr bwMode="auto">
                <a:xfrm>
                  <a:off x="6559551" y="451802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sp>
            <p:nvSpPr>
              <p:cNvPr id="26" name="Freeform 77"/>
              <p:cNvSpPr>
                <a:spLocks/>
              </p:cNvSpPr>
              <p:nvPr/>
            </p:nvSpPr>
            <p:spPr bwMode="auto">
              <a:xfrm>
                <a:off x="5486401" y="38973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7" name="Group 16"/>
            <p:cNvGrpSpPr/>
            <p:nvPr/>
          </p:nvGrpSpPr>
          <p:grpSpPr>
            <a:xfrm>
              <a:off x="10131142" y="-1269255"/>
              <a:ext cx="3695027" cy="7989544"/>
              <a:chOff x="6019801" y="795338"/>
              <a:chExt cx="2152650" cy="4654550"/>
            </a:xfrm>
            <a:solidFill>
              <a:schemeClr val="tx1">
                <a:lumMod val="95000"/>
                <a:lumOff val="5000"/>
                <a:alpha val="1000"/>
              </a:schemeClr>
            </a:solidFill>
          </p:grpSpPr>
          <p:sp>
            <p:nvSpPr>
              <p:cNvPr id="18" name="Freeform 5"/>
              <p:cNvSpPr>
                <a:spLocks/>
              </p:cNvSpPr>
              <p:nvPr/>
            </p:nvSpPr>
            <p:spPr bwMode="auto">
              <a:xfrm>
                <a:off x="7092951" y="1103313"/>
                <a:ext cx="541338" cy="619125"/>
              </a:xfrm>
              <a:custGeom>
                <a:avLst/>
                <a:gdLst>
                  <a:gd name="T0" fmla="*/ 3 w 341"/>
                  <a:gd name="T1" fmla="*/ 390 h 390"/>
                  <a:gd name="T2" fmla="*/ 0 w 341"/>
                  <a:gd name="T3" fmla="*/ 0 h 390"/>
                  <a:gd name="T4" fmla="*/ 341 w 341"/>
                  <a:gd name="T5" fmla="*/ 196 h 390"/>
                  <a:gd name="T6" fmla="*/ 3 w 341"/>
                  <a:gd name="T7" fmla="*/ 390 h 390"/>
                </a:gdLst>
                <a:ahLst/>
                <a:cxnLst>
                  <a:cxn ang="0">
                    <a:pos x="T0" y="T1"/>
                  </a:cxn>
                  <a:cxn ang="0">
                    <a:pos x="T2" y="T3"/>
                  </a:cxn>
                  <a:cxn ang="0">
                    <a:pos x="T4" y="T5"/>
                  </a:cxn>
                  <a:cxn ang="0">
                    <a:pos x="T6" y="T7"/>
                  </a:cxn>
                </a:cxnLst>
                <a:rect l="0" t="0" r="r" b="b"/>
                <a:pathLst>
                  <a:path w="341" h="390">
                    <a:moveTo>
                      <a:pt x="3" y="390"/>
                    </a:moveTo>
                    <a:lnTo>
                      <a:pt x="0" y="0"/>
                    </a:lnTo>
                    <a:lnTo>
                      <a:pt x="341" y="196"/>
                    </a:lnTo>
                    <a:lnTo>
                      <a:pt x="3"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19" name="Freeform 41"/>
              <p:cNvSpPr>
                <a:spLocks/>
              </p:cNvSpPr>
              <p:nvPr/>
            </p:nvSpPr>
            <p:spPr bwMode="auto">
              <a:xfrm>
                <a:off x="7634288" y="141446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0" name="Freeform 44"/>
              <p:cNvSpPr>
                <a:spLocks/>
              </p:cNvSpPr>
              <p:nvPr/>
            </p:nvSpPr>
            <p:spPr bwMode="auto">
              <a:xfrm>
                <a:off x="7097713" y="1722438"/>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1" name="Freeform 46"/>
              <p:cNvSpPr>
                <a:spLocks/>
              </p:cNvSpPr>
              <p:nvPr/>
            </p:nvSpPr>
            <p:spPr bwMode="auto">
              <a:xfrm>
                <a:off x="7634288" y="2654300"/>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2" name="Freeform 72"/>
              <p:cNvSpPr>
                <a:spLocks/>
              </p:cNvSpPr>
              <p:nvPr/>
            </p:nvSpPr>
            <p:spPr bwMode="auto">
              <a:xfrm>
                <a:off x="6019801"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3" name="Freeform 75"/>
              <p:cNvSpPr>
                <a:spLocks/>
              </p:cNvSpPr>
              <p:nvPr/>
            </p:nvSpPr>
            <p:spPr bwMode="auto">
              <a:xfrm>
                <a:off x="6559551" y="4829175"/>
                <a:ext cx="538163" cy="620713"/>
              </a:xfrm>
              <a:custGeom>
                <a:avLst/>
                <a:gdLst>
                  <a:gd name="T0" fmla="*/ 0 w 339"/>
                  <a:gd name="T1" fmla="*/ 194 h 391"/>
                  <a:gd name="T2" fmla="*/ 339 w 339"/>
                  <a:gd name="T3" fmla="*/ 391 h 391"/>
                  <a:gd name="T4" fmla="*/ 339 w 339"/>
                  <a:gd name="T5" fmla="*/ 0 h 391"/>
                  <a:gd name="T6" fmla="*/ 0 w 339"/>
                  <a:gd name="T7" fmla="*/ 194 h 391"/>
                </a:gdLst>
                <a:ahLst/>
                <a:cxnLst>
                  <a:cxn ang="0">
                    <a:pos x="T0" y="T1"/>
                  </a:cxn>
                  <a:cxn ang="0">
                    <a:pos x="T2" y="T3"/>
                  </a:cxn>
                  <a:cxn ang="0">
                    <a:pos x="T4" y="T5"/>
                  </a:cxn>
                  <a:cxn ang="0">
                    <a:pos x="T6" y="T7"/>
                  </a:cxn>
                </a:cxnLst>
                <a:rect l="0" t="0" r="r" b="b"/>
                <a:pathLst>
                  <a:path w="339" h="391">
                    <a:moveTo>
                      <a:pt x="0" y="194"/>
                    </a:moveTo>
                    <a:lnTo>
                      <a:pt x="339" y="391"/>
                    </a:lnTo>
                    <a:lnTo>
                      <a:pt x="339"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sp>
        <p:nvSpPr>
          <p:cNvPr id="90" name="Pentagon 89"/>
          <p:cNvSpPr/>
          <p:nvPr userDrawn="1"/>
        </p:nvSpPr>
        <p:spPr>
          <a:xfrm rot="10800000">
            <a:off x="11707103" y="6251108"/>
            <a:ext cx="484896" cy="393526"/>
          </a:xfrm>
          <a:prstGeom prst="homePlate">
            <a:avLst>
              <a:gd name="adj" fmla="val 29245"/>
            </a:avLst>
          </a:prstGeom>
          <a:solidFill>
            <a:srgbClr val="B9D5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00" dirty="0">
              <a:solidFill>
                <a:schemeClr val="bg1">
                  <a:lumMod val="50000"/>
                </a:schemeClr>
              </a:solidFill>
            </a:endParaRPr>
          </a:p>
        </p:txBody>
      </p:sp>
      <p:sp>
        <p:nvSpPr>
          <p:cNvPr id="91" name="Rectangle 90"/>
          <p:cNvSpPr/>
          <p:nvPr userDrawn="1"/>
        </p:nvSpPr>
        <p:spPr>
          <a:xfrm>
            <a:off x="11843899" y="6251109"/>
            <a:ext cx="184730" cy="253916"/>
          </a:xfrm>
          <a:prstGeom prst="rect">
            <a:avLst/>
          </a:prstGeom>
        </p:spPr>
        <p:txBody>
          <a:bodyPr wrap="none">
            <a:spAutoFit/>
          </a:bodyPr>
          <a:lstStyle/>
          <a:p>
            <a:pPr algn="ctr"/>
            <a:endParaRPr lang="id-ID" sz="1050" dirty="0">
              <a:solidFill>
                <a:schemeClr val="bg1"/>
              </a:solidFill>
            </a:endParaRPr>
          </a:p>
        </p:txBody>
      </p:sp>
      <p:sp>
        <p:nvSpPr>
          <p:cNvPr id="4" name="TextBox 3"/>
          <p:cNvSpPr txBox="1"/>
          <p:nvPr userDrawn="1"/>
        </p:nvSpPr>
        <p:spPr>
          <a:xfrm>
            <a:off x="11809440" y="6336465"/>
            <a:ext cx="389850" cy="230832"/>
          </a:xfrm>
          <a:prstGeom prst="rect">
            <a:avLst/>
          </a:prstGeom>
          <a:noFill/>
        </p:spPr>
        <p:txBody>
          <a:bodyPr wrap="none" rtlCol="0">
            <a:spAutoFit/>
          </a:bodyPr>
          <a:lstStyle/>
          <a:p>
            <a:fld id="{260E2A6B-A809-4840-BF14-8648BC0BDF87}" type="slidenum">
              <a:rPr lang="id-ID" sz="900" b="1" smtClean="0">
                <a:solidFill>
                  <a:schemeClr val="bg1"/>
                </a:solidFill>
              </a:rPr>
              <a:pPr/>
              <a:t>‹Nº›</a:t>
            </a:fld>
            <a:endParaRPr lang="id-ID" sz="900" dirty="0"/>
          </a:p>
        </p:txBody>
      </p:sp>
    </p:spTree>
    <p:extLst>
      <p:ext uri="{BB962C8B-B14F-4D97-AF65-F5344CB8AC3E}">
        <p14:creationId xmlns:p14="http://schemas.microsoft.com/office/powerpoint/2010/main" val="2304299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right)">
                                      <p:cBhvr>
                                        <p:cTn id="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sz="half" idx="1"/>
          </p:nvPr>
        </p:nvSpPr>
        <p:spPr>
          <a:xfrm>
            <a:off x="838200" y="1825625"/>
            <a:ext cx="5181600" cy="435133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fecha 4"/>
          <p:cNvSpPr>
            <a:spLocks noGrp="1"/>
          </p:cNvSpPr>
          <p:nvPr>
            <p:ph type="dt" sz="half" idx="10"/>
          </p:nvPr>
        </p:nvSpPr>
        <p:spPr>
          <a:xfrm>
            <a:off x="838200" y="6356350"/>
            <a:ext cx="2743200" cy="365125"/>
          </a:xfrm>
          <a:prstGeom prst="rect">
            <a:avLst/>
          </a:prstGeom>
        </p:spPr>
        <p:txBody>
          <a:bodyPr/>
          <a:lstStyle/>
          <a:p>
            <a:fld id="{0F1D11E2-1032-3C4D-A7E2-E36294FDDE51}" type="datetimeFigureOut">
              <a:rPr lang="es-ES_tradnl" smtClean="0"/>
              <a:t>24/07/2017</a:t>
            </a:fld>
            <a:endParaRPr lang="es-ES_tradnl"/>
          </a:p>
        </p:txBody>
      </p:sp>
      <p:sp>
        <p:nvSpPr>
          <p:cNvPr id="6" name="Marcador de pie de página 5"/>
          <p:cNvSpPr>
            <a:spLocks noGrp="1"/>
          </p:cNvSpPr>
          <p:nvPr>
            <p:ph type="ftr" sz="quarter" idx="11"/>
          </p:nvPr>
        </p:nvSpPr>
        <p:spPr>
          <a:xfrm>
            <a:off x="4038600" y="6356350"/>
            <a:ext cx="4114800" cy="365125"/>
          </a:xfrm>
          <a:prstGeom prst="rect">
            <a:avLst/>
          </a:prstGeom>
        </p:spPr>
        <p:txBody>
          <a:bodyPr/>
          <a:lstStyle/>
          <a:p>
            <a:endParaRPr lang="es-ES_tradnl"/>
          </a:p>
        </p:txBody>
      </p:sp>
      <p:sp>
        <p:nvSpPr>
          <p:cNvPr id="7" name="Marcador de número de diapositiva 6"/>
          <p:cNvSpPr>
            <a:spLocks noGrp="1"/>
          </p:cNvSpPr>
          <p:nvPr>
            <p:ph type="sldNum" sz="quarter" idx="12"/>
          </p:nvPr>
        </p:nvSpPr>
        <p:spPr>
          <a:xfrm>
            <a:off x="8610600" y="6356350"/>
            <a:ext cx="2743200" cy="365125"/>
          </a:xfrm>
          <a:prstGeom prst="rect">
            <a:avLst/>
          </a:prstGeom>
        </p:spPr>
        <p:txBody>
          <a:bodyPr/>
          <a:lstStyle/>
          <a:p>
            <a:fld id="{9ED6C5D2-FB4E-954C-9484-5F7062F86062}" type="slidenum">
              <a:rPr lang="es-ES_tradnl" smtClean="0"/>
              <a:t>‹Nº›</a:t>
            </a:fld>
            <a:endParaRPr lang="es-ES_tradnl"/>
          </a:p>
        </p:txBody>
      </p:sp>
      <p:pic>
        <p:nvPicPr>
          <p:cNvPr id="8" name="Imagen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027936"/>
            <a:ext cx="12032974" cy="843315"/>
          </a:xfrm>
          <a:prstGeom prst="rect">
            <a:avLst/>
          </a:prstGeom>
        </p:spPr>
      </p:pic>
    </p:spTree>
    <p:extLst>
      <p:ext uri="{BB962C8B-B14F-4D97-AF65-F5344CB8AC3E}">
        <p14:creationId xmlns:p14="http://schemas.microsoft.com/office/powerpoint/2010/main" val="1659420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_tradnl"/>
              <a:t>Clic para editar título</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7" name="Marcador de fecha 6"/>
          <p:cNvSpPr>
            <a:spLocks noGrp="1"/>
          </p:cNvSpPr>
          <p:nvPr>
            <p:ph type="dt" sz="half" idx="10"/>
          </p:nvPr>
        </p:nvSpPr>
        <p:spPr>
          <a:xfrm>
            <a:off x="838200" y="6356350"/>
            <a:ext cx="2743200" cy="365125"/>
          </a:xfrm>
          <a:prstGeom prst="rect">
            <a:avLst/>
          </a:prstGeom>
        </p:spPr>
        <p:txBody>
          <a:bodyPr/>
          <a:lstStyle/>
          <a:p>
            <a:fld id="{0F1D11E2-1032-3C4D-A7E2-E36294FDDE51}" type="datetimeFigureOut">
              <a:rPr lang="es-ES_tradnl" smtClean="0"/>
              <a:t>24/07/2017</a:t>
            </a:fld>
            <a:endParaRPr lang="es-ES_tradnl"/>
          </a:p>
        </p:txBody>
      </p:sp>
      <p:sp>
        <p:nvSpPr>
          <p:cNvPr id="8" name="Marcador de pie de página 7"/>
          <p:cNvSpPr>
            <a:spLocks noGrp="1"/>
          </p:cNvSpPr>
          <p:nvPr>
            <p:ph type="ftr" sz="quarter" idx="11"/>
          </p:nvPr>
        </p:nvSpPr>
        <p:spPr>
          <a:xfrm>
            <a:off x="4038600" y="6356350"/>
            <a:ext cx="4114800" cy="365125"/>
          </a:xfrm>
          <a:prstGeom prst="rect">
            <a:avLst/>
          </a:prstGeom>
        </p:spPr>
        <p:txBody>
          <a:bodyPr/>
          <a:lstStyle/>
          <a:p>
            <a:endParaRPr lang="es-ES_tradnl"/>
          </a:p>
        </p:txBody>
      </p:sp>
      <p:sp>
        <p:nvSpPr>
          <p:cNvPr id="9" name="Marcador de número de diapositiva 8"/>
          <p:cNvSpPr>
            <a:spLocks noGrp="1"/>
          </p:cNvSpPr>
          <p:nvPr>
            <p:ph type="sldNum" sz="quarter" idx="12"/>
          </p:nvPr>
        </p:nvSpPr>
        <p:spPr>
          <a:xfrm>
            <a:off x="8610600" y="6356350"/>
            <a:ext cx="2743200" cy="365125"/>
          </a:xfrm>
          <a:prstGeom prst="rect">
            <a:avLst/>
          </a:prstGeom>
        </p:spPr>
        <p:txBody>
          <a:bodyPr/>
          <a:lstStyle/>
          <a:p>
            <a:fld id="{9ED6C5D2-FB4E-954C-9484-5F7062F86062}" type="slidenum">
              <a:rPr lang="es-ES_tradnl" smtClean="0"/>
              <a:t>‹Nº›</a:t>
            </a:fld>
            <a:endParaRPr lang="es-ES_tradnl"/>
          </a:p>
        </p:txBody>
      </p:sp>
      <p:pic>
        <p:nvPicPr>
          <p:cNvPr id="10" name="Imagen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027936"/>
            <a:ext cx="12032974" cy="843315"/>
          </a:xfrm>
          <a:prstGeom prst="rect">
            <a:avLst/>
          </a:prstGeom>
        </p:spPr>
      </p:pic>
    </p:spTree>
    <p:extLst>
      <p:ext uri="{BB962C8B-B14F-4D97-AF65-F5344CB8AC3E}">
        <p14:creationId xmlns:p14="http://schemas.microsoft.com/office/powerpoint/2010/main" val="511514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fecha 2"/>
          <p:cNvSpPr>
            <a:spLocks noGrp="1"/>
          </p:cNvSpPr>
          <p:nvPr>
            <p:ph type="dt" sz="half" idx="10"/>
          </p:nvPr>
        </p:nvSpPr>
        <p:spPr>
          <a:xfrm>
            <a:off x="838200" y="6356350"/>
            <a:ext cx="2743200" cy="365125"/>
          </a:xfrm>
          <a:prstGeom prst="rect">
            <a:avLst/>
          </a:prstGeom>
        </p:spPr>
        <p:txBody>
          <a:bodyPr/>
          <a:lstStyle/>
          <a:p>
            <a:fld id="{0F1D11E2-1032-3C4D-A7E2-E36294FDDE51}" type="datetimeFigureOut">
              <a:rPr lang="es-ES_tradnl" smtClean="0"/>
              <a:t>24/07/2017</a:t>
            </a:fld>
            <a:endParaRPr lang="es-ES_tradnl"/>
          </a:p>
        </p:txBody>
      </p:sp>
      <p:sp>
        <p:nvSpPr>
          <p:cNvPr id="4" name="Marcador de pie de página 3"/>
          <p:cNvSpPr>
            <a:spLocks noGrp="1"/>
          </p:cNvSpPr>
          <p:nvPr>
            <p:ph type="ftr" sz="quarter" idx="11"/>
          </p:nvPr>
        </p:nvSpPr>
        <p:spPr>
          <a:xfrm>
            <a:off x="4038600" y="6356350"/>
            <a:ext cx="4114800" cy="365125"/>
          </a:xfrm>
          <a:prstGeom prst="rect">
            <a:avLst/>
          </a:prstGeom>
        </p:spPr>
        <p:txBody>
          <a:bodyPr/>
          <a:lstStyle/>
          <a:p>
            <a:endParaRPr lang="es-ES_tradnl"/>
          </a:p>
        </p:txBody>
      </p:sp>
      <p:sp>
        <p:nvSpPr>
          <p:cNvPr id="5" name="Marcador de número de diapositiva 4"/>
          <p:cNvSpPr>
            <a:spLocks noGrp="1"/>
          </p:cNvSpPr>
          <p:nvPr>
            <p:ph type="sldNum" sz="quarter" idx="12"/>
          </p:nvPr>
        </p:nvSpPr>
        <p:spPr>
          <a:xfrm>
            <a:off x="8610600" y="6356350"/>
            <a:ext cx="2743200" cy="365125"/>
          </a:xfrm>
          <a:prstGeom prst="rect">
            <a:avLst/>
          </a:prstGeom>
        </p:spPr>
        <p:txBody>
          <a:bodyPr/>
          <a:lstStyle/>
          <a:p>
            <a:fld id="{9ED6C5D2-FB4E-954C-9484-5F7062F86062}" type="slidenum">
              <a:rPr lang="es-ES_tradnl" smtClean="0"/>
              <a:t>‹Nº›</a:t>
            </a:fld>
            <a:endParaRPr lang="es-ES_tradnl"/>
          </a:p>
        </p:txBody>
      </p:sp>
      <p:pic>
        <p:nvPicPr>
          <p:cNvPr id="6" name="Imagen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027936"/>
            <a:ext cx="12032974" cy="843315"/>
          </a:xfrm>
          <a:prstGeom prst="rect">
            <a:avLst/>
          </a:prstGeom>
        </p:spPr>
      </p:pic>
    </p:spTree>
    <p:extLst>
      <p:ext uri="{BB962C8B-B14F-4D97-AF65-F5344CB8AC3E}">
        <p14:creationId xmlns:p14="http://schemas.microsoft.com/office/powerpoint/2010/main" val="639599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a:xfrm>
            <a:off x="838200" y="6356350"/>
            <a:ext cx="2743200" cy="365125"/>
          </a:xfrm>
          <a:prstGeom prst="rect">
            <a:avLst/>
          </a:prstGeom>
        </p:spPr>
        <p:txBody>
          <a:bodyPr/>
          <a:lstStyle/>
          <a:p>
            <a:fld id="{0F1D11E2-1032-3C4D-A7E2-E36294FDDE51}" type="datetimeFigureOut">
              <a:rPr lang="es-ES_tradnl" smtClean="0"/>
              <a:t>24/07/2017</a:t>
            </a:fld>
            <a:endParaRPr lang="es-ES_tradnl"/>
          </a:p>
        </p:txBody>
      </p:sp>
      <p:sp>
        <p:nvSpPr>
          <p:cNvPr id="3" name="Marcador de pie de página 2"/>
          <p:cNvSpPr>
            <a:spLocks noGrp="1"/>
          </p:cNvSpPr>
          <p:nvPr>
            <p:ph type="ftr" sz="quarter" idx="11"/>
          </p:nvPr>
        </p:nvSpPr>
        <p:spPr>
          <a:xfrm>
            <a:off x="4038600" y="6356350"/>
            <a:ext cx="4114800" cy="365125"/>
          </a:xfrm>
          <a:prstGeom prst="rect">
            <a:avLst/>
          </a:prstGeom>
        </p:spPr>
        <p:txBody>
          <a:bodyPr/>
          <a:lstStyle/>
          <a:p>
            <a:endParaRPr lang="es-ES_tradnl"/>
          </a:p>
        </p:txBody>
      </p:sp>
      <p:sp>
        <p:nvSpPr>
          <p:cNvPr id="4" name="Marcador de número de diapositiva 3"/>
          <p:cNvSpPr>
            <a:spLocks noGrp="1"/>
          </p:cNvSpPr>
          <p:nvPr>
            <p:ph type="sldNum" sz="quarter" idx="12"/>
          </p:nvPr>
        </p:nvSpPr>
        <p:spPr>
          <a:xfrm>
            <a:off x="8610600" y="6356350"/>
            <a:ext cx="2743200" cy="365125"/>
          </a:xfrm>
          <a:prstGeom prst="rect">
            <a:avLst/>
          </a:prstGeom>
        </p:spPr>
        <p:txBody>
          <a:bodyPr/>
          <a:lstStyle/>
          <a:p>
            <a:fld id="{9ED6C5D2-FB4E-954C-9484-5F7062F86062}" type="slidenum">
              <a:rPr lang="es-ES_tradnl" smtClean="0"/>
              <a:t>‹Nº›</a:t>
            </a:fld>
            <a:endParaRPr lang="es-ES_tradnl"/>
          </a:p>
        </p:txBody>
      </p:sp>
      <p:pic>
        <p:nvPicPr>
          <p:cNvPr id="5" name="Imagen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027936"/>
            <a:ext cx="12032974" cy="843315"/>
          </a:xfrm>
          <a:prstGeom prst="rect">
            <a:avLst/>
          </a:prstGeom>
        </p:spPr>
      </p:pic>
    </p:spTree>
    <p:extLst>
      <p:ext uri="{BB962C8B-B14F-4D97-AF65-F5344CB8AC3E}">
        <p14:creationId xmlns:p14="http://schemas.microsoft.com/office/powerpoint/2010/main" val="1591613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_tradnl"/>
              <a:t>Clic para editar título</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a:t>Haga clic para modificar el estilo de texto del patrón</a:t>
            </a:r>
          </a:p>
        </p:txBody>
      </p:sp>
      <p:sp>
        <p:nvSpPr>
          <p:cNvPr id="5" name="Marcador de fecha 4"/>
          <p:cNvSpPr>
            <a:spLocks noGrp="1"/>
          </p:cNvSpPr>
          <p:nvPr>
            <p:ph type="dt" sz="half" idx="10"/>
          </p:nvPr>
        </p:nvSpPr>
        <p:spPr>
          <a:xfrm>
            <a:off x="838200" y="6356350"/>
            <a:ext cx="2743200" cy="365125"/>
          </a:xfrm>
          <a:prstGeom prst="rect">
            <a:avLst/>
          </a:prstGeom>
        </p:spPr>
        <p:txBody>
          <a:bodyPr/>
          <a:lstStyle/>
          <a:p>
            <a:fld id="{0F1D11E2-1032-3C4D-A7E2-E36294FDDE51}" type="datetimeFigureOut">
              <a:rPr lang="es-ES_tradnl" smtClean="0"/>
              <a:t>24/07/2017</a:t>
            </a:fld>
            <a:endParaRPr lang="es-ES_tradnl"/>
          </a:p>
        </p:txBody>
      </p:sp>
      <p:sp>
        <p:nvSpPr>
          <p:cNvPr id="6" name="Marcador de pie de página 5"/>
          <p:cNvSpPr>
            <a:spLocks noGrp="1"/>
          </p:cNvSpPr>
          <p:nvPr>
            <p:ph type="ftr" sz="quarter" idx="11"/>
          </p:nvPr>
        </p:nvSpPr>
        <p:spPr>
          <a:xfrm>
            <a:off x="4038600" y="6356350"/>
            <a:ext cx="4114800" cy="365125"/>
          </a:xfrm>
          <a:prstGeom prst="rect">
            <a:avLst/>
          </a:prstGeom>
        </p:spPr>
        <p:txBody>
          <a:bodyPr/>
          <a:lstStyle/>
          <a:p>
            <a:endParaRPr lang="es-ES_tradnl"/>
          </a:p>
        </p:txBody>
      </p:sp>
      <p:sp>
        <p:nvSpPr>
          <p:cNvPr id="7" name="Marcador de número de diapositiva 6"/>
          <p:cNvSpPr>
            <a:spLocks noGrp="1"/>
          </p:cNvSpPr>
          <p:nvPr>
            <p:ph type="sldNum" sz="quarter" idx="12"/>
          </p:nvPr>
        </p:nvSpPr>
        <p:spPr>
          <a:xfrm>
            <a:off x="8610600" y="6356350"/>
            <a:ext cx="2743200" cy="365125"/>
          </a:xfrm>
          <a:prstGeom prst="rect">
            <a:avLst/>
          </a:prstGeom>
        </p:spPr>
        <p:txBody>
          <a:bodyPr/>
          <a:lstStyle/>
          <a:p>
            <a:fld id="{9ED6C5D2-FB4E-954C-9484-5F7062F86062}" type="slidenum">
              <a:rPr lang="es-ES_tradnl" smtClean="0"/>
              <a:t>‹Nº›</a:t>
            </a:fld>
            <a:endParaRPr lang="es-ES_tradnl"/>
          </a:p>
        </p:txBody>
      </p:sp>
      <p:pic>
        <p:nvPicPr>
          <p:cNvPr id="8" name="Imagen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027936"/>
            <a:ext cx="12032974" cy="843315"/>
          </a:xfrm>
          <a:prstGeom prst="rect">
            <a:avLst/>
          </a:prstGeom>
        </p:spPr>
      </p:pic>
    </p:spTree>
    <p:extLst>
      <p:ext uri="{BB962C8B-B14F-4D97-AF65-F5344CB8AC3E}">
        <p14:creationId xmlns:p14="http://schemas.microsoft.com/office/powerpoint/2010/main" val="1197300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_tradnl"/>
              <a:t>Clic para editar título</a:t>
            </a:r>
          </a:p>
        </p:txBody>
      </p:sp>
      <p:sp>
        <p:nvSpPr>
          <p:cNvPr id="3" name="Marcador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a:t>Haga clic para modificar el estilo de texto del patrón</a:t>
            </a:r>
          </a:p>
        </p:txBody>
      </p:sp>
      <p:sp>
        <p:nvSpPr>
          <p:cNvPr id="5" name="Marcador de fecha 4"/>
          <p:cNvSpPr>
            <a:spLocks noGrp="1"/>
          </p:cNvSpPr>
          <p:nvPr>
            <p:ph type="dt" sz="half" idx="10"/>
          </p:nvPr>
        </p:nvSpPr>
        <p:spPr>
          <a:xfrm>
            <a:off x="838200" y="6356350"/>
            <a:ext cx="2743200" cy="365125"/>
          </a:xfrm>
          <a:prstGeom prst="rect">
            <a:avLst/>
          </a:prstGeom>
        </p:spPr>
        <p:txBody>
          <a:bodyPr/>
          <a:lstStyle/>
          <a:p>
            <a:fld id="{0F1D11E2-1032-3C4D-A7E2-E36294FDDE51}" type="datetimeFigureOut">
              <a:rPr lang="es-ES_tradnl" smtClean="0"/>
              <a:t>24/07/2017</a:t>
            </a:fld>
            <a:endParaRPr lang="es-ES_tradnl"/>
          </a:p>
        </p:txBody>
      </p:sp>
      <p:sp>
        <p:nvSpPr>
          <p:cNvPr id="6" name="Marcador de pie de página 5"/>
          <p:cNvSpPr>
            <a:spLocks noGrp="1"/>
          </p:cNvSpPr>
          <p:nvPr>
            <p:ph type="ftr" sz="quarter" idx="11"/>
          </p:nvPr>
        </p:nvSpPr>
        <p:spPr>
          <a:xfrm>
            <a:off x="4038600" y="6356350"/>
            <a:ext cx="4114800" cy="365125"/>
          </a:xfrm>
          <a:prstGeom prst="rect">
            <a:avLst/>
          </a:prstGeom>
        </p:spPr>
        <p:txBody>
          <a:bodyPr/>
          <a:lstStyle/>
          <a:p>
            <a:endParaRPr lang="es-ES_tradnl"/>
          </a:p>
        </p:txBody>
      </p:sp>
      <p:sp>
        <p:nvSpPr>
          <p:cNvPr id="7" name="Marcador de número de diapositiva 6"/>
          <p:cNvSpPr>
            <a:spLocks noGrp="1"/>
          </p:cNvSpPr>
          <p:nvPr>
            <p:ph type="sldNum" sz="quarter" idx="12"/>
          </p:nvPr>
        </p:nvSpPr>
        <p:spPr>
          <a:xfrm>
            <a:off x="8610600" y="6356350"/>
            <a:ext cx="2743200" cy="365125"/>
          </a:xfrm>
          <a:prstGeom prst="rect">
            <a:avLst/>
          </a:prstGeom>
        </p:spPr>
        <p:txBody>
          <a:bodyPr/>
          <a:lstStyle/>
          <a:p>
            <a:fld id="{9ED6C5D2-FB4E-954C-9484-5F7062F86062}" type="slidenum">
              <a:rPr lang="es-ES_tradnl" smtClean="0"/>
              <a:t>‹Nº›</a:t>
            </a:fld>
            <a:endParaRPr lang="es-ES_tradnl"/>
          </a:p>
        </p:txBody>
      </p:sp>
      <p:pic>
        <p:nvPicPr>
          <p:cNvPr id="8" name="Imagen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027936"/>
            <a:ext cx="12032974" cy="843315"/>
          </a:xfrm>
          <a:prstGeom prst="rect">
            <a:avLst/>
          </a:prstGeom>
        </p:spPr>
      </p:pic>
    </p:spTree>
    <p:extLst>
      <p:ext uri="{BB962C8B-B14F-4D97-AF65-F5344CB8AC3E}">
        <p14:creationId xmlns:p14="http://schemas.microsoft.com/office/powerpoint/2010/main" val="1102083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image" Target="../media/image1.png"/><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theme" Target="../theme/theme3.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4.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6000" b="-6000"/>
          </a:stretch>
        </a:blipFill>
        <a:effectLst/>
      </p:bgPr>
    </p:bg>
    <p:spTree>
      <p:nvGrpSpPr>
        <p:cNvPr id="1" name=""/>
        <p:cNvGrpSpPr/>
        <p:nvPr/>
      </p:nvGrpSpPr>
      <p:grpSpPr>
        <a:xfrm>
          <a:off x="0" y="0"/>
          <a:ext cx="0" cy="0"/>
          <a:chOff x="0" y="0"/>
          <a:chExt cx="0" cy="0"/>
        </a:xfrm>
      </p:grpSpPr>
      <p:pic>
        <p:nvPicPr>
          <p:cNvPr id="6" name="Imagen 5"/>
          <p:cNvPicPr>
            <a:picLocks noChangeAspect="1"/>
          </p:cNvPicPr>
          <p:nvPr userDrawn="1"/>
        </p:nvPicPr>
        <p:blipFill>
          <a:blip r:embed="rId14">
            <a:extLst>
              <a:ext uri="{28A0092B-C50C-407E-A947-70E740481C1C}">
                <a14:useLocalDpi xmlns:a14="http://schemas.microsoft.com/office/drawing/2010/main"/>
              </a:ext>
            </a:extLst>
          </a:blip>
          <a:stretch>
            <a:fillRect/>
          </a:stretch>
        </p:blipFill>
        <p:spPr>
          <a:xfrm>
            <a:off x="32658" y="192836"/>
            <a:ext cx="6906984" cy="6452892"/>
          </a:xfrm>
          <a:prstGeom prst="rect">
            <a:avLst/>
          </a:prstGeom>
        </p:spPr>
      </p:pic>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_tradnl"/>
              <a:t>T</a:t>
            </a:r>
            <a:r>
              <a:rPr lang="es-ES" err="1"/>
              <a:t>ítulo</a:t>
            </a:r>
            <a:r>
              <a:rPr lang="es-ES"/>
              <a:t> de la diapositiva</a:t>
            </a:r>
            <a:endParaRPr lang="es-ES_tradnl"/>
          </a:p>
        </p:txBody>
      </p:sp>
      <p:sp>
        <p:nvSpPr>
          <p:cNvPr id="3" name="Marcador de texto 2"/>
          <p:cNvSpPr>
            <a:spLocks noGrp="1"/>
          </p:cNvSpPr>
          <p:nvPr>
            <p:ph type="body" idx="1"/>
          </p:nvPr>
        </p:nvSpPr>
        <p:spPr>
          <a:xfrm>
            <a:off x="838200" y="1825625"/>
            <a:ext cx="10515600" cy="4094728"/>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pic>
        <p:nvPicPr>
          <p:cNvPr id="7" name="Imagen 6"/>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a:off x="0" y="6027936"/>
            <a:ext cx="12032974" cy="843315"/>
          </a:xfrm>
          <a:prstGeom prst="rect">
            <a:avLst/>
          </a:prstGeom>
        </p:spPr>
      </p:pic>
    </p:spTree>
    <p:extLst>
      <p:ext uri="{BB962C8B-B14F-4D97-AF65-F5344CB8AC3E}">
        <p14:creationId xmlns:p14="http://schemas.microsoft.com/office/powerpoint/2010/main" val="11323394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000" b="1" kern="1200">
          <a:solidFill>
            <a:schemeClr val="accent5"/>
          </a:solidFill>
          <a:latin typeface="Myriad Pro" charset="0"/>
          <a:ea typeface="Myriad Pro" charset="0"/>
          <a:cs typeface="Myriad Pro"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bg2">
              <a:lumMod val="50000"/>
            </a:schemeClr>
          </a:solidFill>
          <a:latin typeface="Myriad Pro" charset="0"/>
          <a:ea typeface="Myriad Pro" charset="0"/>
          <a:cs typeface="Myriad Pro" charset="0"/>
        </a:defRPr>
      </a:lvl1pPr>
      <a:lvl2pPr marL="685800" indent="-228600" algn="l" defTabSz="914400" rtl="0" eaLnBrk="1" latinLnBrk="0" hangingPunct="1">
        <a:lnSpc>
          <a:spcPct val="90000"/>
        </a:lnSpc>
        <a:spcBef>
          <a:spcPts val="500"/>
        </a:spcBef>
        <a:buFont typeface="Arial"/>
        <a:buChar char="•"/>
        <a:defRPr sz="2400" kern="1200">
          <a:solidFill>
            <a:schemeClr val="bg2">
              <a:lumMod val="50000"/>
            </a:schemeClr>
          </a:solidFill>
          <a:latin typeface="Myriad Pro" charset="0"/>
          <a:ea typeface="Myriad Pro" charset="0"/>
          <a:cs typeface="Myriad Pro" charset="0"/>
        </a:defRPr>
      </a:lvl2pPr>
      <a:lvl3pPr marL="1143000" indent="-228600" algn="l" defTabSz="914400" rtl="0" eaLnBrk="1" latinLnBrk="0" hangingPunct="1">
        <a:lnSpc>
          <a:spcPct val="90000"/>
        </a:lnSpc>
        <a:spcBef>
          <a:spcPts val="500"/>
        </a:spcBef>
        <a:buFont typeface="Arial"/>
        <a:buChar char="•"/>
        <a:defRPr sz="2000" kern="1200">
          <a:solidFill>
            <a:schemeClr val="bg2">
              <a:lumMod val="50000"/>
            </a:schemeClr>
          </a:solidFill>
          <a:latin typeface="Myriad Pro" charset="0"/>
          <a:ea typeface="Myriad Pro" charset="0"/>
          <a:cs typeface="Myriad Pro" charset="0"/>
        </a:defRPr>
      </a:lvl3pPr>
      <a:lvl4pPr marL="1600200" indent="-228600" algn="l" defTabSz="914400" rtl="0" eaLnBrk="1" latinLnBrk="0" hangingPunct="1">
        <a:lnSpc>
          <a:spcPct val="90000"/>
        </a:lnSpc>
        <a:spcBef>
          <a:spcPts val="500"/>
        </a:spcBef>
        <a:buFont typeface="Arial"/>
        <a:buChar char="•"/>
        <a:defRPr sz="1800" kern="1200">
          <a:solidFill>
            <a:schemeClr val="bg2">
              <a:lumMod val="50000"/>
            </a:schemeClr>
          </a:solidFill>
          <a:latin typeface="Myriad Pro" charset="0"/>
          <a:ea typeface="Myriad Pro" charset="0"/>
          <a:cs typeface="Myriad Pro" charset="0"/>
        </a:defRPr>
      </a:lvl4pPr>
      <a:lvl5pPr marL="2057400" indent="-228600" algn="l" defTabSz="914400" rtl="0" eaLnBrk="1" latinLnBrk="0" hangingPunct="1">
        <a:lnSpc>
          <a:spcPct val="90000"/>
        </a:lnSpc>
        <a:spcBef>
          <a:spcPts val="500"/>
        </a:spcBef>
        <a:buFont typeface="Arial"/>
        <a:buChar char="•"/>
        <a:defRPr sz="1800" kern="1200">
          <a:solidFill>
            <a:schemeClr val="bg2">
              <a:lumMod val="50000"/>
            </a:schemeClr>
          </a:solidFill>
          <a:latin typeface="Myriad Pro" charset="0"/>
          <a:ea typeface="Myriad Pro" charset="0"/>
          <a:cs typeface="Myriad Pr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lum/>
          </a:blip>
          <a:srcRect/>
          <a:stretch>
            <a:fillRect t="-6000" b="-6000"/>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_tradnl"/>
              <a:t>T</a:t>
            </a:r>
            <a:r>
              <a:rPr lang="es-ES" err="1"/>
              <a:t>ítulo</a:t>
            </a:r>
            <a:r>
              <a:rPr lang="es-ES"/>
              <a:t> de la diapositiva</a:t>
            </a:r>
            <a:endParaRPr lang="es-ES_tradnl"/>
          </a:p>
        </p:txBody>
      </p:sp>
      <p:sp>
        <p:nvSpPr>
          <p:cNvPr id="3" name="Marcador de texto 2"/>
          <p:cNvSpPr>
            <a:spLocks noGrp="1"/>
          </p:cNvSpPr>
          <p:nvPr>
            <p:ph type="body" idx="1"/>
          </p:nvPr>
        </p:nvSpPr>
        <p:spPr>
          <a:xfrm>
            <a:off x="838200" y="1825625"/>
            <a:ext cx="10515600" cy="4094728"/>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extLst>
      <p:ext uri="{BB962C8B-B14F-4D97-AF65-F5344CB8AC3E}">
        <p14:creationId xmlns:p14="http://schemas.microsoft.com/office/powerpoint/2010/main" val="16339483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8" r:id="rId4"/>
  </p:sldLayoutIdLst>
  <p:txStyles>
    <p:titleStyle>
      <a:lvl1pPr algn="l" defTabSz="914400" rtl="0" eaLnBrk="1" latinLnBrk="0" hangingPunct="1">
        <a:lnSpc>
          <a:spcPct val="90000"/>
        </a:lnSpc>
        <a:spcBef>
          <a:spcPct val="0"/>
        </a:spcBef>
        <a:buNone/>
        <a:defRPr sz="4000" b="1" kern="1200">
          <a:solidFill>
            <a:schemeClr val="accent5"/>
          </a:solidFill>
          <a:latin typeface="Myriad Pro" charset="0"/>
          <a:ea typeface="Myriad Pro" charset="0"/>
          <a:cs typeface="Myriad Pro"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bg2">
              <a:lumMod val="50000"/>
            </a:schemeClr>
          </a:solidFill>
          <a:latin typeface="Myriad Pro" charset="0"/>
          <a:ea typeface="Myriad Pro" charset="0"/>
          <a:cs typeface="Myriad Pro" charset="0"/>
        </a:defRPr>
      </a:lvl1pPr>
      <a:lvl2pPr marL="685800" indent="-228600" algn="l" defTabSz="914400" rtl="0" eaLnBrk="1" latinLnBrk="0" hangingPunct="1">
        <a:lnSpc>
          <a:spcPct val="90000"/>
        </a:lnSpc>
        <a:spcBef>
          <a:spcPts val="500"/>
        </a:spcBef>
        <a:buFont typeface="Arial"/>
        <a:buChar char="•"/>
        <a:defRPr sz="2400" kern="1200">
          <a:solidFill>
            <a:schemeClr val="bg2">
              <a:lumMod val="50000"/>
            </a:schemeClr>
          </a:solidFill>
          <a:latin typeface="Myriad Pro" charset="0"/>
          <a:ea typeface="Myriad Pro" charset="0"/>
          <a:cs typeface="Myriad Pro" charset="0"/>
        </a:defRPr>
      </a:lvl2pPr>
      <a:lvl3pPr marL="1143000" indent="-228600" algn="l" defTabSz="914400" rtl="0" eaLnBrk="1" latinLnBrk="0" hangingPunct="1">
        <a:lnSpc>
          <a:spcPct val="90000"/>
        </a:lnSpc>
        <a:spcBef>
          <a:spcPts val="500"/>
        </a:spcBef>
        <a:buFont typeface="Arial"/>
        <a:buChar char="•"/>
        <a:defRPr sz="2000" kern="1200">
          <a:solidFill>
            <a:schemeClr val="bg2">
              <a:lumMod val="50000"/>
            </a:schemeClr>
          </a:solidFill>
          <a:latin typeface="Myriad Pro" charset="0"/>
          <a:ea typeface="Myriad Pro" charset="0"/>
          <a:cs typeface="Myriad Pro" charset="0"/>
        </a:defRPr>
      </a:lvl3pPr>
      <a:lvl4pPr marL="1600200" indent="-228600" algn="l" defTabSz="914400" rtl="0" eaLnBrk="1" latinLnBrk="0" hangingPunct="1">
        <a:lnSpc>
          <a:spcPct val="90000"/>
        </a:lnSpc>
        <a:spcBef>
          <a:spcPts val="500"/>
        </a:spcBef>
        <a:buFont typeface="Arial"/>
        <a:buChar char="•"/>
        <a:defRPr sz="1800" kern="1200">
          <a:solidFill>
            <a:schemeClr val="bg2">
              <a:lumMod val="50000"/>
            </a:schemeClr>
          </a:solidFill>
          <a:latin typeface="Myriad Pro" charset="0"/>
          <a:ea typeface="Myriad Pro" charset="0"/>
          <a:cs typeface="Myriad Pro" charset="0"/>
        </a:defRPr>
      </a:lvl4pPr>
      <a:lvl5pPr marL="2057400" indent="-228600" algn="l" defTabSz="914400" rtl="0" eaLnBrk="1" latinLnBrk="0" hangingPunct="1">
        <a:lnSpc>
          <a:spcPct val="90000"/>
        </a:lnSpc>
        <a:spcBef>
          <a:spcPts val="500"/>
        </a:spcBef>
        <a:buFont typeface="Arial"/>
        <a:buChar char="•"/>
        <a:defRPr sz="1800" kern="1200">
          <a:solidFill>
            <a:schemeClr val="bg2">
              <a:lumMod val="50000"/>
            </a:schemeClr>
          </a:solidFill>
          <a:latin typeface="Myriad Pro" charset="0"/>
          <a:ea typeface="Myriad Pro" charset="0"/>
          <a:cs typeface="Myriad Pr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t="-6000" b="-6000"/>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_tradnl"/>
              <a:t>T</a:t>
            </a:r>
            <a:r>
              <a:rPr lang="es-ES" err="1"/>
              <a:t>ítulo</a:t>
            </a:r>
            <a:r>
              <a:rPr lang="es-ES"/>
              <a:t> de la diapositiva</a:t>
            </a:r>
            <a:endParaRPr lang="es-ES_tradnl"/>
          </a:p>
        </p:txBody>
      </p:sp>
      <p:sp>
        <p:nvSpPr>
          <p:cNvPr id="3" name="Marcador de texto 2"/>
          <p:cNvSpPr>
            <a:spLocks noGrp="1"/>
          </p:cNvSpPr>
          <p:nvPr>
            <p:ph type="body" idx="1"/>
          </p:nvPr>
        </p:nvSpPr>
        <p:spPr>
          <a:xfrm>
            <a:off x="838200" y="1825625"/>
            <a:ext cx="10515600" cy="4094728"/>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extLst>
      <p:ext uri="{BB962C8B-B14F-4D97-AF65-F5344CB8AC3E}">
        <p14:creationId xmlns:p14="http://schemas.microsoft.com/office/powerpoint/2010/main" val="362583411"/>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2" r:id="rId7"/>
    <p:sldLayoutId id="2147483673" r:id="rId8"/>
    <p:sldLayoutId id="2147483674" r:id="rId9"/>
    <p:sldLayoutId id="2147483675" r:id="rId10"/>
  </p:sldLayoutIdLst>
  <p:txStyles>
    <p:titleStyle>
      <a:lvl1pPr algn="l" defTabSz="914400" rtl="0" eaLnBrk="1" latinLnBrk="0" hangingPunct="1">
        <a:lnSpc>
          <a:spcPct val="90000"/>
        </a:lnSpc>
        <a:spcBef>
          <a:spcPct val="0"/>
        </a:spcBef>
        <a:buNone/>
        <a:defRPr sz="4000" b="1" kern="1200">
          <a:solidFill>
            <a:schemeClr val="accent5"/>
          </a:solidFill>
          <a:latin typeface="Myriad Pro" charset="0"/>
          <a:ea typeface="Myriad Pro" charset="0"/>
          <a:cs typeface="Myriad Pro"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bg2">
              <a:lumMod val="50000"/>
            </a:schemeClr>
          </a:solidFill>
          <a:latin typeface="Myriad Pro" charset="0"/>
          <a:ea typeface="Myriad Pro" charset="0"/>
          <a:cs typeface="Myriad Pro" charset="0"/>
        </a:defRPr>
      </a:lvl1pPr>
      <a:lvl2pPr marL="685800" indent="-228600" algn="l" defTabSz="914400" rtl="0" eaLnBrk="1" latinLnBrk="0" hangingPunct="1">
        <a:lnSpc>
          <a:spcPct val="90000"/>
        </a:lnSpc>
        <a:spcBef>
          <a:spcPts val="500"/>
        </a:spcBef>
        <a:buFont typeface="Arial"/>
        <a:buChar char="•"/>
        <a:defRPr sz="2400" kern="1200">
          <a:solidFill>
            <a:schemeClr val="bg2">
              <a:lumMod val="50000"/>
            </a:schemeClr>
          </a:solidFill>
          <a:latin typeface="Myriad Pro" charset="0"/>
          <a:ea typeface="Myriad Pro" charset="0"/>
          <a:cs typeface="Myriad Pro" charset="0"/>
        </a:defRPr>
      </a:lvl2pPr>
      <a:lvl3pPr marL="1143000" indent="-228600" algn="l" defTabSz="914400" rtl="0" eaLnBrk="1" latinLnBrk="0" hangingPunct="1">
        <a:lnSpc>
          <a:spcPct val="90000"/>
        </a:lnSpc>
        <a:spcBef>
          <a:spcPts val="500"/>
        </a:spcBef>
        <a:buFont typeface="Arial"/>
        <a:buChar char="•"/>
        <a:defRPr sz="2000" kern="1200">
          <a:solidFill>
            <a:schemeClr val="bg2">
              <a:lumMod val="50000"/>
            </a:schemeClr>
          </a:solidFill>
          <a:latin typeface="Myriad Pro" charset="0"/>
          <a:ea typeface="Myriad Pro" charset="0"/>
          <a:cs typeface="Myriad Pro" charset="0"/>
        </a:defRPr>
      </a:lvl3pPr>
      <a:lvl4pPr marL="1600200" indent="-228600" algn="l" defTabSz="914400" rtl="0" eaLnBrk="1" latinLnBrk="0" hangingPunct="1">
        <a:lnSpc>
          <a:spcPct val="90000"/>
        </a:lnSpc>
        <a:spcBef>
          <a:spcPts val="500"/>
        </a:spcBef>
        <a:buFont typeface="Arial"/>
        <a:buChar char="•"/>
        <a:defRPr sz="1800" kern="1200">
          <a:solidFill>
            <a:schemeClr val="bg2">
              <a:lumMod val="50000"/>
            </a:schemeClr>
          </a:solidFill>
          <a:latin typeface="Myriad Pro" charset="0"/>
          <a:ea typeface="Myriad Pro" charset="0"/>
          <a:cs typeface="Myriad Pro" charset="0"/>
        </a:defRPr>
      </a:lvl4pPr>
      <a:lvl5pPr marL="2057400" indent="-228600" algn="l" defTabSz="914400" rtl="0" eaLnBrk="1" latinLnBrk="0" hangingPunct="1">
        <a:lnSpc>
          <a:spcPct val="90000"/>
        </a:lnSpc>
        <a:spcBef>
          <a:spcPts val="500"/>
        </a:spcBef>
        <a:buFont typeface="Arial"/>
        <a:buChar char="•"/>
        <a:defRPr sz="1800" kern="1200">
          <a:solidFill>
            <a:schemeClr val="bg2">
              <a:lumMod val="50000"/>
            </a:schemeClr>
          </a:solidFill>
          <a:latin typeface="Myriad Pro" charset="0"/>
          <a:ea typeface="Myriad Pro" charset="0"/>
          <a:cs typeface="Myriad Pr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t="-6000" b="-6000"/>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_tradnl"/>
              <a:t>T</a:t>
            </a:r>
            <a:r>
              <a:rPr lang="es-ES" err="1"/>
              <a:t>ítulo</a:t>
            </a:r>
            <a:r>
              <a:rPr lang="es-ES"/>
              <a:t> de la diapositiva</a:t>
            </a:r>
            <a:endParaRPr lang="es-ES_tradnl"/>
          </a:p>
        </p:txBody>
      </p:sp>
      <p:sp>
        <p:nvSpPr>
          <p:cNvPr id="3" name="Marcador de texto 2"/>
          <p:cNvSpPr>
            <a:spLocks noGrp="1"/>
          </p:cNvSpPr>
          <p:nvPr>
            <p:ph type="body" idx="1"/>
          </p:nvPr>
        </p:nvSpPr>
        <p:spPr>
          <a:xfrm>
            <a:off x="838200" y="1825625"/>
            <a:ext cx="10515600" cy="4094728"/>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extLst>
      <p:ext uri="{BB962C8B-B14F-4D97-AF65-F5344CB8AC3E}">
        <p14:creationId xmlns:p14="http://schemas.microsoft.com/office/powerpoint/2010/main" val="542068364"/>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9" r:id="rId12"/>
  </p:sldLayoutIdLst>
  <p:txStyles>
    <p:titleStyle>
      <a:lvl1pPr algn="l" defTabSz="914400" rtl="0" eaLnBrk="1" latinLnBrk="0" hangingPunct="1">
        <a:lnSpc>
          <a:spcPct val="90000"/>
        </a:lnSpc>
        <a:spcBef>
          <a:spcPct val="0"/>
        </a:spcBef>
        <a:buNone/>
        <a:defRPr sz="4000" b="1" kern="1200">
          <a:solidFill>
            <a:schemeClr val="accent5"/>
          </a:solidFill>
          <a:latin typeface="Myriad Pro" charset="0"/>
          <a:ea typeface="Myriad Pro" charset="0"/>
          <a:cs typeface="Myriad Pro"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bg2">
              <a:lumMod val="50000"/>
            </a:schemeClr>
          </a:solidFill>
          <a:latin typeface="Myriad Pro" charset="0"/>
          <a:ea typeface="Myriad Pro" charset="0"/>
          <a:cs typeface="Myriad Pro" charset="0"/>
        </a:defRPr>
      </a:lvl1pPr>
      <a:lvl2pPr marL="685800" indent="-228600" algn="l" defTabSz="914400" rtl="0" eaLnBrk="1" latinLnBrk="0" hangingPunct="1">
        <a:lnSpc>
          <a:spcPct val="90000"/>
        </a:lnSpc>
        <a:spcBef>
          <a:spcPts val="500"/>
        </a:spcBef>
        <a:buFont typeface="Arial"/>
        <a:buChar char="•"/>
        <a:defRPr sz="2400" kern="1200">
          <a:solidFill>
            <a:schemeClr val="bg2">
              <a:lumMod val="50000"/>
            </a:schemeClr>
          </a:solidFill>
          <a:latin typeface="Myriad Pro" charset="0"/>
          <a:ea typeface="Myriad Pro" charset="0"/>
          <a:cs typeface="Myriad Pro" charset="0"/>
        </a:defRPr>
      </a:lvl2pPr>
      <a:lvl3pPr marL="1143000" indent="-228600" algn="l" defTabSz="914400" rtl="0" eaLnBrk="1" latinLnBrk="0" hangingPunct="1">
        <a:lnSpc>
          <a:spcPct val="90000"/>
        </a:lnSpc>
        <a:spcBef>
          <a:spcPts val="500"/>
        </a:spcBef>
        <a:buFont typeface="Arial"/>
        <a:buChar char="•"/>
        <a:defRPr sz="2000" kern="1200">
          <a:solidFill>
            <a:schemeClr val="bg2">
              <a:lumMod val="50000"/>
            </a:schemeClr>
          </a:solidFill>
          <a:latin typeface="Myriad Pro" charset="0"/>
          <a:ea typeface="Myriad Pro" charset="0"/>
          <a:cs typeface="Myriad Pro" charset="0"/>
        </a:defRPr>
      </a:lvl3pPr>
      <a:lvl4pPr marL="1600200" indent="-228600" algn="l" defTabSz="914400" rtl="0" eaLnBrk="1" latinLnBrk="0" hangingPunct="1">
        <a:lnSpc>
          <a:spcPct val="90000"/>
        </a:lnSpc>
        <a:spcBef>
          <a:spcPts val="500"/>
        </a:spcBef>
        <a:buFont typeface="Arial"/>
        <a:buChar char="•"/>
        <a:defRPr sz="1800" kern="1200">
          <a:solidFill>
            <a:schemeClr val="bg2">
              <a:lumMod val="50000"/>
            </a:schemeClr>
          </a:solidFill>
          <a:latin typeface="Myriad Pro" charset="0"/>
          <a:ea typeface="Myriad Pro" charset="0"/>
          <a:cs typeface="Myriad Pro" charset="0"/>
        </a:defRPr>
      </a:lvl4pPr>
      <a:lvl5pPr marL="2057400" indent="-228600" algn="l" defTabSz="914400" rtl="0" eaLnBrk="1" latinLnBrk="0" hangingPunct="1">
        <a:lnSpc>
          <a:spcPct val="90000"/>
        </a:lnSpc>
        <a:spcBef>
          <a:spcPts val="500"/>
        </a:spcBef>
        <a:buFont typeface="Arial"/>
        <a:buChar char="•"/>
        <a:defRPr sz="1800" kern="1200">
          <a:solidFill>
            <a:schemeClr val="bg2">
              <a:lumMod val="50000"/>
            </a:schemeClr>
          </a:solidFill>
          <a:latin typeface="Myriad Pro" charset="0"/>
          <a:ea typeface="Myriad Pro" charset="0"/>
          <a:cs typeface="Myriad Pr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35.xml"/></Relationships>
</file>

<file path=ppt/slides/_rels/slide10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67.xml"/><Relationship Id="rId1" Type="http://schemas.openxmlformats.org/officeDocument/2006/relationships/slideLayout" Target="../slideLayouts/slideLayout1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10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34.png"/></Relationships>
</file>

<file path=ppt/slides/_rels/slide10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136.tiff"/><Relationship Id="rId4" Type="http://schemas.openxmlformats.org/officeDocument/2006/relationships/image" Target="../media/image135.png"/></Relationships>
</file>

<file path=ppt/slides/_rels/slide10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137.tiff"/><Relationship Id="rId4" Type="http://schemas.openxmlformats.org/officeDocument/2006/relationships/image" Target="../media/image135.png"/></Relationships>
</file>

<file path=ppt/slides/_rels/slide10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38.tiff"/></Relationships>
</file>

<file path=ppt/slides/_rels/slide109.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3.png"/><Relationship Id="rId7" Type="http://schemas.openxmlformats.org/officeDocument/2006/relationships/hyperlink" Target="../../../../../Dropbox/Presentaciones%20CONTA/PPT%20Contabilidad%20DPIVA/79b1b357-3cc7-4534-9c16-b0f9d84417ca.pdf"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hyperlink" Target="../../../../../../../Users/samuel%20perez/OneDrive%20-%20Computacio&#769;n%20en%20Accio&#769;n,%20S.A.%20de%20C.V/iNube/Eventos%202016/Eventos%20T4/SEPT-OCT/79b1b357-3cc7-4534-9c16-b0f9d84417ca.pdf" TargetMode="External"/><Relationship Id="rId5" Type="http://schemas.openxmlformats.org/officeDocument/2006/relationships/image" Target="../media/image139.tiff"/><Relationship Id="rId4" Type="http://schemas.openxmlformats.org/officeDocument/2006/relationships/image" Target="../media/image138.tiff"/></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42.png"/><Relationship Id="rId4" Type="http://schemas.openxmlformats.org/officeDocument/2006/relationships/image" Target="../media/image141.tiff"/></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143.tiff"/><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44.tiff"/><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45.tiff"/><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8" Type="http://schemas.openxmlformats.org/officeDocument/2006/relationships/hyperlink" Target="http://www.facebook.com/PorqueYoCuento" TargetMode="External"/><Relationship Id="rId3" Type="http://schemas.openxmlformats.org/officeDocument/2006/relationships/hyperlink" Target="http://www.contpaqi.com/" TargetMode="External"/><Relationship Id="rId7" Type="http://schemas.openxmlformats.org/officeDocument/2006/relationships/hyperlink" Target="http://www.facebook.com/CONTPAQi" TargetMode="External"/><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hyperlink" Target="http://www.accesoi.com/" TargetMode="External"/><Relationship Id="rId4" Type="http://schemas.openxmlformats.org/officeDocument/2006/relationships/image" Target="../media/image146.png"/><Relationship Id="rId9" Type="http://schemas.openxmlformats.org/officeDocument/2006/relationships/image" Target="../media/image14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5.png"/><Relationship Id="rId11" Type="http://schemas.openxmlformats.org/officeDocument/2006/relationships/hyperlink" Target="http://200.57.3.46:443/PyS/catPyS.aspx" TargetMode="External"/><Relationship Id="rId5" Type="http://schemas.openxmlformats.org/officeDocument/2006/relationships/image" Target="../media/image24.png"/><Relationship Id="rId10" Type="http://schemas.openxmlformats.org/officeDocument/2006/relationships/hyperlink" Target="../../../../Downloads/catCFDI%20(2).xls" TargetMode="External"/><Relationship Id="rId4" Type="http://schemas.openxmlformats.org/officeDocument/2006/relationships/image" Target="../media/image23.png"/><Relationship Id="rId9"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31.jpe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hyperlink" Target="http://gc.contpaqi.com/Muse_Anexo_20_33/index.html#portada" TargetMode="External"/><Relationship Id="rId1" Type="http://schemas.openxmlformats.org/officeDocument/2006/relationships/slideLayout" Target="../slideLayouts/slideLayout14.xml"/><Relationship Id="rId4" Type="http://schemas.openxmlformats.org/officeDocument/2006/relationships/hyperlink" Target="http://gc.contpaqi.com/Muse_Anexo_20_33/index.html#factura_genera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hyperlink" Target="http://gc.contpaqi.com/Muse_Representacion_CRP/index.html" TargetMode="External"/><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tiff"/><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image" Target="../media/image50.png"/><Relationship Id="rId5" Type="http://schemas.openxmlformats.org/officeDocument/2006/relationships/image" Target="../media/image56.png"/><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image" Target="../media/image50.png"/><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13.xml"/><Relationship Id="rId5" Type="http://schemas.openxmlformats.org/officeDocument/2006/relationships/image" Target="../media/image61.png"/><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56.png"/><Relationship Id="rId5" Type="http://schemas.openxmlformats.org/officeDocument/2006/relationships/image" Target="../media/image63.png"/><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hyperlink" Target="http://gc.contpaqi.com/Muse_ComplementoPagos/index.html"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79.png"/></Relationships>
</file>

<file path=ppt/slides/_rels/slide6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82.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83.tiff"/><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83.tiff"/></Relationships>
</file>

<file path=ppt/slides/_rels/slide72.xml.rels><?xml version="1.0" encoding="UTF-8" standalone="yes"?>
<Relationships xmlns="http://schemas.openxmlformats.org/package/2006/relationships"><Relationship Id="rId3" Type="http://schemas.openxmlformats.org/officeDocument/2006/relationships/image" Target="../media/image85.tiff"/><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78.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4.tiff"/><Relationship Id="rId2" Type="http://schemas.openxmlformats.org/officeDocument/2006/relationships/image" Target="../media/image90.png"/><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93.tiff"/><Relationship Id="rId4" Type="http://schemas.openxmlformats.org/officeDocument/2006/relationships/image" Target="../media/image92.tif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8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84.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50.xml"/><Relationship Id="rId1" Type="http://schemas.openxmlformats.org/officeDocument/2006/relationships/slideLayout" Target="../slideLayouts/slideLayout28.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7.xml"/></Relationships>
</file>

<file path=ppt/slides/_rels/slide8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2.xml"/><Relationship Id="rId1" Type="http://schemas.openxmlformats.org/officeDocument/2006/relationships/slideLayout" Target="../slideLayouts/slideLayout26.xml"/><Relationship Id="rId4" Type="http://schemas.openxmlformats.org/officeDocument/2006/relationships/image" Target="../media/image106.png"/></Relationships>
</file>

<file path=ppt/slides/_rels/slide8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3.xml"/><Relationship Id="rId1" Type="http://schemas.openxmlformats.org/officeDocument/2006/relationships/slideLayout" Target="../slideLayouts/slideLayout26.xml"/><Relationship Id="rId5" Type="http://schemas.openxmlformats.org/officeDocument/2006/relationships/image" Target="../media/image108.png"/><Relationship Id="rId4" Type="http://schemas.openxmlformats.org/officeDocument/2006/relationships/image" Target="../media/image107.png"/></Relationships>
</file>

<file path=ppt/slides/_rels/slide8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4.xml"/><Relationship Id="rId1" Type="http://schemas.openxmlformats.org/officeDocument/2006/relationships/slideLayout" Target="../slideLayouts/slideLayout26.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8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5.xml"/><Relationship Id="rId1" Type="http://schemas.openxmlformats.org/officeDocument/2006/relationships/slideLayout" Target="../slideLayouts/slideLayout26.xml"/><Relationship Id="rId4" Type="http://schemas.openxmlformats.org/officeDocument/2006/relationships/image" Target="../media/image112.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6.xml"/><Relationship Id="rId1" Type="http://schemas.openxmlformats.org/officeDocument/2006/relationships/slideLayout" Target="../slideLayouts/slideLayout26.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9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7.xml"/><Relationship Id="rId1" Type="http://schemas.openxmlformats.org/officeDocument/2006/relationships/slideLayout" Target="../slideLayouts/slideLayout26.xml"/><Relationship Id="rId5" Type="http://schemas.openxmlformats.org/officeDocument/2006/relationships/image" Target="../media/image102.png"/><Relationship Id="rId4" Type="http://schemas.openxmlformats.org/officeDocument/2006/relationships/image" Target="../media/image117.png"/></Relationships>
</file>

<file path=ppt/slides/_rels/slide9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8.xml"/><Relationship Id="rId1" Type="http://schemas.openxmlformats.org/officeDocument/2006/relationships/slideLayout" Target="../slideLayouts/slideLayout26.xml"/><Relationship Id="rId5" Type="http://schemas.openxmlformats.org/officeDocument/2006/relationships/image" Target="../media/image102.png"/><Relationship Id="rId4" Type="http://schemas.openxmlformats.org/officeDocument/2006/relationships/image" Target="../media/image119.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9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0.xml"/><Relationship Id="rId1" Type="http://schemas.openxmlformats.org/officeDocument/2006/relationships/slideLayout" Target="../slideLayouts/slideLayout36.xml"/></Relationships>
</file>

<file path=ppt/slides/_rels/slide9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1.xml"/><Relationship Id="rId1" Type="http://schemas.openxmlformats.org/officeDocument/2006/relationships/slideLayout" Target="../slideLayouts/slideLayout35.xml"/><Relationship Id="rId4" Type="http://schemas.microsoft.com/office/2007/relationships/hdphoto" Target="../media/hdphoto1.wdp"/></Relationships>
</file>

<file path=ppt/slides/_rels/slide96.xml.rels><?xml version="1.0" encoding="UTF-8" standalone="yes"?>
<Relationships xmlns="http://schemas.openxmlformats.org/package/2006/relationships"><Relationship Id="rId3" Type="http://schemas.openxmlformats.org/officeDocument/2006/relationships/image" Target="../media/image122.tiff"/><Relationship Id="rId2" Type="http://schemas.openxmlformats.org/officeDocument/2006/relationships/notesSlide" Target="../notesSlides/notesSlide62.xml"/><Relationship Id="rId1" Type="http://schemas.openxmlformats.org/officeDocument/2006/relationships/slideLayout" Target="../slideLayouts/slideLayout35.xml"/><Relationship Id="rId4" Type="http://schemas.openxmlformats.org/officeDocument/2006/relationships/image" Target="../media/image123.tiff"/></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5.xml"/></Relationships>
</file>

<file path=ppt/slides/_rels/slide9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4.xml"/><Relationship Id="rId1" Type="http://schemas.openxmlformats.org/officeDocument/2006/relationships/slideLayout" Target="../slideLayouts/slideLayout35.xml"/><Relationship Id="rId4" Type="http://schemas.openxmlformats.org/officeDocument/2006/relationships/image" Target="../media/image125.png"/></Relationships>
</file>

<file path=ppt/slides/_rels/slide9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5.xml"/><Relationship Id="rId1" Type="http://schemas.openxmlformats.org/officeDocument/2006/relationships/slideLayout" Target="../slideLayouts/slideLayout35.xml"/><Relationship Id="rId4" Type="http://schemas.openxmlformats.org/officeDocument/2006/relationships/image" Target="../media/image1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p:cNvPicPr>
            <a:picLocks noChangeAspect="1"/>
          </p:cNvPicPr>
          <p:nvPr/>
        </p:nvPicPr>
        <p:blipFill>
          <a:blip r:embed="rId3"/>
          <a:stretch>
            <a:fillRect/>
          </a:stretch>
        </p:blipFill>
        <p:spPr>
          <a:xfrm>
            <a:off x="0" y="0"/>
            <a:ext cx="12192000" cy="6946876"/>
          </a:xfrm>
          <a:prstGeom prst="rect">
            <a:avLst/>
          </a:prstGeom>
        </p:spPr>
      </p:pic>
    </p:spTree>
    <p:extLst>
      <p:ext uri="{BB962C8B-B14F-4D97-AF65-F5344CB8AC3E}">
        <p14:creationId xmlns:p14="http://schemas.microsoft.com/office/powerpoint/2010/main" val="16899247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contenido 2"/>
          <p:cNvSpPr txBox="1">
            <a:spLocks/>
          </p:cNvSpPr>
          <p:nvPr/>
        </p:nvSpPr>
        <p:spPr>
          <a:xfrm>
            <a:off x="1236106" y="1834847"/>
            <a:ext cx="5434099" cy="3110451"/>
          </a:xfrm>
          <a:prstGeom prst="rect">
            <a:avLst/>
          </a:prstGeom>
          <a:ln>
            <a:noFill/>
          </a:ln>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s-ES_tradnl" dirty="0">
                <a:ea typeface="Titillium Web" charset="0"/>
                <a:cs typeface="Titillium Web" charset="0"/>
              </a:rPr>
              <a:t>Reglas de validación</a:t>
            </a:r>
          </a:p>
          <a:p>
            <a:r>
              <a:rPr lang="es-ES_tradnl" dirty="0">
                <a:ea typeface="Titillium Web" charset="0"/>
                <a:cs typeface="Titillium Web" charset="0"/>
              </a:rPr>
              <a:t>Catálogos</a:t>
            </a:r>
          </a:p>
          <a:p>
            <a:r>
              <a:rPr lang="es-ES_tradnl" dirty="0" err="1">
                <a:ea typeface="Titillium Web" charset="0"/>
                <a:cs typeface="Titillium Web" charset="0"/>
              </a:rPr>
              <a:t>ClaveProdServ</a:t>
            </a:r>
            <a:endParaRPr lang="es-ES_tradnl" dirty="0">
              <a:ea typeface="Titillium Web" charset="0"/>
              <a:cs typeface="Titillium Web" charset="0"/>
            </a:endParaRPr>
          </a:p>
          <a:p>
            <a:r>
              <a:rPr lang="es-ES_tradnl" dirty="0" err="1">
                <a:ea typeface="Titillium Web" charset="0"/>
                <a:cs typeface="Titillium Web" charset="0"/>
              </a:rPr>
              <a:t>UsoCFDI</a:t>
            </a:r>
            <a:endParaRPr lang="es-ES_tradnl" dirty="0">
              <a:ea typeface="Titillium Web" charset="0"/>
              <a:cs typeface="Titillium Web" charset="0"/>
            </a:endParaRPr>
          </a:p>
          <a:p>
            <a:r>
              <a:rPr lang="es-ES_tradnl" dirty="0">
                <a:ea typeface="Titillium Web" charset="0"/>
                <a:cs typeface="Titillium Web" charset="0"/>
              </a:rPr>
              <a:t>Impuestos</a:t>
            </a:r>
          </a:p>
          <a:p>
            <a:r>
              <a:rPr lang="es-ES_tradnl" dirty="0">
                <a:ea typeface="Titillium Web" charset="0"/>
                <a:cs typeface="Titillium Web" charset="0"/>
              </a:rPr>
              <a:t>Descuentos</a:t>
            </a:r>
          </a:p>
          <a:p>
            <a:r>
              <a:rPr lang="es-ES_tradnl" dirty="0">
                <a:ea typeface="Titillium Web" charset="0"/>
                <a:cs typeface="Titillium Web" charset="0"/>
              </a:rPr>
              <a:t>Cantidades en negativo</a:t>
            </a:r>
          </a:p>
          <a:p>
            <a:endParaRPr lang="es-ES" sz="4000" b="1" dirty="0">
              <a:solidFill>
                <a:schemeClr val="accent1">
                  <a:lumMod val="75000"/>
                </a:schemeClr>
              </a:solidFill>
              <a:latin typeface="Titillium Web" charset="0"/>
              <a:ea typeface="Titillium Web" charset="0"/>
              <a:cs typeface="Titillium Web" charset="0"/>
            </a:endParaRPr>
          </a:p>
          <a:p>
            <a:pPr marL="0" indent="0">
              <a:buNone/>
            </a:pPr>
            <a:endParaRPr lang="es-ES" sz="4000" dirty="0">
              <a:solidFill>
                <a:schemeClr val="accent1">
                  <a:lumMod val="75000"/>
                </a:schemeClr>
              </a:solidFill>
              <a:latin typeface="Titillium Web" charset="0"/>
              <a:ea typeface="Titillium Web" charset="0"/>
              <a:cs typeface="Titillium Web" charset="0"/>
            </a:endParaRPr>
          </a:p>
        </p:txBody>
      </p:sp>
      <p:sp>
        <p:nvSpPr>
          <p:cNvPr id="3" name="Título 1"/>
          <p:cNvSpPr txBox="1">
            <a:spLocks/>
          </p:cNvSpPr>
          <p:nvPr/>
        </p:nvSpPr>
        <p:spPr>
          <a:xfrm>
            <a:off x="707740" y="516318"/>
            <a:ext cx="9746862" cy="628875"/>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b="1" dirty="0">
                <a:solidFill>
                  <a:srgbClr val="3878C9"/>
                </a:solidFill>
                <a:latin typeface="+mn-lt"/>
                <a:ea typeface="Titillium Web" charset="0"/>
                <a:cs typeface="Titillium Web" charset="0"/>
              </a:rPr>
              <a:t>Principales cambios Anexo 20 Versión 3.3</a:t>
            </a:r>
          </a:p>
        </p:txBody>
      </p:sp>
      <p:pic>
        <p:nvPicPr>
          <p:cNvPr id="2" name="Imagen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70205" y="1652047"/>
            <a:ext cx="3446494" cy="3476052"/>
          </a:xfrm>
          <a:prstGeom prst="rect">
            <a:avLst/>
          </a:prstGeom>
        </p:spPr>
      </p:pic>
      <p:sp>
        <p:nvSpPr>
          <p:cNvPr id="5" name="Rectángulo 4"/>
          <p:cNvSpPr/>
          <p:nvPr/>
        </p:nvSpPr>
        <p:spPr>
          <a:xfrm>
            <a:off x="707740" y="1152762"/>
            <a:ext cx="10799763" cy="114451"/>
          </a:xfrm>
          <a:prstGeom prst="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prstClr val="white"/>
              </a:solidFill>
            </a:endParaRPr>
          </a:p>
        </p:txBody>
      </p:sp>
    </p:spTree>
    <p:extLst>
      <p:ext uri="{BB962C8B-B14F-4D97-AF65-F5344CB8AC3E}">
        <p14:creationId xmlns:p14="http://schemas.microsoft.com/office/powerpoint/2010/main" val="5334982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3600" dirty="0">
                <a:latin typeface="Calibri" charset="0"/>
                <a:ea typeface="Calibri" charset="0"/>
                <a:cs typeface="Calibri" charset="0"/>
              </a:rPr>
              <a:t>Nuevo módulo Relacionar CFDI cancelados con CFDI del periodo</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488192" y="1906136"/>
            <a:ext cx="7425231" cy="40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uadroTexto 3"/>
          <p:cNvSpPr txBox="1"/>
          <p:nvPr/>
        </p:nvSpPr>
        <p:spPr>
          <a:xfrm>
            <a:off x="376459" y="3086542"/>
            <a:ext cx="2567064" cy="1733680"/>
          </a:xfrm>
          <a:prstGeom prst="rect">
            <a:avLst/>
          </a:prstGeom>
          <a:noFill/>
        </p:spPr>
        <p:txBody>
          <a:bodyPr wrap="square" rtlCol="0">
            <a:spAutoFit/>
          </a:bodyPr>
          <a:lstStyle/>
          <a:p>
            <a:r>
              <a:rPr lang="es-ES" dirty="0">
                <a:solidFill>
                  <a:schemeClr val="tx1">
                    <a:lumMod val="65000"/>
                    <a:lumOff val="35000"/>
                  </a:schemeClr>
                </a:solidFill>
              </a:rPr>
              <a:t>Se podrá seleccionar qué UUID se relacionarán en el nuevo CFDI del periodo de pago.</a:t>
            </a:r>
          </a:p>
          <a:p>
            <a:pPr algn="just"/>
            <a:endParaRPr lang="es-ES" sz="2400" dirty="0">
              <a:solidFill>
                <a:schemeClr val="tx1">
                  <a:lumMod val="65000"/>
                  <a:lumOff val="35000"/>
                </a:schemeClr>
              </a:solidFill>
            </a:endParaRPr>
          </a:p>
          <a:p>
            <a:pPr algn="just"/>
            <a:endParaRPr lang="es-MX" sz="1066" dirty="0">
              <a:solidFill>
                <a:schemeClr val="tx1">
                  <a:lumMod val="65000"/>
                  <a:lumOff val="35000"/>
                </a:schemeClr>
              </a:solidFill>
            </a:endParaRPr>
          </a:p>
        </p:txBody>
      </p:sp>
    </p:spTree>
    <p:extLst>
      <p:ext uri="{BB962C8B-B14F-4D97-AF65-F5344CB8AC3E}">
        <p14:creationId xmlns:p14="http://schemas.microsoft.com/office/powerpoint/2010/main" val="83316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582705" y="2961290"/>
            <a:ext cx="10376647" cy="840908"/>
          </a:xfrm>
        </p:spPr>
        <p:txBody>
          <a:bodyPr>
            <a:noAutofit/>
          </a:bodyPr>
          <a:lstStyle/>
          <a:p>
            <a:r>
              <a:rPr lang="es-ES" sz="3200">
                <a:latin typeface="Calibri" charset="0"/>
                <a:ea typeface="Calibri" charset="0"/>
                <a:cs typeface="Calibri" charset="0"/>
              </a:rPr>
              <a:t>Nuevo DPIVA: </a:t>
            </a:r>
            <a:br>
              <a:rPr lang="es-ES" sz="3200">
                <a:latin typeface="Calibri" charset="0"/>
                <a:ea typeface="Calibri" charset="0"/>
                <a:cs typeface="Calibri" charset="0"/>
              </a:rPr>
            </a:br>
            <a:r>
              <a:rPr lang="es-ES" sz="3200">
                <a:latin typeface="Calibri" charset="0"/>
                <a:ea typeface="Calibri" charset="0"/>
                <a:cs typeface="Calibri" charset="0"/>
              </a:rPr>
              <a:t>Agiliza la entrega de información de proveedores (DIOT)</a:t>
            </a:r>
            <a:endParaRPr lang="es-ES_tradnl" sz="3200" dirty="0">
              <a:latin typeface="Calibri" charset="0"/>
              <a:ea typeface="Calibri" charset="0"/>
              <a:cs typeface="Calibri" charset="0"/>
            </a:endParaRPr>
          </a:p>
        </p:txBody>
      </p:sp>
      <p:pic>
        <p:nvPicPr>
          <p:cNvPr id="5" name="Imagen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5635" y="4698597"/>
            <a:ext cx="1579420" cy="988193"/>
          </a:xfrm>
          <a:prstGeom prst="rect">
            <a:avLst/>
          </a:prstGeom>
        </p:spPr>
      </p:pic>
    </p:spTree>
    <p:extLst>
      <p:ext uri="{BB962C8B-B14F-4D97-AF65-F5344CB8AC3E}">
        <p14:creationId xmlns:p14="http://schemas.microsoft.com/office/powerpoint/2010/main" val="14393789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vert="horz" lIns="91440" tIns="45720" rIns="91440" bIns="45720" rtlCol="0" anchor="ctr">
            <a:normAutofit/>
          </a:bodyPr>
          <a:lstStyle/>
          <a:p>
            <a:r>
              <a:rPr lang="es-ES_tradnl" sz="3600" dirty="0">
                <a:latin typeface="Calibri" charset="0"/>
                <a:ea typeface="Calibri" charset="0"/>
                <a:cs typeface="Calibri" charset="0"/>
              </a:rPr>
              <a:t>Nueva autorización a CONTPAQi</a:t>
            </a:r>
          </a:p>
        </p:txBody>
      </p:sp>
      <p:sp>
        <p:nvSpPr>
          <p:cNvPr id="12" name="Rectángulo 11"/>
          <p:cNvSpPr/>
          <p:nvPr/>
        </p:nvSpPr>
        <p:spPr>
          <a:xfrm>
            <a:off x="366203" y="1175204"/>
            <a:ext cx="8009171" cy="978729"/>
          </a:xfrm>
          <a:prstGeom prst="rect">
            <a:avLst/>
          </a:prstGeom>
        </p:spPr>
        <p:txBody>
          <a:bodyPr wrap="square">
            <a:spAutoFit/>
          </a:bodyPr>
          <a:lstStyle/>
          <a:p>
            <a:pPr>
              <a:lnSpc>
                <a:spcPct val="120000"/>
              </a:lnSpc>
              <a:buClr>
                <a:srgbClr val="0DAEE2"/>
              </a:buClr>
            </a:pPr>
            <a:r>
              <a:rPr lang="es-MX" sz="2400" b="1">
                <a:latin typeface="Myriad Pro" charset="0"/>
                <a:ea typeface="Myriad Pro" charset="0"/>
                <a:cs typeface="Myriad Pro" charset="0"/>
              </a:rPr>
              <a:t>Este 2016 recibimos la autorizaci</a:t>
            </a:r>
            <a:r>
              <a:rPr lang="es-ES" sz="2400" b="1" err="1">
                <a:latin typeface="Myriad Pro" charset="0"/>
                <a:ea typeface="Myriad Pro" charset="0"/>
                <a:cs typeface="Myriad Pro" charset="0"/>
              </a:rPr>
              <a:t>ón</a:t>
            </a:r>
            <a:r>
              <a:rPr lang="es-ES" sz="2400" b="1">
                <a:latin typeface="Myriad Pro" charset="0"/>
                <a:ea typeface="Myriad Pro" charset="0"/>
                <a:cs typeface="Myriad Pro" charset="0"/>
              </a:rPr>
              <a:t> como:</a:t>
            </a:r>
            <a:endParaRPr lang="es-MX" sz="2400">
              <a:latin typeface="Myriad Pro" charset="0"/>
              <a:ea typeface="Myriad Pro" charset="0"/>
              <a:cs typeface="Myriad Pro" charset="0"/>
            </a:endParaRPr>
          </a:p>
          <a:p>
            <a:pPr>
              <a:lnSpc>
                <a:spcPct val="120000"/>
              </a:lnSpc>
              <a:buClr>
                <a:srgbClr val="0DAEE2"/>
              </a:buClr>
            </a:pPr>
            <a:endParaRPr lang="es-MX" sz="2400" b="1">
              <a:latin typeface="Myriad Pro" charset="0"/>
              <a:ea typeface="Myriad Pro" charset="0"/>
              <a:cs typeface="Myriad Pro" charset="0"/>
            </a:endParaRPr>
          </a:p>
        </p:txBody>
      </p:sp>
      <p:sp>
        <p:nvSpPr>
          <p:cNvPr id="6" name="Rectángulo 5"/>
          <p:cNvSpPr/>
          <p:nvPr/>
        </p:nvSpPr>
        <p:spPr>
          <a:xfrm>
            <a:off x="445715" y="2580224"/>
            <a:ext cx="4046772" cy="757130"/>
          </a:xfrm>
          <a:prstGeom prst="rect">
            <a:avLst/>
          </a:prstGeom>
          <a:solidFill>
            <a:schemeClr val="accent1">
              <a:lumMod val="40000"/>
              <a:lumOff val="60000"/>
            </a:schemeClr>
          </a:solidFill>
        </p:spPr>
        <p:txBody>
          <a:bodyPr wrap="square">
            <a:spAutoFit/>
          </a:bodyPr>
          <a:lstStyle/>
          <a:p>
            <a:pPr>
              <a:lnSpc>
                <a:spcPct val="120000"/>
              </a:lnSpc>
              <a:buClr>
                <a:srgbClr val="0DAEE2"/>
              </a:buClr>
            </a:pPr>
            <a:r>
              <a:rPr lang="es-ES">
                <a:solidFill>
                  <a:srgbClr val="0F5FA8"/>
                </a:solidFill>
                <a:latin typeface="Myriad Pro" charset="0"/>
                <a:ea typeface="Myriad Pro" charset="0"/>
                <a:cs typeface="Myriad Pro" charset="0"/>
              </a:rPr>
              <a:t>Proveedor de Certificación y </a:t>
            </a:r>
          </a:p>
          <a:p>
            <a:pPr>
              <a:lnSpc>
                <a:spcPct val="120000"/>
              </a:lnSpc>
              <a:buClr>
                <a:srgbClr val="0DAEE2"/>
              </a:buClr>
            </a:pPr>
            <a:r>
              <a:rPr lang="es-ES">
                <a:solidFill>
                  <a:srgbClr val="0F5FA8"/>
                </a:solidFill>
                <a:latin typeface="Myriad Pro" charset="0"/>
                <a:ea typeface="Myriad Pro" charset="0"/>
                <a:cs typeface="Myriad Pro" charset="0"/>
              </a:rPr>
              <a:t>Recepción de Documentos Digitales</a:t>
            </a:r>
            <a:endParaRPr lang="es-MX">
              <a:solidFill>
                <a:srgbClr val="0F5FA8"/>
              </a:solidFill>
              <a:latin typeface="Myriad Pro" charset="0"/>
              <a:ea typeface="Myriad Pro" charset="0"/>
              <a:cs typeface="Myriad Pro" charset="0"/>
            </a:endParaRPr>
          </a:p>
        </p:txBody>
      </p:sp>
      <p:sp>
        <p:nvSpPr>
          <p:cNvPr id="13" name="CuadroTexto 12"/>
          <p:cNvSpPr txBox="1"/>
          <p:nvPr/>
        </p:nvSpPr>
        <p:spPr>
          <a:xfrm>
            <a:off x="419211" y="3857453"/>
            <a:ext cx="7320060" cy="461665"/>
          </a:xfrm>
          <a:prstGeom prst="rect">
            <a:avLst/>
          </a:prstGeom>
          <a:solidFill>
            <a:schemeClr val="accent1"/>
          </a:solidFill>
          <a:ln>
            <a:noFill/>
          </a:ln>
        </p:spPr>
        <p:txBody>
          <a:bodyPr wrap="square" rtlCol="0">
            <a:spAutoFit/>
          </a:bodyPr>
          <a:lstStyle/>
          <a:p>
            <a:pPr algn="ctr"/>
            <a:r>
              <a:rPr lang="es-ES_tradnl" sz="2400">
                <a:solidFill>
                  <a:schemeClr val="bg1"/>
                </a:solidFill>
              </a:rPr>
              <a:t>Recibe – Verifica – Valida – Sella - Acuse </a:t>
            </a:r>
          </a:p>
        </p:txBody>
      </p:sp>
      <p:graphicFrame>
        <p:nvGraphicFramePr>
          <p:cNvPr id="15" name="Tabla 14"/>
          <p:cNvGraphicFramePr>
            <a:graphicFrameLocks noGrp="1"/>
          </p:cNvGraphicFramePr>
          <p:nvPr>
            <p:extLst/>
          </p:nvPr>
        </p:nvGraphicFramePr>
        <p:xfrm>
          <a:off x="419209" y="4729524"/>
          <a:ext cx="7320062" cy="792480"/>
        </p:xfrm>
        <a:graphic>
          <a:graphicData uri="http://schemas.openxmlformats.org/drawingml/2006/table">
            <a:tbl>
              <a:tblPr firstRow="1" bandRow="1">
                <a:tableStyleId>{C083E6E3-FA7D-4D7B-A595-EF9225AFEA82}</a:tableStyleId>
              </a:tblPr>
              <a:tblGrid>
                <a:gridCol w="4497349">
                  <a:extLst>
                    <a:ext uri="{9D8B030D-6E8A-4147-A177-3AD203B41FA5}">
                      <a16:colId xmlns:a16="http://schemas.microsoft.com/office/drawing/2014/main" val="20000"/>
                    </a:ext>
                  </a:extLst>
                </a:gridCol>
                <a:gridCol w="2822713">
                  <a:extLst>
                    <a:ext uri="{9D8B030D-6E8A-4147-A177-3AD203B41FA5}">
                      <a16:colId xmlns:a16="http://schemas.microsoft.com/office/drawing/2014/main" val="20001"/>
                    </a:ext>
                  </a:extLst>
                </a:gridCol>
              </a:tblGrid>
              <a:tr h="370840">
                <a:tc>
                  <a:txBody>
                    <a:bodyPr/>
                    <a:lstStyle/>
                    <a:p>
                      <a:r>
                        <a:rPr lang="es-ES_tradnl" sz="2000"/>
                        <a:t>Documento Digital</a:t>
                      </a:r>
                    </a:p>
                  </a:txBody>
                  <a:tcPr/>
                </a:tc>
                <a:tc>
                  <a:txBody>
                    <a:bodyPr/>
                    <a:lstStyle/>
                    <a:p>
                      <a:r>
                        <a:rPr lang="es-ES_tradnl" sz="2000"/>
                        <a:t>Estatus</a:t>
                      </a:r>
                    </a:p>
                  </a:txBody>
                  <a:tcPr/>
                </a:tc>
                <a:extLst>
                  <a:ext uri="{0D108BD9-81ED-4DB2-BD59-A6C34878D82A}">
                    <a16:rowId xmlns:a16="http://schemas.microsoft.com/office/drawing/2014/main" val="10000"/>
                  </a:ext>
                </a:extLst>
              </a:tr>
              <a:tr h="370840">
                <a:tc>
                  <a:txBody>
                    <a:bodyPr/>
                    <a:lstStyle/>
                    <a:p>
                      <a:r>
                        <a:rPr lang="es-ES_tradnl" sz="2000"/>
                        <a:t>DPIVA (Declaración</a:t>
                      </a:r>
                      <a:r>
                        <a:rPr lang="es-ES" sz="2000"/>
                        <a:t> de proveedores)</a:t>
                      </a:r>
                      <a:endParaRPr lang="es-ES_tradnl" sz="2000"/>
                    </a:p>
                  </a:txBody>
                  <a:tcPr/>
                </a:tc>
                <a:tc>
                  <a:txBody>
                    <a:bodyPr/>
                    <a:lstStyle/>
                    <a:p>
                      <a:r>
                        <a:rPr lang="es-ES_tradnl" sz="2000" b="1"/>
                        <a:t>        Liberado por el SAT</a:t>
                      </a:r>
                    </a:p>
                  </a:txBody>
                  <a:tcPr/>
                </a:tc>
                <a:extLst>
                  <a:ext uri="{0D108BD9-81ED-4DB2-BD59-A6C34878D82A}">
                    <a16:rowId xmlns:a16="http://schemas.microsoft.com/office/drawing/2014/main" val="10001"/>
                  </a:ext>
                </a:extLst>
              </a:tr>
            </a:tbl>
          </a:graphicData>
        </a:graphic>
      </p:graphicFrame>
      <p:pic>
        <p:nvPicPr>
          <p:cNvPr id="18" name="Imagen 1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303169">
            <a:off x="4960824" y="5127689"/>
            <a:ext cx="411790" cy="411790"/>
          </a:xfrm>
          <a:prstGeom prst="rect">
            <a:avLst/>
          </a:prstGeom>
        </p:spPr>
      </p:pic>
      <p:sp>
        <p:nvSpPr>
          <p:cNvPr id="19" name="Rectángulo 18"/>
          <p:cNvSpPr/>
          <p:nvPr/>
        </p:nvSpPr>
        <p:spPr>
          <a:xfrm>
            <a:off x="445713" y="1924049"/>
            <a:ext cx="4046774" cy="701731"/>
          </a:xfrm>
          <a:prstGeom prst="rect">
            <a:avLst/>
          </a:prstGeom>
          <a:solidFill>
            <a:schemeClr val="bg2">
              <a:lumMod val="90000"/>
            </a:schemeClr>
          </a:solidFill>
        </p:spPr>
        <p:txBody>
          <a:bodyPr wrap="square">
            <a:spAutoFit/>
          </a:bodyPr>
          <a:lstStyle/>
          <a:p>
            <a:pPr>
              <a:lnSpc>
                <a:spcPct val="120000"/>
              </a:lnSpc>
              <a:buClr>
                <a:srgbClr val="0DAEE2"/>
              </a:buClr>
            </a:pPr>
            <a:r>
              <a:rPr lang="es-ES" sz="3300" b="1">
                <a:solidFill>
                  <a:srgbClr val="0F5FA8"/>
                </a:solidFill>
                <a:latin typeface="Myriad Pro" charset="0"/>
                <a:ea typeface="Myriad Pro" charset="0"/>
                <a:cs typeface="Myriad Pro" charset="0"/>
              </a:rPr>
              <a:t>PCRDD </a:t>
            </a:r>
          </a:p>
        </p:txBody>
      </p:sp>
      <p:pic>
        <p:nvPicPr>
          <p:cNvPr id="4" name="Imagen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86282" y="1917952"/>
            <a:ext cx="1413883" cy="1413883"/>
          </a:xfrm>
          <a:prstGeom prst="rect">
            <a:avLst/>
          </a:prstGeom>
        </p:spPr>
      </p:pic>
      <p:grpSp>
        <p:nvGrpSpPr>
          <p:cNvPr id="8" name="Agrupar 7"/>
          <p:cNvGrpSpPr/>
          <p:nvPr/>
        </p:nvGrpSpPr>
        <p:grpSpPr>
          <a:xfrm>
            <a:off x="7845287" y="1164969"/>
            <a:ext cx="3988902" cy="3389399"/>
            <a:chOff x="7845287" y="1164969"/>
            <a:chExt cx="3988902" cy="3389399"/>
          </a:xfrm>
        </p:grpSpPr>
        <p:sp>
          <p:nvSpPr>
            <p:cNvPr id="5" name="CuadroTexto 4"/>
            <p:cNvSpPr txBox="1"/>
            <p:nvPr/>
          </p:nvSpPr>
          <p:spPr>
            <a:xfrm>
              <a:off x="8335617" y="1445825"/>
              <a:ext cx="3498572" cy="3108543"/>
            </a:xfrm>
            <a:prstGeom prst="rect">
              <a:avLst/>
            </a:prstGeom>
            <a:noFill/>
          </p:spPr>
          <p:txBody>
            <a:bodyPr wrap="square" rtlCol="0">
              <a:spAutoFit/>
            </a:bodyPr>
            <a:lstStyle/>
            <a:p>
              <a:r>
                <a:rPr lang="es-ES_tradnl" sz="2800" b="1"/>
                <a:t>Es una ventanilla habilitada por el SAT, para la recepción de los documentos digitales </a:t>
              </a:r>
              <a:r>
                <a:rPr lang="es-ES_tradnl" sz="2800"/>
                <a:t>que deba presentar el contribuyente.</a:t>
              </a:r>
            </a:p>
          </p:txBody>
        </p:sp>
        <p:pic>
          <p:nvPicPr>
            <p:cNvPr id="3" name="Imagen 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45287" y="1164969"/>
              <a:ext cx="635000" cy="635000"/>
            </a:xfrm>
            <a:prstGeom prst="rect">
              <a:avLst/>
            </a:prstGeom>
          </p:spPr>
        </p:pic>
        <p:pic>
          <p:nvPicPr>
            <p:cNvPr id="7" name="Imagen 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430013" y="3743732"/>
              <a:ext cx="635000" cy="635000"/>
            </a:xfrm>
            <a:prstGeom prst="rect">
              <a:avLst/>
            </a:prstGeom>
          </p:spPr>
        </p:pic>
      </p:grpSp>
    </p:spTree>
    <p:extLst>
      <p:ext uri="{BB962C8B-B14F-4D97-AF65-F5344CB8AC3E}">
        <p14:creationId xmlns:p14="http://schemas.microsoft.com/office/powerpoint/2010/main" val="116244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vert="horz" lIns="91440" tIns="45720" rIns="91440" bIns="45720" rtlCol="0" anchor="ctr">
            <a:normAutofit/>
          </a:bodyPr>
          <a:lstStyle/>
          <a:p>
            <a:r>
              <a:rPr lang="es-ES_tradnl" sz="3600" err="1">
                <a:latin typeface="Calibri" charset="0"/>
                <a:ea typeface="Calibri" charset="0"/>
                <a:cs typeface="Calibri" charset="0"/>
              </a:rPr>
              <a:t>Presentaci</a:t>
            </a:r>
            <a:r>
              <a:rPr lang="es-ES" sz="3600" dirty="0" err="1">
                <a:latin typeface="Calibri" charset="0"/>
                <a:ea typeface="Calibri" charset="0"/>
                <a:cs typeface="Calibri" charset="0"/>
              </a:rPr>
              <a:t>ón</a:t>
            </a:r>
            <a:r>
              <a:rPr lang="es-ES" sz="3600" dirty="0">
                <a:latin typeface="Calibri" charset="0"/>
                <a:ea typeface="Calibri" charset="0"/>
                <a:cs typeface="Calibri" charset="0"/>
              </a:rPr>
              <a:t> DPIVA</a:t>
            </a:r>
            <a:endParaRPr lang="es-ES_tradnl" sz="3600" dirty="0">
              <a:latin typeface="Calibri" charset="0"/>
              <a:ea typeface="Calibri" charset="0"/>
              <a:cs typeface="Calibri" charset="0"/>
            </a:endParaRPr>
          </a:p>
        </p:txBody>
      </p:sp>
      <p:sp>
        <p:nvSpPr>
          <p:cNvPr id="6" name="Rectángulo 5"/>
          <p:cNvSpPr/>
          <p:nvPr/>
        </p:nvSpPr>
        <p:spPr>
          <a:xfrm>
            <a:off x="564981" y="1065776"/>
            <a:ext cx="2920338" cy="609398"/>
          </a:xfrm>
          <a:prstGeom prst="rect">
            <a:avLst/>
          </a:prstGeom>
          <a:solidFill>
            <a:schemeClr val="accent1">
              <a:lumMod val="40000"/>
              <a:lumOff val="60000"/>
            </a:schemeClr>
          </a:solidFill>
        </p:spPr>
        <p:txBody>
          <a:bodyPr wrap="square">
            <a:spAutoFit/>
          </a:bodyPr>
          <a:lstStyle/>
          <a:p>
            <a:pPr algn="ctr">
              <a:lnSpc>
                <a:spcPct val="120000"/>
              </a:lnSpc>
              <a:buClr>
                <a:srgbClr val="0DAEE2"/>
              </a:buClr>
            </a:pPr>
            <a:r>
              <a:rPr lang="es-ES" sz="2800">
                <a:solidFill>
                  <a:srgbClr val="0F5FA8"/>
                </a:solidFill>
                <a:latin typeface="Myriad Pro" charset="0"/>
                <a:ea typeface="Myriad Pro" charset="0"/>
                <a:cs typeface="Myriad Pro" charset="0"/>
              </a:rPr>
              <a:t>DIOT vs DPIVA</a:t>
            </a:r>
            <a:endParaRPr lang="es-MX" sz="2800">
              <a:solidFill>
                <a:srgbClr val="0F5FA8"/>
              </a:solidFill>
              <a:latin typeface="Myriad Pro" charset="0"/>
              <a:ea typeface="Myriad Pro" charset="0"/>
              <a:cs typeface="Myriad Pro" charset="0"/>
            </a:endParaRPr>
          </a:p>
        </p:txBody>
      </p:sp>
      <p:sp>
        <p:nvSpPr>
          <p:cNvPr id="9" name="CuadroTexto 8"/>
          <p:cNvSpPr txBox="1"/>
          <p:nvPr/>
        </p:nvSpPr>
        <p:spPr>
          <a:xfrm>
            <a:off x="564981" y="3618563"/>
            <a:ext cx="4307141" cy="461665"/>
          </a:xfrm>
          <a:prstGeom prst="rect">
            <a:avLst/>
          </a:prstGeom>
          <a:noFill/>
        </p:spPr>
        <p:txBody>
          <a:bodyPr wrap="none" rtlCol="0">
            <a:spAutoFit/>
          </a:bodyPr>
          <a:lstStyle/>
          <a:p>
            <a:r>
              <a:rPr lang="es-ES_tradnl" sz="2400" b="1"/>
              <a:t>Tercero transitorio 1MRMF 2015</a:t>
            </a:r>
          </a:p>
        </p:txBody>
      </p:sp>
      <p:sp>
        <p:nvSpPr>
          <p:cNvPr id="10" name="CuadroTexto 9"/>
          <p:cNvSpPr txBox="1"/>
          <p:nvPr/>
        </p:nvSpPr>
        <p:spPr>
          <a:xfrm>
            <a:off x="564981" y="4080228"/>
            <a:ext cx="11070869" cy="1631216"/>
          </a:xfrm>
          <a:prstGeom prst="rect">
            <a:avLst/>
          </a:prstGeom>
          <a:noFill/>
        </p:spPr>
        <p:txBody>
          <a:bodyPr wrap="square" rtlCol="0">
            <a:spAutoFit/>
          </a:bodyPr>
          <a:lstStyle/>
          <a:p>
            <a:r>
              <a:rPr lang="es-MX" sz="2000"/>
              <a:t>“Para los efectos del artículo 32, fracciones V y VIII de la Ley del IVA, los contribuyentes </a:t>
            </a:r>
            <a:r>
              <a:rPr lang="es-MX" sz="2000" b="1"/>
              <a:t>podrán presentar </a:t>
            </a:r>
            <a:r>
              <a:rPr lang="es-MX" sz="2000"/>
              <a:t>las declaraciones a que hacen referencia las reglas 2.3.3., 2.3.10., 2.8.4.3, 4.1.5. y </a:t>
            </a:r>
            <a:r>
              <a:rPr lang="es-MX" sz="2000" b="1">
                <a:solidFill>
                  <a:schemeClr val="accent1">
                    <a:lumMod val="75000"/>
                  </a:schemeClr>
                </a:solidFill>
              </a:rPr>
              <a:t>4.5.1*</a:t>
            </a:r>
            <a:r>
              <a:rPr lang="es-MX" sz="2000"/>
              <a:t>., correspondientes a los periodos de 2015 y posteriores </a:t>
            </a:r>
            <a:r>
              <a:rPr lang="es-MX" sz="2000" b="1"/>
              <a:t>mediante la forma oficial “Declaración de Proveedores. IVA” (DPIVA) a través de los prestadores de servicios de recepción de documentos digitales,</a:t>
            </a:r>
            <a:r>
              <a:rPr lang="es-MX" sz="2000"/>
              <a:t> cumpliendo con las especificaciones técnicas establecidas</a:t>
            </a:r>
            <a:r>
              <a:rPr lang="is-IS" sz="2000"/>
              <a:t>…”</a:t>
            </a:r>
            <a:endParaRPr lang="es-ES_tradnl" sz="2000"/>
          </a:p>
        </p:txBody>
      </p:sp>
      <p:pic>
        <p:nvPicPr>
          <p:cNvPr id="12" name="Imagen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070217" y="378504"/>
            <a:ext cx="1277528" cy="799309"/>
          </a:xfrm>
          <a:prstGeom prst="rect">
            <a:avLst/>
          </a:prstGeom>
        </p:spPr>
      </p:pic>
      <p:sp>
        <p:nvSpPr>
          <p:cNvPr id="11" name="Rectángulo 10"/>
          <p:cNvSpPr/>
          <p:nvPr/>
        </p:nvSpPr>
        <p:spPr>
          <a:xfrm>
            <a:off x="445716" y="1977429"/>
            <a:ext cx="10920437" cy="1200329"/>
          </a:xfrm>
          <a:prstGeom prst="rect">
            <a:avLst/>
          </a:prstGeom>
        </p:spPr>
        <p:txBody>
          <a:bodyPr wrap="square">
            <a:spAutoFit/>
          </a:bodyPr>
          <a:lstStyle/>
          <a:p>
            <a:pPr marL="342900" indent="-342900">
              <a:buFont typeface="Arial" charset="0"/>
              <a:buChar char="•"/>
            </a:pPr>
            <a:r>
              <a:rPr lang="es-ES_tradnl" sz="2400" b="1"/>
              <a:t>En 2015 se da a conocer esta declaración</a:t>
            </a:r>
            <a:r>
              <a:rPr lang="es-ES_tradnl" sz="2400"/>
              <a:t> </a:t>
            </a:r>
          </a:p>
          <a:p>
            <a:pPr marL="342900" indent="-342900">
              <a:buFont typeface="Arial" charset="0"/>
              <a:buChar char="•"/>
            </a:pPr>
            <a:r>
              <a:rPr lang="es-ES_tradnl" sz="2400"/>
              <a:t>Hasta la fecha existe cierta duda ante lo que parece ser </a:t>
            </a:r>
            <a:r>
              <a:rPr lang="es-ES_tradnl" sz="2400" b="1"/>
              <a:t>una sustitución de la (DIOT)</a:t>
            </a:r>
            <a:endParaRPr lang="es-ES_tradnl" sz="2400"/>
          </a:p>
          <a:p>
            <a:pPr marL="342900" indent="-342900">
              <a:buFont typeface="Arial" charset="0"/>
              <a:buChar char="•"/>
            </a:pPr>
            <a:r>
              <a:rPr lang="es-ES_tradnl" sz="2400"/>
              <a:t>Es importante fundamentar este cambio y aclarar las dudas existentes</a:t>
            </a:r>
          </a:p>
        </p:txBody>
      </p:sp>
      <p:sp>
        <p:nvSpPr>
          <p:cNvPr id="13" name="Rectángulo 12"/>
          <p:cNvSpPr/>
          <p:nvPr/>
        </p:nvSpPr>
        <p:spPr>
          <a:xfrm>
            <a:off x="537271" y="6339764"/>
            <a:ext cx="4210512" cy="369332"/>
          </a:xfrm>
          <a:prstGeom prst="rect">
            <a:avLst/>
          </a:prstGeom>
        </p:spPr>
        <p:txBody>
          <a:bodyPr wrap="none">
            <a:spAutoFit/>
          </a:bodyPr>
          <a:lstStyle/>
          <a:p>
            <a:r>
              <a:rPr lang="es-ES_tradnl">
                <a:solidFill>
                  <a:srgbClr val="FF0000"/>
                </a:solidFill>
              </a:rPr>
              <a:t>*4.5.1 Presentación de IVA de proveedores</a:t>
            </a:r>
          </a:p>
        </p:txBody>
      </p:sp>
    </p:spTree>
    <p:extLst>
      <p:ext uri="{BB962C8B-B14F-4D97-AF65-F5344CB8AC3E}">
        <p14:creationId xmlns:p14="http://schemas.microsoft.com/office/powerpoint/2010/main" val="189887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vert="horz" lIns="91440" tIns="45720" rIns="91440" bIns="45720" rtlCol="0" anchor="ctr">
            <a:normAutofit/>
          </a:bodyPr>
          <a:lstStyle/>
          <a:p>
            <a:r>
              <a:rPr lang="es-ES_tradnl" sz="3600" err="1">
                <a:latin typeface="Calibri" charset="0"/>
                <a:ea typeface="Calibri" charset="0"/>
                <a:cs typeface="Calibri" charset="0"/>
              </a:rPr>
              <a:t>Presentaci</a:t>
            </a:r>
            <a:r>
              <a:rPr lang="es-ES" sz="3600" dirty="0" err="1">
                <a:latin typeface="Calibri" charset="0"/>
                <a:ea typeface="Calibri" charset="0"/>
                <a:cs typeface="Calibri" charset="0"/>
              </a:rPr>
              <a:t>ón</a:t>
            </a:r>
            <a:r>
              <a:rPr lang="es-ES" sz="3600" dirty="0">
                <a:latin typeface="Calibri" charset="0"/>
                <a:ea typeface="Calibri" charset="0"/>
                <a:cs typeface="Calibri" charset="0"/>
              </a:rPr>
              <a:t> DPIVA</a:t>
            </a:r>
            <a:endParaRPr lang="es-ES_tradnl" sz="3600" dirty="0">
              <a:latin typeface="Calibri" charset="0"/>
              <a:ea typeface="Calibri" charset="0"/>
              <a:cs typeface="Calibri" charset="0"/>
            </a:endParaRPr>
          </a:p>
        </p:txBody>
      </p:sp>
      <p:sp>
        <p:nvSpPr>
          <p:cNvPr id="4" name="Subtítulo 3"/>
          <p:cNvSpPr>
            <a:spLocks noGrp="1"/>
          </p:cNvSpPr>
          <p:nvPr>
            <p:ph type="subTitle" idx="1"/>
          </p:nvPr>
        </p:nvSpPr>
        <p:spPr/>
        <p:txBody>
          <a:bodyPr/>
          <a:lstStyle/>
          <a:p>
            <a:endParaRPr lang="es-ES_tradnl"/>
          </a:p>
        </p:txBody>
      </p:sp>
      <p:sp>
        <p:nvSpPr>
          <p:cNvPr id="6" name="Rectángulo 5"/>
          <p:cNvSpPr/>
          <p:nvPr/>
        </p:nvSpPr>
        <p:spPr>
          <a:xfrm>
            <a:off x="564981" y="1065776"/>
            <a:ext cx="2920338" cy="609398"/>
          </a:xfrm>
          <a:prstGeom prst="rect">
            <a:avLst/>
          </a:prstGeom>
          <a:solidFill>
            <a:schemeClr val="accent1">
              <a:lumMod val="40000"/>
              <a:lumOff val="60000"/>
            </a:schemeClr>
          </a:solidFill>
        </p:spPr>
        <p:txBody>
          <a:bodyPr wrap="square">
            <a:spAutoFit/>
          </a:bodyPr>
          <a:lstStyle/>
          <a:p>
            <a:pPr algn="ctr">
              <a:lnSpc>
                <a:spcPct val="120000"/>
              </a:lnSpc>
              <a:buClr>
                <a:srgbClr val="0DAEE2"/>
              </a:buClr>
            </a:pPr>
            <a:r>
              <a:rPr lang="es-ES" sz="2800">
                <a:solidFill>
                  <a:srgbClr val="0F5FA8"/>
                </a:solidFill>
                <a:latin typeface="Myriad Pro" charset="0"/>
                <a:ea typeface="Myriad Pro" charset="0"/>
                <a:cs typeface="Myriad Pro" charset="0"/>
              </a:rPr>
              <a:t>DIOT vs DPIVA</a:t>
            </a:r>
            <a:endParaRPr lang="es-MX" sz="2800">
              <a:solidFill>
                <a:srgbClr val="0F5FA8"/>
              </a:solidFill>
              <a:latin typeface="Myriad Pro" charset="0"/>
              <a:ea typeface="Myriad Pro" charset="0"/>
              <a:cs typeface="Myriad Pro" charset="0"/>
            </a:endParaRPr>
          </a:p>
        </p:txBody>
      </p:sp>
      <p:sp>
        <p:nvSpPr>
          <p:cNvPr id="16" name="Rectángulo 15"/>
          <p:cNvSpPr/>
          <p:nvPr/>
        </p:nvSpPr>
        <p:spPr>
          <a:xfrm>
            <a:off x="564981" y="2053271"/>
            <a:ext cx="11052759" cy="461665"/>
          </a:xfrm>
          <a:prstGeom prst="rect">
            <a:avLst/>
          </a:prstGeom>
          <a:solidFill>
            <a:schemeClr val="accent1">
              <a:lumMod val="40000"/>
              <a:lumOff val="60000"/>
            </a:schemeClr>
          </a:solidFill>
          <a:ln>
            <a:noFill/>
          </a:ln>
        </p:spPr>
        <p:txBody>
          <a:bodyPr wrap="square">
            <a:spAutoFit/>
          </a:bodyPr>
          <a:lstStyle/>
          <a:p>
            <a:pPr algn="ctr"/>
            <a:r>
              <a:rPr lang="es-ES_tradnl" sz="2400" b="1"/>
              <a:t>En </a:t>
            </a:r>
            <a:r>
              <a:rPr lang="es-ES_tradnl" sz="2400" b="1" err="1"/>
              <a:t>conclusi</a:t>
            </a:r>
            <a:r>
              <a:rPr lang="es-ES" sz="2400" b="1" err="1"/>
              <a:t>ón</a:t>
            </a:r>
            <a:r>
              <a:rPr lang="es-ES_tradnl" sz="2400" b="1"/>
              <a:t>, DPIVA es una alternativa a la presentación</a:t>
            </a:r>
            <a:r>
              <a:rPr lang="es-ES" sz="2400" b="1"/>
              <a:t> de la DIOT</a:t>
            </a:r>
            <a:endParaRPr lang="es-ES_tradnl" sz="2400"/>
          </a:p>
        </p:txBody>
      </p:sp>
      <p:sp>
        <p:nvSpPr>
          <p:cNvPr id="20" name="Redondear rectángulo de esquina diagonal 19"/>
          <p:cNvSpPr/>
          <p:nvPr/>
        </p:nvSpPr>
        <p:spPr>
          <a:xfrm>
            <a:off x="1763745" y="3659879"/>
            <a:ext cx="4002157" cy="1444487"/>
          </a:xfrm>
          <a:prstGeom prst="round2DiagRect">
            <a:avLst>
              <a:gd name="adj1" fmla="val 50000"/>
              <a:gd name="adj2" fmla="val 0"/>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200"/>
              <a:t>Quien decida realizarlo a través de un PCRDD, </a:t>
            </a:r>
            <a:r>
              <a:rPr lang="es-ES" sz="2200" b="1"/>
              <a:t>realizará la entrega del DPIVA </a:t>
            </a:r>
            <a:r>
              <a:rPr lang="es-ES" sz="2200"/>
              <a:t>en lugar de la DIOT. </a:t>
            </a:r>
          </a:p>
        </p:txBody>
      </p:sp>
      <p:sp>
        <p:nvSpPr>
          <p:cNvPr id="21" name="Redondear rectángulo de esquina diagonal 20"/>
          <p:cNvSpPr/>
          <p:nvPr/>
        </p:nvSpPr>
        <p:spPr>
          <a:xfrm>
            <a:off x="6618235" y="3659878"/>
            <a:ext cx="4002157" cy="1444487"/>
          </a:xfrm>
          <a:prstGeom prst="round2DiagRect">
            <a:avLst>
              <a:gd name="adj1" fmla="val 50000"/>
              <a:gd name="adj2" fmla="val 0"/>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200"/>
              <a:t>Quien decida entregar la declaración por los mecanismos actuales, </a:t>
            </a:r>
            <a:r>
              <a:rPr lang="es-ES" sz="2200" b="1"/>
              <a:t>seguirá entregando la DIOT.</a:t>
            </a:r>
            <a:endParaRPr lang="es-ES_tradnl" sz="2200" b="1"/>
          </a:p>
        </p:txBody>
      </p:sp>
      <p:sp>
        <p:nvSpPr>
          <p:cNvPr id="23" name="Elipse 22"/>
          <p:cNvSpPr/>
          <p:nvPr/>
        </p:nvSpPr>
        <p:spPr>
          <a:xfrm>
            <a:off x="1657729" y="3571186"/>
            <a:ext cx="503582" cy="4737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t>1</a:t>
            </a:r>
          </a:p>
        </p:txBody>
      </p:sp>
      <p:sp>
        <p:nvSpPr>
          <p:cNvPr id="24" name="Elipse 23"/>
          <p:cNvSpPr/>
          <p:nvPr/>
        </p:nvSpPr>
        <p:spPr>
          <a:xfrm>
            <a:off x="6463626" y="3612616"/>
            <a:ext cx="503582" cy="4737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t>2</a:t>
            </a:r>
          </a:p>
        </p:txBody>
      </p:sp>
      <p:sp>
        <p:nvSpPr>
          <p:cNvPr id="13" name="CuadroTexto 12"/>
          <p:cNvSpPr txBox="1"/>
          <p:nvPr/>
        </p:nvSpPr>
        <p:spPr>
          <a:xfrm>
            <a:off x="1022450" y="2807169"/>
            <a:ext cx="9806659" cy="646331"/>
          </a:xfrm>
          <a:prstGeom prst="rect">
            <a:avLst/>
          </a:prstGeom>
          <a:noFill/>
        </p:spPr>
        <p:txBody>
          <a:bodyPr wrap="none" rtlCol="0">
            <a:spAutoFit/>
          </a:bodyPr>
          <a:lstStyle/>
          <a:p>
            <a:r>
              <a:rPr lang="es-ES_tradnl" sz="3600" b="1"/>
              <a:t>¿Cuál es la que se debe presentar y cómo hacerlo?</a:t>
            </a:r>
          </a:p>
        </p:txBody>
      </p:sp>
      <p:pic>
        <p:nvPicPr>
          <p:cNvPr id="14" name="Imagen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070217" y="378504"/>
            <a:ext cx="1277528" cy="799309"/>
          </a:xfrm>
          <a:prstGeom prst="rect">
            <a:avLst/>
          </a:prstGeom>
        </p:spPr>
      </p:pic>
    </p:spTree>
    <p:extLst>
      <p:ext uri="{BB962C8B-B14F-4D97-AF65-F5344CB8AC3E}">
        <p14:creationId xmlns:p14="http://schemas.microsoft.com/office/powerpoint/2010/main" val="1430850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3" grpId="0" animBg="1"/>
      <p:bldP spid="24"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45716" y="70103"/>
            <a:ext cx="10515600" cy="1325563"/>
          </a:xfrm>
        </p:spPr>
        <p:txBody>
          <a:bodyPr vert="horz" lIns="91440" tIns="45720" rIns="91440" bIns="45720" rtlCol="0" anchor="ctr">
            <a:normAutofit/>
          </a:bodyPr>
          <a:lstStyle/>
          <a:p>
            <a:r>
              <a:rPr lang="es-ES_tradnl" sz="3600" dirty="0" err="1">
                <a:latin typeface="Calibri" charset="0"/>
                <a:ea typeface="Calibri" charset="0"/>
                <a:cs typeface="Calibri" charset="0"/>
              </a:rPr>
              <a:t>Presentaci</a:t>
            </a:r>
            <a:r>
              <a:rPr lang="es-ES" sz="3600" dirty="0" err="1">
                <a:latin typeface="Calibri" charset="0"/>
                <a:ea typeface="Calibri" charset="0"/>
                <a:cs typeface="Calibri" charset="0"/>
              </a:rPr>
              <a:t>ón</a:t>
            </a:r>
            <a:r>
              <a:rPr lang="es-ES" sz="3600" dirty="0">
                <a:latin typeface="Calibri" charset="0"/>
                <a:ea typeface="Calibri" charset="0"/>
                <a:cs typeface="Calibri" charset="0"/>
              </a:rPr>
              <a:t> DPIVA</a:t>
            </a:r>
            <a:endParaRPr lang="es-ES_tradnl" sz="3600" dirty="0">
              <a:latin typeface="Calibri" charset="0"/>
              <a:ea typeface="Calibri" charset="0"/>
              <a:cs typeface="Calibri" charset="0"/>
            </a:endParaRPr>
          </a:p>
        </p:txBody>
      </p:sp>
      <p:sp>
        <p:nvSpPr>
          <p:cNvPr id="52" name="CuadroTexto 51"/>
          <p:cNvSpPr txBox="1"/>
          <p:nvPr/>
        </p:nvSpPr>
        <p:spPr>
          <a:xfrm>
            <a:off x="445716" y="862367"/>
            <a:ext cx="6953570" cy="461665"/>
          </a:xfrm>
          <a:prstGeom prst="rect">
            <a:avLst/>
          </a:prstGeom>
          <a:noFill/>
        </p:spPr>
        <p:txBody>
          <a:bodyPr wrap="none" rtlCol="0">
            <a:spAutoFit/>
          </a:bodyPr>
          <a:lstStyle/>
          <a:p>
            <a:r>
              <a:rPr lang="es-ES_tradnl" sz="2400" dirty="0"/>
              <a:t>Ahora desde CONTPAQi Contabilidad ser</a:t>
            </a:r>
            <a:r>
              <a:rPr lang="es-ES" sz="2400" dirty="0"/>
              <a:t>á más sencillo</a:t>
            </a:r>
            <a:endParaRPr lang="es-ES_tradnl" sz="2400" dirty="0"/>
          </a:p>
        </p:txBody>
      </p:sp>
      <p:pic>
        <p:nvPicPr>
          <p:cNvPr id="10" name="Imagen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45716" y="2078065"/>
            <a:ext cx="662494" cy="662494"/>
          </a:xfrm>
          <a:prstGeom prst="rect">
            <a:avLst/>
          </a:prstGeom>
        </p:spPr>
      </p:pic>
      <p:pic>
        <p:nvPicPr>
          <p:cNvPr id="4" name="Imagen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48583" y="1564315"/>
            <a:ext cx="7243417" cy="5293685"/>
          </a:xfrm>
          <a:prstGeom prst="rect">
            <a:avLst/>
          </a:prstGeom>
        </p:spPr>
      </p:pic>
      <p:sp>
        <p:nvSpPr>
          <p:cNvPr id="6" name="CuadroTexto 5"/>
          <p:cNvSpPr txBox="1"/>
          <p:nvPr/>
        </p:nvSpPr>
        <p:spPr>
          <a:xfrm>
            <a:off x="1108210" y="1976735"/>
            <a:ext cx="2650919" cy="830997"/>
          </a:xfrm>
          <a:prstGeom prst="rect">
            <a:avLst/>
          </a:prstGeom>
          <a:noFill/>
        </p:spPr>
        <p:txBody>
          <a:bodyPr wrap="none" rtlCol="0">
            <a:spAutoFit/>
          </a:bodyPr>
          <a:lstStyle/>
          <a:p>
            <a:r>
              <a:rPr lang="es-ES_tradnl" sz="2400" dirty="0"/>
              <a:t>Ingresa a la </a:t>
            </a:r>
            <a:r>
              <a:rPr lang="es-ES_tradnl" sz="2400" dirty="0" err="1"/>
              <a:t>opci</a:t>
            </a:r>
            <a:r>
              <a:rPr lang="es-ES" sz="2400" dirty="0" err="1"/>
              <a:t>ón</a:t>
            </a:r>
            <a:r>
              <a:rPr lang="es-ES" sz="2400" dirty="0"/>
              <a:t>  </a:t>
            </a:r>
          </a:p>
          <a:p>
            <a:r>
              <a:rPr lang="es-ES" sz="2400" dirty="0"/>
              <a:t>DIOT - DPIVA</a:t>
            </a:r>
            <a:endParaRPr lang="es-ES_tradnl" sz="2400" dirty="0"/>
          </a:p>
        </p:txBody>
      </p:sp>
      <p:sp>
        <p:nvSpPr>
          <p:cNvPr id="14" name="Rectángulo 13"/>
          <p:cNvSpPr/>
          <p:nvPr/>
        </p:nvSpPr>
        <p:spPr>
          <a:xfrm>
            <a:off x="5062330" y="1876232"/>
            <a:ext cx="596348" cy="6681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9" name="Imagen 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299130" y="155102"/>
            <a:ext cx="1277528" cy="799309"/>
          </a:xfrm>
          <a:prstGeom prst="rect">
            <a:avLst/>
          </a:prstGeom>
        </p:spPr>
      </p:pic>
    </p:spTree>
    <p:extLst>
      <p:ext uri="{BB962C8B-B14F-4D97-AF65-F5344CB8AC3E}">
        <p14:creationId xmlns:p14="http://schemas.microsoft.com/office/powerpoint/2010/main" val="1027001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45716" y="70103"/>
            <a:ext cx="10515600" cy="1325563"/>
          </a:xfrm>
        </p:spPr>
        <p:txBody>
          <a:bodyPr vert="horz" lIns="91440" tIns="45720" rIns="91440" bIns="45720" rtlCol="0" anchor="ctr">
            <a:normAutofit/>
          </a:bodyPr>
          <a:lstStyle/>
          <a:p>
            <a:r>
              <a:rPr lang="es-ES_tradnl" sz="3600" dirty="0">
                <a:latin typeface="Calibri" charset="0"/>
                <a:ea typeface="Calibri" charset="0"/>
                <a:cs typeface="Calibri" charset="0"/>
              </a:rPr>
              <a:t>Presentación</a:t>
            </a:r>
            <a:r>
              <a:rPr lang="es-ES" sz="3600" dirty="0">
                <a:latin typeface="Calibri" charset="0"/>
                <a:ea typeface="Calibri" charset="0"/>
                <a:cs typeface="Calibri" charset="0"/>
              </a:rPr>
              <a:t> </a:t>
            </a:r>
            <a:br>
              <a:rPr lang="es-ES" sz="3600" dirty="0">
                <a:latin typeface="Calibri" charset="0"/>
                <a:ea typeface="Calibri" charset="0"/>
                <a:cs typeface="Calibri" charset="0"/>
              </a:rPr>
            </a:br>
            <a:r>
              <a:rPr lang="es-ES" sz="3600" dirty="0">
                <a:latin typeface="Calibri" charset="0"/>
                <a:ea typeface="Calibri" charset="0"/>
                <a:cs typeface="Calibri" charset="0"/>
              </a:rPr>
              <a:t>DPIVA</a:t>
            </a:r>
            <a:endParaRPr lang="es-ES_tradnl" sz="3600" dirty="0">
              <a:latin typeface="Calibri" charset="0"/>
              <a:ea typeface="Calibri" charset="0"/>
              <a:cs typeface="Calibri" charset="0"/>
            </a:endParaRPr>
          </a:p>
        </p:txBody>
      </p:sp>
      <p:sp>
        <p:nvSpPr>
          <p:cNvPr id="19" name="Rectángulo 18"/>
          <p:cNvSpPr/>
          <p:nvPr/>
        </p:nvSpPr>
        <p:spPr>
          <a:xfrm>
            <a:off x="9523451" y="382018"/>
            <a:ext cx="1608375" cy="701731"/>
          </a:xfrm>
          <a:prstGeom prst="rect">
            <a:avLst/>
          </a:prstGeom>
          <a:solidFill>
            <a:schemeClr val="bg2">
              <a:lumMod val="90000"/>
            </a:schemeClr>
          </a:solidFill>
        </p:spPr>
        <p:txBody>
          <a:bodyPr wrap="square">
            <a:spAutoFit/>
          </a:bodyPr>
          <a:lstStyle/>
          <a:p>
            <a:pPr algn="ctr">
              <a:lnSpc>
                <a:spcPct val="120000"/>
              </a:lnSpc>
              <a:buClr>
                <a:srgbClr val="0DAEE2"/>
              </a:buClr>
            </a:pPr>
            <a:r>
              <a:rPr lang="es-ES" sz="3300" b="1" dirty="0">
                <a:solidFill>
                  <a:srgbClr val="0F5FA8"/>
                </a:solidFill>
                <a:latin typeface="Myriad Pro" charset="0"/>
                <a:ea typeface="Myriad Pro" charset="0"/>
                <a:cs typeface="Myriad Pro" charset="0"/>
              </a:rPr>
              <a:t>PCRDD </a:t>
            </a:r>
          </a:p>
        </p:txBody>
      </p:sp>
      <p:pic>
        <p:nvPicPr>
          <p:cNvPr id="10" name="Imagen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45716" y="2078065"/>
            <a:ext cx="662494" cy="662494"/>
          </a:xfrm>
          <a:prstGeom prst="rect">
            <a:avLst/>
          </a:prstGeom>
        </p:spPr>
      </p:pic>
      <p:sp>
        <p:nvSpPr>
          <p:cNvPr id="6" name="CuadroTexto 5"/>
          <p:cNvSpPr txBox="1"/>
          <p:nvPr/>
        </p:nvSpPr>
        <p:spPr>
          <a:xfrm>
            <a:off x="1108211" y="1976735"/>
            <a:ext cx="2271094" cy="830997"/>
          </a:xfrm>
          <a:prstGeom prst="rect">
            <a:avLst/>
          </a:prstGeom>
          <a:noFill/>
        </p:spPr>
        <p:txBody>
          <a:bodyPr wrap="square" rtlCol="0">
            <a:spAutoFit/>
          </a:bodyPr>
          <a:lstStyle/>
          <a:p>
            <a:r>
              <a:rPr lang="es-ES" sz="2400" dirty="0"/>
              <a:t>Captura tu clave privada</a:t>
            </a:r>
            <a:endParaRPr lang="es-ES_tradnl" sz="2400" dirty="0"/>
          </a:p>
        </p:txBody>
      </p:sp>
      <p:pic>
        <p:nvPicPr>
          <p:cNvPr id="3" name="Imagen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31871" y="0"/>
            <a:ext cx="8660129" cy="6928103"/>
          </a:xfrm>
          <a:prstGeom prst="rect">
            <a:avLst/>
          </a:prstGeom>
        </p:spPr>
      </p:pic>
      <p:pic>
        <p:nvPicPr>
          <p:cNvPr id="5" name="Imagen 4"/>
          <p:cNvPicPr>
            <a:picLocks noChangeAspect="1"/>
          </p:cNvPicPr>
          <p:nvPr/>
        </p:nvPicPr>
        <p:blipFill>
          <a:blip r:embed="rId5"/>
          <a:stretch>
            <a:fillRect/>
          </a:stretch>
        </p:blipFill>
        <p:spPr>
          <a:xfrm>
            <a:off x="5749842" y="2462319"/>
            <a:ext cx="4495856" cy="1923655"/>
          </a:xfrm>
          <a:prstGeom prst="rect">
            <a:avLst/>
          </a:prstGeom>
        </p:spPr>
      </p:pic>
      <p:sp>
        <p:nvSpPr>
          <p:cNvPr id="11" name="Rectángulo 10"/>
          <p:cNvSpPr/>
          <p:nvPr/>
        </p:nvSpPr>
        <p:spPr>
          <a:xfrm>
            <a:off x="3531871" y="151778"/>
            <a:ext cx="596348" cy="4180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41961448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45716" y="70103"/>
            <a:ext cx="10515600" cy="1325563"/>
          </a:xfrm>
        </p:spPr>
        <p:txBody>
          <a:bodyPr vert="horz" lIns="91440" tIns="45720" rIns="91440" bIns="45720" rtlCol="0" anchor="ctr">
            <a:normAutofit/>
          </a:bodyPr>
          <a:lstStyle/>
          <a:p>
            <a:r>
              <a:rPr lang="es-ES_tradnl" sz="3600" dirty="0">
                <a:latin typeface="Calibri" charset="0"/>
                <a:ea typeface="Calibri" charset="0"/>
                <a:cs typeface="Calibri" charset="0"/>
              </a:rPr>
              <a:t>Presentación</a:t>
            </a:r>
            <a:r>
              <a:rPr lang="es-ES" sz="3600" dirty="0">
                <a:latin typeface="Calibri" charset="0"/>
                <a:ea typeface="Calibri" charset="0"/>
                <a:cs typeface="Calibri" charset="0"/>
              </a:rPr>
              <a:t> </a:t>
            </a:r>
            <a:br>
              <a:rPr lang="es-ES" sz="3600" dirty="0">
                <a:latin typeface="Calibri" charset="0"/>
                <a:ea typeface="Calibri" charset="0"/>
                <a:cs typeface="Calibri" charset="0"/>
              </a:rPr>
            </a:br>
            <a:r>
              <a:rPr lang="es-ES" sz="3600" dirty="0">
                <a:latin typeface="Calibri" charset="0"/>
                <a:ea typeface="Calibri" charset="0"/>
                <a:cs typeface="Calibri" charset="0"/>
              </a:rPr>
              <a:t>DPIVA</a:t>
            </a:r>
            <a:endParaRPr lang="es-ES_tradnl" sz="3600" dirty="0">
              <a:latin typeface="Calibri" charset="0"/>
              <a:ea typeface="Calibri" charset="0"/>
              <a:cs typeface="Calibri" charset="0"/>
            </a:endParaRPr>
          </a:p>
        </p:txBody>
      </p:sp>
      <p:sp>
        <p:nvSpPr>
          <p:cNvPr id="19" name="Rectángulo 18"/>
          <p:cNvSpPr/>
          <p:nvPr/>
        </p:nvSpPr>
        <p:spPr>
          <a:xfrm>
            <a:off x="9523451" y="382018"/>
            <a:ext cx="1608375" cy="701731"/>
          </a:xfrm>
          <a:prstGeom prst="rect">
            <a:avLst/>
          </a:prstGeom>
          <a:solidFill>
            <a:schemeClr val="bg2">
              <a:lumMod val="90000"/>
            </a:schemeClr>
          </a:solidFill>
        </p:spPr>
        <p:txBody>
          <a:bodyPr wrap="square">
            <a:spAutoFit/>
          </a:bodyPr>
          <a:lstStyle/>
          <a:p>
            <a:pPr algn="ctr">
              <a:lnSpc>
                <a:spcPct val="120000"/>
              </a:lnSpc>
              <a:buClr>
                <a:srgbClr val="0DAEE2"/>
              </a:buClr>
            </a:pPr>
            <a:r>
              <a:rPr lang="es-ES" sz="3300" b="1" dirty="0">
                <a:solidFill>
                  <a:srgbClr val="0F5FA8"/>
                </a:solidFill>
                <a:latin typeface="Myriad Pro" charset="0"/>
                <a:ea typeface="Myriad Pro" charset="0"/>
                <a:cs typeface="Myriad Pro" charset="0"/>
              </a:rPr>
              <a:t>PCRDD </a:t>
            </a:r>
          </a:p>
        </p:txBody>
      </p:sp>
      <p:pic>
        <p:nvPicPr>
          <p:cNvPr id="10" name="Imagen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45716" y="2078065"/>
            <a:ext cx="662494" cy="662494"/>
          </a:xfrm>
          <a:prstGeom prst="rect">
            <a:avLst/>
          </a:prstGeom>
        </p:spPr>
      </p:pic>
      <p:pic>
        <p:nvPicPr>
          <p:cNvPr id="3" name="Imagen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31871" y="0"/>
            <a:ext cx="8660129" cy="6928103"/>
          </a:xfrm>
          <a:prstGeom prst="rect">
            <a:avLst/>
          </a:prstGeom>
        </p:spPr>
      </p:pic>
      <p:pic>
        <p:nvPicPr>
          <p:cNvPr id="8" name="Imagen 7"/>
          <p:cNvPicPr>
            <a:picLocks noChangeAspect="1"/>
          </p:cNvPicPr>
          <p:nvPr/>
        </p:nvPicPr>
        <p:blipFill>
          <a:blip r:embed="rId5"/>
          <a:stretch>
            <a:fillRect/>
          </a:stretch>
        </p:blipFill>
        <p:spPr>
          <a:xfrm>
            <a:off x="4771887" y="1976735"/>
            <a:ext cx="6718300" cy="3632200"/>
          </a:xfrm>
          <a:prstGeom prst="rect">
            <a:avLst/>
          </a:prstGeom>
        </p:spPr>
      </p:pic>
      <p:sp>
        <p:nvSpPr>
          <p:cNvPr id="9" name="CuadroTexto 8"/>
          <p:cNvSpPr txBox="1"/>
          <p:nvPr/>
        </p:nvSpPr>
        <p:spPr>
          <a:xfrm>
            <a:off x="1108211" y="1976735"/>
            <a:ext cx="2271094" cy="1200329"/>
          </a:xfrm>
          <a:prstGeom prst="rect">
            <a:avLst/>
          </a:prstGeom>
          <a:noFill/>
        </p:spPr>
        <p:txBody>
          <a:bodyPr wrap="square" rtlCol="0">
            <a:spAutoFit/>
          </a:bodyPr>
          <a:lstStyle/>
          <a:p>
            <a:r>
              <a:rPr lang="es-ES" sz="2400" dirty="0"/>
              <a:t>Espera respuesta del PCRDD</a:t>
            </a:r>
            <a:endParaRPr lang="es-ES_tradnl" sz="2400" dirty="0"/>
          </a:p>
        </p:txBody>
      </p:sp>
    </p:spTree>
    <p:extLst>
      <p:ext uri="{BB962C8B-B14F-4D97-AF65-F5344CB8AC3E}">
        <p14:creationId xmlns:p14="http://schemas.microsoft.com/office/powerpoint/2010/main" val="77582484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45716" y="70103"/>
            <a:ext cx="10515600" cy="1325563"/>
          </a:xfrm>
        </p:spPr>
        <p:txBody>
          <a:bodyPr vert="horz" lIns="91440" tIns="45720" rIns="91440" bIns="45720" rtlCol="0" anchor="ctr">
            <a:normAutofit/>
          </a:bodyPr>
          <a:lstStyle/>
          <a:p>
            <a:r>
              <a:rPr lang="es-ES_tradnl" sz="3600" dirty="0">
                <a:latin typeface="Calibri" charset="0"/>
                <a:ea typeface="Calibri" charset="0"/>
                <a:cs typeface="Calibri" charset="0"/>
              </a:rPr>
              <a:t>Presentación</a:t>
            </a:r>
            <a:r>
              <a:rPr lang="es-ES" sz="3600" dirty="0">
                <a:latin typeface="Calibri" charset="0"/>
                <a:ea typeface="Calibri" charset="0"/>
                <a:cs typeface="Calibri" charset="0"/>
              </a:rPr>
              <a:t> </a:t>
            </a:r>
            <a:br>
              <a:rPr lang="es-ES" sz="3600" dirty="0">
                <a:latin typeface="Calibri" charset="0"/>
                <a:ea typeface="Calibri" charset="0"/>
                <a:cs typeface="Calibri" charset="0"/>
              </a:rPr>
            </a:br>
            <a:r>
              <a:rPr lang="es-ES" sz="3600" dirty="0">
                <a:latin typeface="Calibri" charset="0"/>
                <a:ea typeface="Calibri" charset="0"/>
                <a:cs typeface="Calibri" charset="0"/>
              </a:rPr>
              <a:t>DPIVA</a:t>
            </a:r>
            <a:endParaRPr lang="es-ES_tradnl" sz="3600" dirty="0">
              <a:latin typeface="Calibri" charset="0"/>
              <a:ea typeface="Calibri" charset="0"/>
              <a:cs typeface="Calibri" charset="0"/>
            </a:endParaRPr>
          </a:p>
        </p:txBody>
      </p:sp>
      <p:sp>
        <p:nvSpPr>
          <p:cNvPr id="19" name="Rectángulo 18"/>
          <p:cNvSpPr/>
          <p:nvPr/>
        </p:nvSpPr>
        <p:spPr>
          <a:xfrm>
            <a:off x="9523451" y="382018"/>
            <a:ext cx="1608375" cy="701731"/>
          </a:xfrm>
          <a:prstGeom prst="rect">
            <a:avLst/>
          </a:prstGeom>
          <a:solidFill>
            <a:schemeClr val="bg2">
              <a:lumMod val="90000"/>
            </a:schemeClr>
          </a:solidFill>
        </p:spPr>
        <p:txBody>
          <a:bodyPr wrap="square">
            <a:spAutoFit/>
          </a:bodyPr>
          <a:lstStyle/>
          <a:p>
            <a:pPr algn="ctr">
              <a:lnSpc>
                <a:spcPct val="120000"/>
              </a:lnSpc>
              <a:buClr>
                <a:srgbClr val="0DAEE2"/>
              </a:buClr>
            </a:pPr>
            <a:r>
              <a:rPr lang="es-ES" sz="3300" b="1" dirty="0">
                <a:solidFill>
                  <a:srgbClr val="0F5FA8"/>
                </a:solidFill>
                <a:latin typeface="Myriad Pro" charset="0"/>
                <a:ea typeface="Myriad Pro" charset="0"/>
                <a:cs typeface="Myriad Pro" charset="0"/>
              </a:rPr>
              <a:t>PCRDD </a:t>
            </a:r>
          </a:p>
        </p:txBody>
      </p:sp>
      <p:pic>
        <p:nvPicPr>
          <p:cNvPr id="10" name="Imagen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45716" y="2078065"/>
            <a:ext cx="662494" cy="662494"/>
          </a:xfrm>
          <a:prstGeom prst="rect">
            <a:avLst/>
          </a:prstGeom>
        </p:spPr>
      </p:pic>
      <p:sp>
        <p:nvSpPr>
          <p:cNvPr id="6" name="CuadroTexto 5"/>
          <p:cNvSpPr txBox="1"/>
          <p:nvPr/>
        </p:nvSpPr>
        <p:spPr>
          <a:xfrm>
            <a:off x="1108211" y="1976735"/>
            <a:ext cx="2271094" cy="830997"/>
          </a:xfrm>
          <a:prstGeom prst="rect">
            <a:avLst/>
          </a:prstGeom>
          <a:noFill/>
        </p:spPr>
        <p:txBody>
          <a:bodyPr wrap="square" rtlCol="0">
            <a:spAutoFit/>
          </a:bodyPr>
          <a:lstStyle/>
          <a:p>
            <a:r>
              <a:rPr lang="es-ES" sz="2400" dirty="0"/>
              <a:t>El sistema procesa el envío</a:t>
            </a:r>
            <a:endParaRPr lang="es-ES_tradnl" sz="2400" dirty="0"/>
          </a:p>
        </p:txBody>
      </p:sp>
      <p:pic>
        <p:nvPicPr>
          <p:cNvPr id="8" name="Imagen 7"/>
          <p:cNvPicPr>
            <a:picLocks noChangeAspect="1"/>
          </p:cNvPicPr>
          <p:nvPr/>
        </p:nvPicPr>
        <p:blipFill>
          <a:blip r:embed="rId4"/>
          <a:stretch>
            <a:fillRect/>
          </a:stretch>
        </p:blipFill>
        <p:spPr>
          <a:xfrm>
            <a:off x="4423738" y="0"/>
            <a:ext cx="7768262" cy="6858000"/>
          </a:xfrm>
          <a:prstGeom prst="rect">
            <a:avLst/>
          </a:prstGeom>
        </p:spPr>
      </p:pic>
      <p:sp>
        <p:nvSpPr>
          <p:cNvPr id="12" name="Rectángulo 11"/>
          <p:cNvSpPr/>
          <p:nvPr/>
        </p:nvSpPr>
        <p:spPr>
          <a:xfrm>
            <a:off x="9621078" y="467864"/>
            <a:ext cx="2545417" cy="5300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775006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45716" y="70103"/>
            <a:ext cx="10515600" cy="1325563"/>
          </a:xfrm>
        </p:spPr>
        <p:txBody>
          <a:bodyPr vert="horz" lIns="91440" tIns="45720" rIns="91440" bIns="45720" rtlCol="0" anchor="ctr">
            <a:normAutofit/>
          </a:bodyPr>
          <a:lstStyle/>
          <a:p>
            <a:r>
              <a:rPr lang="es-ES_tradnl" sz="3600" dirty="0">
                <a:latin typeface="Calibri" charset="0"/>
                <a:ea typeface="Calibri" charset="0"/>
                <a:cs typeface="Calibri" charset="0"/>
              </a:rPr>
              <a:t>Presentación</a:t>
            </a:r>
            <a:r>
              <a:rPr lang="es-ES" sz="3600" dirty="0">
                <a:latin typeface="Calibri" charset="0"/>
                <a:ea typeface="Calibri" charset="0"/>
                <a:cs typeface="Calibri" charset="0"/>
              </a:rPr>
              <a:t> </a:t>
            </a:r>
            <a:br>
              <a:rPr lang="es-ES" sz="3600" dirty="0">
                <a:latin typeface="Calibri" charset="0"/>
                <a:ea typeface="Calibri" charset="0"/>
                <a:cs typeface="Calibri" charset="0"/>
              </a:rPr>
            </a:br>
            <a:r>
              <a:rPr lang="es-ES" sz="3600" dirty="0">
                <a:latin typeface="Calibri" charset="0"/>
                <a:ea typeface="Calibri" charset="0"/>
                <a:cs typeface="Calibri" charset="0"/>
              </a:rPr>
              <a:t>DPIVA</a:t>
            </a:r>
            <a:endParaRPr lang="es-ES_tradnl" sz="3600" dirty="0">
              <a:latin typeface="Calibri" charset="0"/>
              <a:ea typeface="Calibri" charset="0"/>
              <a:cs typeface="Calibri" charset="0"/>
            </a:endParaRPr>
          </a:p>
        </p:txBody>
      </p:sp>
      <p:sp>
        <p:nvSpPr>
          <p:cNvPr id="19" name="Rectángulo 18"/>
          <p:cNvSpPr/>
          <p:nvPr/>
        </p:nvSpPr>
        <p:spPr>
          <a:xfrm>
            <a:off x="9523451" y="382018"/>
            <a:ext cx="1608375" cy="701731"/>
          </a:xfrm>
          <a:prstGeom prst="rect">
            <a:avLst/>
          </a:prstGeom>
          <a:solidFill>
            <a:schemeClr val="bg2">
              <a:lumMod val="90000"/>
            </a:schemeClr>
          </a:solidFill>
        </p:spPr>
        <p:txBody>
          <a:bodyPr wrap="square">
            <a:spAutoFit/>
          </a:bodyPr>
          <a:lstStyle/>
          <a:p>
            <a:pPr algn="ctr">
              <a:lnSpc>
                <a:spcPct val="120000"/>
              </a:lnSpc>
              <a:buClr>
                <a:srgbClr val="0DAEE2"/>
              </a:buClr>
            </a:pPr>
            <a:r>
              <a:rPr lang="es-ES" sz="3300" b="1" dirty="0">
                <a:solidFill>
                  <a:srgbClr val="0F5FA8"/>
                </a:solidFill>
                <a:latin typeface="Myriad Pro" charset="0"/>
                <a:ea typeface="Myriad Pro" charset="0"/>
                <a:cs typeface="Myriad Pro" charset="0"/>
              </a:rPr>
              <a:t>PCRDD </a:t>
            </a:r>
          </a:p>
        </p:txBody>
      </p:sp>
      <p:pic>
        <p:nvPicPr>
          <p:cNvPr id="10" name="Imagen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45716" y="2078065"/>
            <a:ext cx="662494" cy="662494"/>
          </a:xfrm>
          <a:prstGeom prst="rect">
            <a:avLst/>
          </a:prstGeom>
        </p:spPr>
      </p:pic>
      <p:sp>
        <p:nvSpPr>
          <p:cNvPr id="6" name="CuadroTexto 5"/>
          <p:cNvSpPr txBox="1"/>
          <p:nvPr/>
        </p:nvSpPr>
        <p:spPr>
          <a:xfrm>
            <a:off x="1108211" y="1976735"/>
            <a:ext cx="2271094" cy="830997"/>
          </a:xfrm>
          <a:prstGeom prst="rect">
            <a:avLst/>
          </a:prstGeom>
          <a:noFill/>
        </p:spPr>
        <p:txBody>
          <a:bodyPr wrap="square" rtlCol="0">
            <a:spAutoFit/>
          </a:bodyPr>
          <a:lstStyle/>
          <a:p>
            <a:r>
              <a:rPr lang="es-ES" sz="2400" dirty="0"/>
              <a:t>Acuse y aceptación</a:t>
            </a:r>
            <a:endParaRPr lang="es-ES_tradnl" sz="2400" dirty="0"/>
          </a:p>
        </p:txBody>
      </p:sp>
      <p:pic>
        <p:nvPicPr>
          <p:cNvPr id="8" name="Imagen 7"/>
          <p:cNvPicPr>
            <a:picLocks noChangeAspect="1"/>
          </p:cNvPicPr>
          <p:nvPr/>
        </p:nvPicPr>
        <p:blipFill>
          <a:blip r:embed="rId4"/>
          <a:stretch>
            <a:fillRect/>
          </a:stretch>
        </p:blipFill>
        <p:spPr>
          <a:xfrm>
            <a:off x="4423738" y="0"/>
            <a:ext cx="7768262" cy="6858000"/>
          </a:xfrm>
          <a:prstGeom prst="rect">
            <a:avLst/>
          </a:prstGeom>
        </p:spPr>
      </p:pic>
      <p:pic>
        <p:nvPicPr>
          <p:cNvPr id="9" name="Imagen 8"/>
          <p:cNvPicPr>
            <a:picLocks noChangeAspect="1"/>
          </p:cNvPicPr>
          <p:nvPr/>
        </p:nvPicPr>
        <p:blipFill>
          <a:blip r:embed="rId5"/>
          <a:stretch>
            <a:fillRect/>
          </a:stretch>
        </p:blipFill>
        <p:spPr>
          <a:xfrm>
            <a:off x="5511967" y="1565918"/>
            <a:ext cx="5619859" cy="4509348"/>
          </a:xfrm>
          <a:prstGeom prst="rect">
            <a:avLst/>
          </a:prstGeom>
        </p:spPr>
      </p:pic>
      <p:sp>
        <p:nvSpPr>
          <p:cNvPr id="11" name="Rectángulo 10"/>
          <p:cNvSpPr/>
          <p:nvPr/>
        </p:nvSpPr>
        <p:spPr>
          <a:xfrm>
            <a:off x="5511967" y="1813046"/>
            <a:ext cx="1008103" cy="5300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ángulo 11"/>
          <p:cNvSpPr/>
          <p:nvPr/>
        </p:nvSpPr>
        <p:spPr>
          <a:xfrm>
            <a:off x="5511966" y="4324332"/>
            <a:ext cx="5235547" cy="3801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nvGrpSpPr>
          <p:cNvPr id="3" name="Agrupar 2"/>
          <p:cNvGrpSpPr/>
          <p:nvPr/>
        </p:nvGrpSpPr>
        <p:grpSpPr>
          <a:xfrm>
            <a:off x="489264" y="3993580"/>
            <a:ext cx="2637576" cy="635000"/>
            <a:chOff x="489264" y="3993580"/>
            <a:chExt cx="2637576" cy="635000"/>
          </a:xfrm>
        </p:grpSpPr>
        <p:sp>
          <p:nvSpPr>
            <p:cNvPr id="4" name="CuadroTexto 3">
              <a:hlinkClick r:id="rId6" action="ppaction://hlinkfile"/>
            </p:cNvPr>
            <p:cNvSpPr txBox="1"/>
            <p:nvPr/>
          </p:nvSpPr>
          <p:spPr>
            <a:xfrm>
              <a:off x="1108210" y="4145095"/>
              <a:ext cx="2018630" cy="369332"/>
            </a:xfrm>
            <a:prstGeom prst="rect">
              <a:avLst/>
            </a:prstGeom>
            <a:noFill/>
          </p:spPr>
          <p:txBody>
            <a:bodyPr wrap="none" rtlCol="0">
              <a:spAutoFit/>
            </a:bodyPr>
            <a:lstStyle/>
            <a:p>
              <a:r>
                <a:rPr lang="es-ES_tradnl" b="1" dirty="0"/>
                <a:t>Ver acuse de recibo</a:t>
              </a:r>
            </a:p>
          </p:txBody>
        </p:sp>
        <p:pic>
          <p:nvPicPr>
            <p:cNvPr id="5" name="Imagen 4">
              <a:hlinkClick r:id="rId7"/>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89264" y="3993580"/>
              <a:ext cx="635000" cy="635000"/>
            </a:xfrm>
            <a:prstGeom prst="rect">
              <a:avLst/>
            </a:prstGeom>
          </p:spPr>
        </p:pic>
      </p:grpSp>
    </p:spTree>
    <p:extLst>
      <p:ext uri="{BB962C8B-B14F-4D97-AF65-F5344CB8AC3E}">
        <p14:creationId xmlns:p14="http://schemas.microsoft.com/office/powerpoint/2010/main" val="914913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07740" y="235896"/>
            <a:ext cx="9746862" cy="1031317"/>
          </a:xfrm>
        </p:spPr>
        <p:txBody>
          <a:bodyPr>
            <a:normAutofit/>
          </a:bodyPr>
          <a:lstStyle/>
          <a:p>
            <a:r>
              <a:rPr lang="es-ES_tradnl" b="1" dirty="0">
                <a:solidFill>
                  <a:srgbClr val="3878C9"/>
                </a:solidFill>
                <a:latin typeface="+mn-lt"/>
                <a:ea typeface="Titillium Web" charset="0"/>
                <a:cs typeface="Titillium Web" charset="0"/>
              </a:rPr>
              <a:t>Regla de validación</a:t>
            </a:r>
          </a:p>
        </p:txBody>
      </p:sp>
      <p:sp>
        <p:nvSpPr>
          <p:cNvPr id="3" name="Marcador de contenido 2"/>
          <p:cNvSpPr>
            <a:spLocks noGrp="1"/>
          </p:cNvSpPr>
          <p:nvPr>
            <p:ph idx="1"/>
          </p:nvPr>
        </p:nvSpPr>
        <p:spPr>
          <a:xfrm>
            <a:off x="818577" y="1632643"/>
            <a:ext cx="5512952" cy="4115130"/>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s-ES_tradnl" b="1" dirty="0">
                <a:solidFill>
                  <a:schemeClr val="tx1">
                    <a:lumMod val="85000"/>
                    <a:lumOff val="15000"/>
                  </a:schemeClr>
                </a:solidFill>
                <a:latin typeface="+mn-lt"/>
                <a:ea typeface="Titillium Web" charset="0"/>
                <a:cs typeface="Titillium Web" charset="0"/>
              </a:rPr>
              <a:t>Son las condiciones que debe cumplir un campo para considerarse válido.</a:t>
            </a:r>
          </a:p>
          <a:p>
            <a:pPr marL="0" marR="0" lvl="0" indent="0" defTabSz="914400" eaLnBrk="1" fontAlgn="auto" latinLnBrk="0" hangingPunct="1">
              <a:lnSpc>
                <a:spcPct val="100000"/>
              </a:lnSpc>
              <a:spcBef>
                <a:spcPts val="0"/>
              </a:spcBef>
              <a:spcAft>
                <a:spcPts val="0"/>
              </a:spcAft>
              <a:buClrTx/>
              <a:buSzTx/>
              <a:buFontTx/>
              <a:buNone/>
              <a:tabLst/>
              <a:defRPr/>
            </a:pPr>
            <a:endParaRPr lang="es-ES_tradnl" b="1" dirty="0">
              <a:solidFill>
                <a:schemeClr val="tx1">
                  <a:lumMod val="85000"/>
                  <a:lumOff val="15000"/>
                </a:schemeClr>
              </a:solidFill>
              <a:latin typeface="+mn-lt"/>
              <a:ea typeface="Titillium Web" charset="0"/>
              <a:cs typeface="Titillium Web"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s-ES_tradnl" dirty="0">
                <a:solidFill>
                  <a:schemeClr val="tx1">
                    <a:lumMod val="85000"/>
                    <a:lumOff val="15000"/>
                  </a:schemeClr>
                </a:solidFill>
                <a:latin typeface="+mn-lt"/>
                <a:ea typeface="Titillium Web" charset="0"/>
                <a:cs typeface="Titillium Web" charset="0"/>
              </a:rPr>
              <a:t>La introducción de diferentes reglas de validación </a:t>
            </a:r>
            <a:r>
              <a:rPr lang="es-ES_tradnl" b="1" dirty="0">
                <a:solidFill>
                  <a:schemeClr val="tx1">
                    <a:lumMod val="85000"/>
                    <a:lumOff val="15000"/>
                  </a:schemeClr>
                </a:solidFill>
                <a:latin typeface="+mn-lt"/>
                <a:ea typeface="Titillium Web" charset="0"/>
                <a:cs typeface="Titillium Web" charset="0"/>
              </a:rPr>
              <a:t>asegurará al SAT coherencia en los datos </a:t>
            </a:r>
            <a:r>
              <a:rPr lang="es-ES_tradnl" dirty="0">
                <a:solidFill>
                  <a:schemeClr val="tx1">
                    <a:lumMod val="85000"/>
                    <a:lumOff val="15000"/>
                  </a:schemeClr>
                </a:solidFill>
                <a:latin typeface="+mn-lt"/>
                <a:ea typeface="Titillium Web" charset="0"/>
                <a:cs typeface="Titillium Web" charset="0"/>
              </a:rPr>
              <a:t>registrados en los distintos documentos emitidos bajo este nuevo modelo. </a:t>
            </a:r>
          </a:p>
        </p:txBody>
      </p:sp>
      <p:pic>
        <p:nvPicPr>
          <p:cNvPr id="5" name="Imagen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744691" y="1835431"/>
            <a:ext cx="3531755" cy="3008532"/>
          </a:xfrm>
          <a:prstGeom prst="rect">
            <a:avLst/>
          </a:prstGeom>
        </p:spPr>
      </p:pic>
    </p:spTree>
    <p:extLst>
      <p:ext uri="{BB962C8B-B14F-4D97-AF65-F5344CB8AC3E}">
        <p14:creationId xmlns:p14="http://schemas.microsoft.com/office/powerpoint/2010/main" val="4759135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a:spLocks noGrp="1"/>
          </p:cNvSpPr>
          <p:nvPr>
            <p:ph type="title"/>
          </p:nvPr>
        </p:nvSpPr>
        <p:spPr>
          <a:xfrm>
            <a:off x="445716" y="70103"/>
            <a:ext cx="10515600" cy="1325563"/>
          </a:xfrm>
        </p:spPr>
        <p:txBody>
          <a:bodyPr vert="horz" lIns="91440" tIns="45720" rIns="91440" bIns="45720" rtlCol="0" anchor="ctr">
            <a:normAutofit/>
          </a:bodyPr>
          <a:lstStyle/>
          <a:p>
            <a:r>
              <a:rPr lang="es-ES_tradnl" sz="3600" dirty="0">
                <a:latin typeface="Calibri" charset="0"/>
                <a:ea typeface="Calibri" charset="0"/>
                <a:cs typeface="Calibri" charset="0"/>
              </a:rPr>
              <a:t>Presentación</a:t>
            </a:r>
            <a:r>
              <a:rPr lang="es-ES" sz="3600" dirty="0">
                <a:latin typeface="Calibri" charset="0"/>
                <a:ea typeface="Calibri" charset="0"/>
                <a:cs typeface="Calibri" charset="0"/>
              </a:rPr>
              <a:t> </a:t>
            </a:r>
            <a:br>
              <a:rPr lang="es-ES" sz="3600" dirty="0">
                <a:latin typeface="Calibri" charset="0"/>
                <a:ea typeface="Calibri" charset="0"/>
                <a:cs typeface="Calibri" charset="0"/>
              </a:rPr>
            </a:br>
            <a:r>
              <a:rPr lang="es-ES" sz="3600" dirty="0">
                <a:latin typeface="Calibri" charset="0"/>
                <a:ea typeface="Calibri" charset="0"/>
                <a:cs typeface="Calibri" charset="0"/>
              </a:rPr>
              <a:t>DPIVA</a:t>
            </a:r>
            <a:endParaRPr lang="es-ES_tradnl" sz="3600" dirty="0">
              <a:latin typeface="Calibri" charset="0"/>
              <a:ea typeface="Calibri" charset="0"/>
              <a:cs typeface="Calibri" charset="0"/>
            </a:endParaRPr>
          </a:p>
        </p:txBody>
      </p:sp>
      <p:pic>
        <p:nvPicPr>
          <p:cNvPr id="7" name="Imagen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639489" y="277012"/>
            <a:ext cx="662494" cy="662494"/>
          </a:xfrm>
          <a:prstGeom prst="rect">
            <a:avLst/>
          </a:prstGeom>
        </p:spPr>
      </p:pic>
      <p:sp>
        <p:nvSpPr>
          <p:cNvPr id="8" name="CuadroTexto 7"/>
          <p:cNvSpPr txBox="1"/>
          <p:nvPr/>
        </p:nvSpPr>
        <p:spPr>
          <a:xfrm>
            <a:off x="4381561" y="307700"/>
            <a:ext cx="4984255" cy="523220"/>
          </a:xfrm>
          <a:prstGeom prst="rect">
            <a:avLst/>
          </a:prstGeom>
          <a:noFill/>
        </p:spPr>
        <p:txBody>
          <a:bodyPr wrap="square" rtlCol="0">
            <a:spAutoFit/>
          </a:bodyPr>
          <a:lstStyle/>
          <a:p>
            <a:r>
              <a:rPr lang="es-ES" sz="2800" b="1" dirty="0"/>
              <a:t>Vista de acuses en el ADD </a:t>
            </a:r>
            <a:endParaRPr lang="es-ES_tradnl" sz="2800" b="1" dirty="0"/>
          </a:p>
        </p:txBody>
      </p:sp>
      <p:pic>
        <p:nvPicPr>
          <p:cNvPr id="12" name="Imagen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02201" y="1144567"/>
            <a:ext cx="10689799" cy="4785785"/>
          </a:xfrm>
          <a:prstGeom prst="rect">
            <a:avLst/>
          </a:prstGeom>
        </p:spPr>
      </p:pic>
      <p:sp>
        <p:nvSpPr>
          <p:cNvPr id="9" name="Rectángulo 8"/>
          <p:cNvSpPr/>
          <p:nvPr/>
        </p:nvSpPr>
        <p:spPr>
          <a:xfrm>
            <a:off x="7194369" y="3687253"/>
            <a:ext cx="1287022" cy="3735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ángulo 9"/>
          <p:cNvSpPr/>
          <p:nvPr/>
        </p:nvSpPr>
        <p:spPr>
          <a:xfrm>
            <a:off x="1638541" y="5055268"/>
            <a:ext cx="10447442" cy="3735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CuadroTexto 10"/>
          <p:cNvSpPr txBox="1"/>
          <p:nvPr/>
        </p:nvSpPr>
        <p:spPr>
          <a:xfrm>
            <a:off x="7677187" y="5755075"/>
            <a:ext cx="1730154" cy="369332"/>
          </a:xfrm>
          <a:prstGeom prst="rect">
            <a:avLst/>
          </a:prstGeom>
          <a:noFill/>
        </p:spPr>
        <p:txBody>
          <a:bodyPr wrap="none" rtlCol="0">
            <a:spAutoFit/>
          </a:bodyPr>
          <a:lstStyle/>
          <a:p>
            <a:r>
              <a:rPr lang="es-ES_tradnl" b="1">
                <a:solidFill>
                  <a:srgbClr val="FF0000"/>
                </a:solidFill>
              </a:rPr>
              <a:t>Con clic derecho</a:t>
            </a:r>
          </a:p>
        </p:txBody>
      </p:sp>
      <p:pic>
        <p:nvPicPr>
          <p:cNvPr id="6" name="Imagen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407341" y="3026015"/>
            <a:ext cx="2383869" cy="2904337"/>
          </a:xfrm>
          <a:prstGeom prst="rect">
            <a:avLst/>
          </a:prstGeom>
          <a:ln>
            <a:noFill/>
          </a:ln>
          <a:effectLst>
            <a:outerShdw blurRad="292100" dist="139700" dir="2700000" algn="tl" rotWithShape="0">
              <a:srgbClr val="333333">
                <a:alpha val="65000"/>
              </a:srgbClr>
            </a:outerShdw>
          </a:effectLst>
        </p:spPr>
      </p:pic>
      <p:pic>
        <p:nvPicPr>
          <p:cNvPr id="13" name="Imagen 1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299130" y="155102"/>
            <a:ext cx="1277528" cy="799309"/>
          </a:xfrm>
          <a:prstGeom prst="rect">
            <a:avLst/>
          </a:prstGeom>
        </p:spPr>
      </p:pic>
    </p:spTree>
    <p:extLst>
      <p:ext uri="{BB962C8B-B14F-4D97-AF65-F5344CB8AC3E}">
        <p14:creationId xmlns:p14="http://schemas.microsoft.com/office/powerpoint/2010/main" val="498721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61950" y="2423375"/>
            <a:ext cx="10515600" cy="1780638"/>
          </a:xfrm>
        </p:spPr>
        <p:txBody>
          <a:bodyPr>
            <a:noAutofit/>
          </a:bodyPr>
          <a:lstStyle/>
          <a:p>
            <a:r>
              <a:rPr lang="es-ES" sz="4000" dirty="0">
                <a:latin typeface="Calibri" charset="0"/>
                <a:ea typeface="Calibri" charset="0"/>
                <a:cs typeface="Calibri" charset="0"/>
              </a:rPr>
              <a:t>Beneficios exclusivos a usuarios </a:t>
            </a:r>
            <a:r>
              <a:rPr lang="es-ES" sz="4000" dirty="0" err="1">
                <a:latin typeface="Calibri" charset="0"/>
                <a:ea typeface="Calibri" charset="0"/>
                <a:cs typeface="Calibri" charset="0"/>
              </a:rPr>
              <a:t>CONTPAQi</a:t>
            </a:r>
            <a:endParaRPr lang="es-ES_tradnl" sz="4000" dirty="0">
              <a:latin typeface="Calibri" charset="0"/>
              <a:ea typeface="Calibri" charset="0"/>
              <a:cs typeface="Calibri" charset="0"/>
            </a:endParaRPr>
          </a:p>
        </p:txBody>
      </p:sp>
      <p:sp>
        <p:nvSpPr>
          <p:cNvPr id="3" name="Marcador de texto 2"/>
          <p:cNvSpPr>
            <a:spLocks noGrp="1"/>
          </p:cNvSpPr>
          <p:nvPr>
            <p:ph type="body" idx="1"/>
          </p:nvPr>
        </p:nvSpPr>
        <p:spPr/>
        <p:txBody>
          <a:bodyPr/>
          <a:lstStyle/>
          <a:p>
            <a:endParaRPr lang="es-ES_tradnl"/>
          </a:p>
        </p:txBody>
      </p:sp>
    </p:spTree>
    <p:extLst>
      <p:ext uri="{BB962C8B-B14F-4D97-AF65-F5344CB8AC3E}">
        <p14:creationId xmlns:p14="http://schemas.microsoft.com/office/powerpoint/2010/main" val="15485064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29880" y="0"/>
            <a:ext cx="10266770" cy="6858000"/>
          </a:xfrm>
          <a:prstGeom prst="rect">
            <a:avLst/>
          </a:prstGeom>
        </p:spPr>
      </p:pic>
      <p:sp>
        <p:nvSpPr>
          <p:cNvPr id="5" name="Rectángulo 4"/>
          <p:cNvSpPr/>
          <p:nvPr/>
        </p:nvSpPr>
        <p:spPr>
          <a:xfrm>
            <a:off x="1029880" y="6496050"/>
            <a:ext cx="3519054" cy="361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44767495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ángulo redondeado 8"/>
          <p:cNvSpPr/>
          <p:nvPr/>
        </p:nvSpPr>
        <p:spPr>
          <a:xfrm>
            <a:off x="1675604" y="6289458"/>
            <a:ext cx="3766226" cy="568542"/>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Rectángulo 7"/>
          <p:cNvSpPr/>
          <p:nvPr/>
        </p:nvSpPr>
        <p:spPr>
          <a:xfrm>
            <a:off x="2269948" y="6406316"/>
            <a:ext cx="2492990" cy="400110"/>
          </a:xfrm>
          <a:prstGeom prst="rect">
            <a:avLst/>
          </a:prstGeom>
        </p:spPr>
        <p:txBody>
          <a:bodyPr wrap="none">
            <a:spAutoFit/>
          </a:bodyPr>
          <a:lstStyle/>
          <a:p>
            <a:r>
              <a:rPr lang="es-MX" sz="2000" dirty="0">
                <a:solidFill>
                  <a:schemeClr val="bg1"/>
                </a:solidFill>
                <a:latin typeface="Myriad Pro"/>
                <a:ea typeface="Myriad Pro" charset="0"/>
                <a:cs typeface="Myriad Pro" charset="0"/>
              </a:rPr>
              <a:t>*Aplican restricciones</a:t>
            </a:r>
          </a:p>
        </p:txBody>
      </p:sp>
      <p:pic>
        <p:nvPicPr>
          <p:cNvPr id="15" name="Imagen 14"/>
          <p:cNvPicPr>
            <a:picLocks noChangeAspect="1"/>
          </p:cNvPicPr>
          <p:nvPr/>
        </p:nvPicPr>
        <p:blipFill>
          <a:blip r:embed="rId3"/>
          <a:stretch>
            <a:fillRect/>
          </a:stretch>
        </p:blipFill>
        <p:spPr>
          <a:xfrm>
            <a:off x="921588" y="0"/>
            <a:ext cx="10432211" cy="6858000"/>
          </a:xfrm>
          <a:prstGeom prst="rect">
            <a:avLst/>
          </a:prstGeom>
        </p:spPr>
      </p:pic>
      <p:sp>
        <p:nvSpPr>
          <p:cNvPr id="19" name="Rectángulo redondeado 18"/>
          <p:cNvSpPr/>
          <p:nvPr/>
        </p:nvSpPr>
        <p:spPr>
          <a:xfrm>
            <a:off x="921588" y="6406316"/>
            <a:ext cx="10088088" cy="451684"/>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0" name="Rectángulo 19"/>
          <p:cNvSpPr/>
          <p:nvPr/>
        </p:nvSpPr>
        <p:spPr>
          <a:xfrm>
            <a:off x="988474" y="6449356"/>
            <a:ext cx="9294532" cy="400110"/>
          </a:xfrm>
          <a:prstGeom prst="rect">
            <a:avLst/>
          </a:prstGeom>
        </p:spPr>
        <p:txBody>
          <a:bodyPr wrap="none">
            <a:spAutoFit/>
          </a:bodyPr>
          <a:lstStyle/>
          <a:p>
            <a:r>
              <a:rPr lang="es-MX" sz="2000" dirty="0">
                <a:solidFill>
                  <a:schemeClr val="bg1"/>
                </a:solidFill>
                <a:latin typeface="Myriad Pro"/>
                <a:ea typeface="Myriad Pro" charset="0"/>
                <a:cs typeface="Myriad Pro" charset="0"/>
              </a:rPr>
              <a:t>*Aplican restricciones. Consulta a tu Distribuidor para conocer a detalle este beneficio</a:t>
            </a:r>
          </a:p>
        </p:txBody>
      </p:sp>
    </p:spTree>
    <p:extLst>
      <p:ext uri="{BB962C8B-B14F-4D97-AF65-F5344CB8AC3E}">
        <p14:creationId xmlns:p14="http://schemas.microsoft.com/office/powerpoint/2010/main" val="196267686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stretch>
            <a:fillRect/>
          </a:stretch>
        </p:blipFill>
        <p:spPr>
          <a:xfrm>
            <a:off x="962564" y="0"/>
            <a:ext cx="10276937" cy="6858001"/>
          </a:xfrm>
          <a:prstGeom prst="rect">
            <a:avLst/>
          </a:prstGeom>
        </p:spPr>
      </p:pic>
      <p:sp>
        <p:nvSpPr>
          <p:cNvPr id="9" name="Rectángulo redondeado 8"/>
          <p:cNvSpPr/>
          <p:nvPr/>
        </p:nvSpPr>
        <p:spPr>
          <a:xfrm>
            <a:off x="962565" y="6381054"/>
            <a:ext cx="9294532" cy="494199"/>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Rectángulo 7"/>
          <p:cNvSpPr/>
          <p:nvPr/>
        </p:nvSpPr>
        <p:spPr>
          <a:xfrm>
            <a:off x="962564" y="6410845"/>
            <a:ext cx="9294532" cy="400110"/>
          </a:xfrm>
          <a:prstGeom prst="rect">
            <a:avLst/>
          </a:prstGeom>
        </p:spPr>
        <p:txBody>
          <a:bodyPr wrap="none">
            <a:spAutoFit/>
          </a:bodyPr>
          <a:lstStyle/>
          <a:p>
            <a:r>
              <a:rPr lang="es-MX" sz="2000" dirty="0">
                <a:solidFill>
                  <a:schemeClr val="bg1"/>
                </a:solidFill>
                <a:latin typeface="Myriad Pro"/>
                <a:ea typeface="Myriad Pro" charset="0"/>
                <a:cs typeface="Myriad Pro" charset="0"/>
              </a:rPr>
              <a:t>*Aplican restricciones. Consulta a tu Distribuidor para conocer a detalle este beneficio</a:t>
            </a:r>
          </a:p>
        </p:txBody>
      </p:sp>
    </p:spTree>
    <p:extLst>
      <p:ext uri="{BB962C8B-B14F-4D97-AF65-F5344CB8AC3E}">
        <p14:creationId xmlns:p14="http://schemas.microsoft.com/office/powerpoint/2010/main" val="896520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6"/>
          <p:cNvSpPr txBox="1">
            <a:spLocks/>
          </p:cNvSpPr>
          <p:nvPr/>
        </p:nvSpPr>
        <p:spPr>
          <a:xfrm>
            <a:off x="2368640" y="991423"/>
            <a:ext cx="8315458" cy="197409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342900" indent="-342900" algn="l">
              <a:buFont typeface="Courier New" panose="02070309020205020404" pitchFamily="49" charset="0"/>
              <a:buChar char="o"/>
            </a:pPr>
            <a:r>
              <a:rPr lang="es-MX" sz="2200" b="1" dirty="0">
                <a:solidFill>
                  <a:schemeClr val="bg2">
                    <a:lumMod val="50000"/>
                  </a:schemeClr>
                </a:solidFill>
                <a:latin typeface="Myriad Pro"/>
                <a:ea typeface="Myriad Pro" charset="0"/>
                <a:cs typeface="Myriad Pro" charset="0"/>
              </a:rPr>
              <a:t>Esta presentaci</a:t>
            </a:r>
            <a:r>
              <a:rPr lang="es-ES" sz="2200" b="1" dirty="0" err="1">
                <a:solidFill>
                  <a:schemeClr val="bg2">
                    <a:lumMod val="50000"/>
                  </a:schemeClr>
                </a:solidFill>
                <a:latin typeface="Myriad Pro"/>
                <a:ea typeface="Myriad Pro" charset="0"/>
                <a:cs typeface="Myriad Pro" charset="0"/>
              </a:rPr>
              <a:t>ón</a:t>
            </a:r>
            <a:r>
              <a:rPr lang="es-ES" sz="2200" b="1" dirty="0">
                <a:solidFill>
                  <a:schemeClr val="bg2">
                    <a:lumMod val="50000"/>
                  </a:schemeClr>
                </a:solidFill>
                <a:latin typeface="Myriad Pro"/>
                <a:ea typeface="Myriad Pro" charset="0"/>
                <a:cs typeface="Myriad Pro" charset="0"/>
              </a:rPr>
              <a:t> es para ti</a:t>
            </a:r>
            <a:r>
              <a:rPr lang="es-MX" sz="2200" b="1" dirty="0">
                <a:solidFill>
                  <a:schemeClr val="bg2">
                    <a:lumMod val="50000"/>
                  </a:schemeClr>
                </a:solidFill>
                <a:latin typeface="Myriad Pro"/>
                <a:ea typeface="Myriad Pro" charset="0"/>
                <a:cs typeface="Myriad Pro" charset="0"/>
              </a:rPr>
              <a:t>, </a:t>
            </a:r>
            <a:r>
              <a:rPr lang="es-ES" sz="2200" b="1" dirty="0">
                <a:solidFill>
                  <a:schemeClr val="bg2">
                    <a:lumMod val="50000"/>
                  </a:schemeClr>
                </a:solidFill>
                <a:latin typeface="Myriad Pro"/>
                <a:ea typeface="Myriad Pro" charset="0"/>
                <a:cs typeface="Myriad Pro" charset="0"/>
              </a:rPr>
              <a:t>puedes descargarla:</a:t>
            </a:r>
          </a:p>
          <a:p>
            <a:pPr marL="342900" indent="-342900" algn="l">
              <a:buFont typeface="Wingdings" panose="05000000000000000000" pitchFamily="2" charset="2"/>
              <a:buChar char="ü"/>
            </a:pPr>
            <a:r>
              <a:rPr lang="es-ES" sz="2200" dirty="0">
                <a:solidFill>
                  <a:schemeClr val="bg2">
                    <a:lumMod val="50000"/>
                  </a:schemeClr>
                </a:solidFill>
                <a:latin typeface="Myriad Pro"/>
                <a:ea typeface="Myriad Pro" charset="0"/>
                <a:cs typeface="Myriad Pro" charset="0"/>
                <a:hlinkClick r:id="rId3"/>
              </a:rPr>
              <a:t>www.contpaqi.com</a:t>
            </a:r>
            <a:r>
              <a:rPr lang="es-ES" sz="2200" dirty="0">
                <a:solidFill>
                  <a:schemeClr val="bg2">
                    <a:lumMod val="50000"/>
                  </a:schemeClr>
                </a:solidFill>
                <a:latin typeface="Myriad Pro"/>
                <a:ea typeface="Myriad Pro" charset="0"/>
                <a:cs typeface="Myriad Pro" charset="0"/>
              </a:rPr>
              <a:t> </a:t>
            </a:r>
          </a:p>
          <a:p>
            <a:pPr marL="342900" indent="-342900" algn="l">
              <a:buFont typeface="Wingdings" panose="05000000000000000000" pitchFamily="2" charset="2"/>
              <a:buChar char="ü"/>
            </a:pPr>
            <a:r>
              <a:rPr lang="es-ES" sz="2200" dirty="0">
                <a:solidFill>
                  <a:schemeClr val="bg2">
                    <a:lumMod val="50000"/>
                  </a:schemeClr>
                </a:solidFill>
                <a:latin typeface="Myriad Pro"/>
                <a:ea typeface="Myriad Pro" charset="0"/>
                <a:cs typeface="Myriad Pro" charset="0"/>
              </a:rPr>
              <a:t>Haz clic en el botón “Centro de descargas”</a:t>
            </a:r>
          </a:p>
        </p:txBody>
      </p:sp>
      <p:pic>
        <p:nvPicPr>
          <p:cNvPr id="8" name="Imagen 7" descr="Download.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2065" y="1357486"/>
            <a:ext cx="1269309" cy="1241968"/>
          </a:xfrm>
          <a:prstGeom prst="rect">
            <a:avLst/>
          </a:prstGeom>
          <a:solidFill>
            <a:srgbClr val="CAE956"/>
          </a:solidFill>
        </p:spPr>
      </p:pic>
      <p:sp>
        <p:nvSpPr>
          <p:cNvPr id="3" name="Título 2"/>
          <p:cNvSpPr>
            <a:spLocks noGrp="1"/>
          </p:cNvSpPr>
          <p:nvPr>
            <p:ph type="title"/>
          </p:nvPr>
        </p:nvSpPr>
        <p:spPr>
          <a:xfrm>
            <a:off x="168498" y="154371"/>
            <a:ext cx="10515600" cy="867939"/>
          </a:xfrm>
        </p:spPr>
        <p:txBody>
          <a:bodyPr vert="horz" lIns="91440" tIns="45720" rIns="91440" bIns="45720" rtlCol="0" anchor="ctr">
            <a:normAutofit/>
          </a:bodyPr>
          <a:lstStyle/>
          <a:p>
            <a:r>
              <a:rPr lang="es-ES_tradnl" sz="3600" dirty="0">
                <a:latin typeface="Calibri" charset="0"/>
                <a:ea typeface="Calibri" charset="0"/>
                <a:cs typeface="Calibri" charset="0"/>
              </a:rPr>
              <a:t>¡Muchas Gracias!</a:t>
            </a:r>
          </a:p>
        </p:txBody>
      </p:sp>
      <p:sp>
        <p:nvSpPr>
          <p:cNvPr id="9" name="Título 6"/>
          <p:cNvSpPr txBox="1">
            <a:spLocks/>
          </p:cNvSpPr>
          <p:nvPr/>
        </p:nvSpPr>
        <p:spPr>
          <a:xfrm>
            <a:off x="2454730" y="2805031"/>
            <a:ext cx="7384730" cy="126659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342900" indent="-342900" algn="l">
              <a:buFont typeface="Courier New" panose="02070309020205020404" pitchFamily="49" charset="0"/>
              <a:buChar char="o"/>
            </a:pPr>
            <a:r>
              <a:rPr lang="es-ES" sz="2200" b="1" dirty="0">
                <a:solidFill>
                  <a:schemeClr val="bg2">
                    <a:lumMod val="50000"/>
                  </a:schemeClr>
                </a:solidFill>
                <a:latin typeface="Myriad Pro" charset="0"/>
                <a:ea typeface="Myriad Pro" charset="0"/>
                <a:cs typeface="Myriad Pro" charset="0"/>
              </a:rPr>
              <a:t>En nuestro blog:</a:t>
            </a:r>
          </a:p>
          <a:p>
            <a:pPr marL="342900" indent="-342900" algn="l">
              <a:buFont typeface="Wingdings" panose="05000000000000000000" pitchFamily="2" charset="2"/>
              <a:buChar char="ü"/>
            </a:pPr>
            <a:r>
              <a:rPr lang="es-ES" sz="2200" dirty="0">
                <a:solidFill>
                  <a:schemeClr val="bg2">
                    <a:lumMod val="50000"/>
                  </a:schemeClr>
                </a:solidFill>
                <a:latin typeface="Myriad Pro" charset="0"/>
                <a:ea typeface="Myriad Pro" charset="0"/>
                <a:cs typeface="Myriad Pro" charset="0"/>
                <a:hlinkClick r:id="rId5"/>
              </a:rPr>
              <a:t>www.accesoi.com</a:t>
            </a:r>
            <a:endParaRPr lang="es-ES" sz="2200" dirty="0">
              <a:solidFill>
                <a:schemeClr val="bg2">
                  <a:lumMod val="50000"/>
                </a:schemeClr>
              </a:solidFill>
              <a:latin typeface="Myriad Pro" charset="0"/>
              <a:ea typeface="Myriad Pro" charset="0"/>
              <a:cs typeface="Myriad Pro" charset="0"/>
            </a:endParaRPr>
          </a:p>
          <a:p>
            <a:pPr marL="342900" indent="-342900" algn="l">
              <a:buFont typeface="Wingdings" panose="05000000000000000000" pitchFamily="2" charset="2"/>
              <a:buChar char="ü"/>
            </a:pPr>
            <a:r>
              <a:rPr lang="es-ES" sz="2200" dirty="0">
                <a:solidFill>
                  <a:schemeClr val="bg2">
                    <a:lumMod val="50000"/>
                  </a:schemeClr>
                </a:solidFill>
                <a:latin typeface="Myriad Pro" charset="0"/>
                <a:ea typeface="Myriad Pro" charset="0"/>
                <a:cs typeface="Myriad Pro" charset="0"/>
              </a:rPr>
              <a:t>También puedes encontrar </a:t>
            </a:r>
            <a:r>
              <a:rPr lang="es-ES" sz="2200" b="1" dirty="0">
                <a:solidFill>
                  <a:schemeClr val="bg2">
                    <a:lumMod val="50000"/>
                  </a:schemeClr>
                </a:solidFill>
                <a:latin typeface="Myriad Pro" charset="0"/>
                <a:ea typeface="Myriad Pro" charset="0"/>
                <a:cs typeface="Myriad Pro" charset="0"/>
              </a:rPr>
              <a:t>artículos pensados en ti</a:t>
            </a:r>
          </a:p>
        </p:txBody>
      </p:sp>
      <p:pic>
        <p:nvPicPr>
          <p:cNvPr id="10" name="Imagen 9"/>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93528" y="3000926"/>
            <a:ext cx="1269309" cy="1155863"/>
          </a:xfrm>
          <a:prstGeom prst="rect">
            <a:avLst/>
          </a:prstGeom>
        </p:spPr>
      </p:pic>
      <p:sp>
        <p:nvSpPr>
          <p:cNvPr id="11" name="Título 6"/>
          <p:cNvSpPr txBox="1">
            <a:spLocks/>
          </p:cNvSpPr>
          <p:nvPr/>
        </p:nvSpPr>
        <p:spPr>
          <a:xfrm>
            <a:off x="2570640" y="4544842"/>
            <a:ext cx="8530949" cy="18546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342900" indent="-342900" algn="l">
              <a:buFont typeface="Courier New" panose="02070309020205020404" pitchFamily="49" charset="0"/>
              <a:buChar char="o"/>
            </a:pPr>
            <a:r>
              <a:rPr lang="es-ES" sz="2000" b="1" dirty="0">
                <a:solidFill>
                  <a:schemeClr val="bg2">
                    <a:lumMod val="50000"/>
                  </a:schemeClr>
                </a:solidFill>
                <a:latin typeface="Myriad Pro" charset="0"/>
                <a:ea typeface="Myriad Pro" charset="0"/>
                <a:cs typeface="Myriad Pro" charset="0"/>
              </a:rPr>
              <a:t>Únete a nuestra Comunidad de Usuarios en:</a:t>
            </a:r>
          </a:p>
          <a:p>
            <a:pPr marL="342900" indent="-342900" algn="l">
              <a:buFont typeface="Wingdings" panose="05000000000000000000" pitchFamily="2" charset="2"/>
              <a:buChar char="ü"/>
            </a:pPr>
            <a:r>
              <a:rPr lang="es-ES" sz="2000" dirty="0">
                <a:solidFill>
                  <a:schemeClr val="bg2">
                    <a:lumMod val="50000"/>
                  </a:schemeClr>
                </a:solidFill>
                <a:latin typeface="Myriad Pro" charset="0"/>
                <a:ea typeface="Myriad Pro" charset="0"/>
                <a:cs typeface="Myriad Pro" charset="0"/>
                <a:hlinkClick r:id="rId7"/>
              </a:rPr>
              <a:t>www.facebook.com/CONTPAQi</a:t>
            </a:r>
            <a:endParaRPr lang="es-ES" sz="2000" dirty="0">
              <a:solidFill>
                <a:schemeClr val="bg2">
                  <a:lumMod val="50000"/>
                </a:schemeClr>
              </a:solidFill>
              <a:latin typeface="Myriad Pro" charset="0"/>
              <a:ea typeface="Myriad Pro" charset="0"/>
              <a:cs typeface="Myriad Pro" charset="0"/>
            </a:endParaRPr>
          </a:p>
          <a:p>
            <a:pPr marL="285750" indent="-285750" algn="l">
              <a:buFont typeface="Wingdings" panose="05000000000000000000" pitchFamily="2" charset="2"/>
              <a:buChar char="ü"/>
            </a:pPr>
            <a:r>
              <a:rPr lang="es-ES" sz="1800" dirty="0">
                <a:solidFill>
                  <a:schemeClr val="bg2">
                    <a:lumMod val="50000"/>
                  </a:schemeClr>
                </a:solidFill>
                <a:latin typeface="Myriad Pro" charset="0"/>
                <a:ea typeface="Myriad Pro" charset="0"/>
                <a:cs typeface="Myriad Pro" charset="0"/>
              </a:rPr>
              <a:t>Estarás al día con todas las noticias de tu interés, dinámicas, regalos y más.</a:t>
            </a:r>
          </a:p>
          <a:p>
            <a:pPr marL="342900" indent="-342900" algn="l">
              <a:buFont typeface="Courier New" panose="02070309020205020404" pitchFamily="49" charset="0"/>
              <a:buChar char="o"/>
            </a:pPr>
            <a:r>
              <a:rPr lang="es-ES" sz="2000" b="1" dirty="0">
                <a:solidFill>
                  <a:schemeClr val="bg2">
                    <a:lumMod val="50000"/>
                  </a:schemeClr>
                </a:solidFill>
                <a:latin typeface="Myriad Pro" charset="0"/>
                <a:ea typeface="Myriad Pro" charset="0"/>
                <a:cs typeface="Myriad Pro" charset="0"/>
              </a:rPr>
              <a:t>Únete a nuestra Comunidad de Contadores en:</a:t>
            </a:r>
          </a:p>
          <a:p>
            <a:pPr marL="342900" indent="-342900" algn="l">
              <a:buFont typeface="Wingdings" panose="05000000000000000000" pitchFamily="2" charset="2"/>
              <a:buChar char="ü"/>
            </a:pPr>
            <a:r>
              <a:rPr lang="es-ES" sz="1800" dirty="0">
                <a:solidFill>
                  <a:schemeClr val="bg2">
                    <a:lumMod val="50000"/>
                  </a:schemeClr>
                </a:solidFill>
                <a:latin typeface="Myriad Pro" charset="0"/>
                <a:ea typeface="Myriad Pro" charset="0"/>
                <a:cs typeface="Myriad Pro" charset="0"/>
                <a:hlinkClick r:id="rId8"/>
              </a:rPr>
              <a:t>www.facebook.com/PorqueYoCuento</a:t>
            </a:r>
            <a:endParaRPr lang="es-ES" sz="1800" dirty="0">
              <a:solidFill>
                <a:schemeClr val="bg2">
                  <a:lumMod val="50000"/>
                </a:schemeClr>
              </a:solidFill>
              <a:latin typeface="Myriad Pro" charset="0"/>
              <a:ea typeface="Myriad Pro" charset="0"/>
              <a:cs typeface="Myriad Pro" charset="0"/>
            </a:endParaRPr>
          </a:p>
          <a:p>
            <a:pPr marL="342900" indent="-342900" algn="l">
              <a:buFont typeface="Wingdings" panose="05000000000000000000" pitchFamily="2" charset="2"/>
              <a:buChar char="ü"/>
            </a:pPr>
            <a:r>
              <a:rPr lang="es-ES" sz="1800" dirty="0">
                <a:solidFill>
                  <a:schemeClr val="bg2">
                    <a:lumMod val="50000"/>
                  </a:schemeClr>
                </a:solidFill>
                <a:latin typeface="Myriad Pro" charset="0"/>
                <a:ea typeface="Myriad Pro" charset="0"/>
                <a:cs typeface="Myriad Pro" charset="0"/>
              </a:rPr>
              <a:t>Forma parte del movimiento </a:t>
            </a:r>
            <a:r>
              <a:rPr lang="es-ES" sz="1800">
                <a:solidFill>
                  <a:schemeClr val="bg2">
                    <a:lumMod val="50000"/>
                  </a:schemeClr>
                </a:solidFill>
                <a:latin typeface="Myriad Pro" charset="0"/>
                <a:ea typeface="Myriad Pro" charset="0"/>
                <a:cs typeface="Myriad Pro" charset="0"/>
              </a:rPr>
              <a:t>del cambio</a:t>
            </a:r>
            <a:endParaRPr lang="es-ES" sz="1800" dirty="0">
              <a:solidFill>
                <a:schemeClr val="bg2">
                  <a:lumMod val="50000"/>
                </a:schemeClr>
              </a:solidFill>
              <a:latin typeface="Myriad Pro" charset="0"/>
              <a:ea typeface="Myriad Pro" charset="0"/>
              <a:cs typeface="Myriad Pro" charset="0"/>
            </a:endParaRPr>
          </a:p>
          <a:p>
            <a:pPr algn="l"/>
            <a:endParaRPr lang="es-ES" sz="2000" b="1" dirty="0">
              <a:solidFill>
                <a:schemeClr val="bg2">
                  <a:lumMod val="50000"/>
                </a:schemeClr>
              </a:solidFill>
              <a:latin typeface="Myriad Pro" charset="0"/>
              <a:ea typeface="Myriad Pro" charset="0"/>
              <a:cs typeface="Myriad Pro" charset="0"/>
            </a:endParaRPr>
          </a:p>
        </p:txBody>
      </p:sp>
      <p:pic>
        <p:nvPicPr>
          <p:cNvPr id="12" name="Imagen 1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93528" y="4568434"/>
            <a:ext cx="1269309" cy="959361"/>
          </a:xfrm>
          <a:prstGeom prst="rect">
            <a:avLst/>
          </a:prstGeom>
        </p:spPr>
      </p:pic>
    </p:spTree>
    <p:extLst>
      <p:ext uri="{BB962C8B-B14F-4D97-AF65-F5344CB8AC3E}">
        <p14:creationId xmlns:p14="http://schemas.microsoft.com/office/powerpoint/2010/main" val="1636599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07740" y="235896"/>
            <a:ext cx="9746862" cy="1031317"/>
          </a:xfrm>
        </p:spPr>
        <p:txBody>
          <a:bodyPr>
            <a:normAutofit/>
          </a:bodyPr>
          <a:lstStyle/>
          <a:p>
            <a:r>
              <a:rPr lang="es-ES_tradnl" b="1" dirty="0">
                <a:solidFill>
                  <a:srgbClr val="3878C9"/>
                </a:solidFill>
                <a:latin typeface="+mn-lt"/>
                <a:ea typeface="Titillium Web" charset="0"/>
                <a:cs typeface="Titillium Web" charset="0"/>
              </a:rPr>
              <a:t>Regla de validación</a:t>
            </a:r>
          </a:p>
        </p:txBody>
      </p:sp>
      <p:sp>
        <p:nvSpPr>
          <p:cNvPr id="6" name="Marcador de contenido 4"/>
          <p:cNvSpPr>
            <a:spLocks noGrp="1"/>
          </p:cNvSpPr>
          <p:nvPr>
            <p:ph idx="1"/>
          </p:nvPr>
        </p:nvSpPr>
        <p:spPr>
          <a:xfrm>
            <a:off x="6321772" y="1552038"/>
            <a:ext cx="5116285" cy="4351338"/>
          </a:xfrm>
        </p:spPr>
        <p:txBody>
          <a:bodyPr>
            <a:normAutofit/>
          </a:bodyPr>
          <a:lstStyle/>
          <a:p>
            <a:pPr marL="0" marR="0" lvl="0" indent="0" fontAlgn="auto">
              <a:lnSpc>
                <a:spcPct val="100000"/>
              </a:lnSpc>
              <a:spcBef>
                <a:spcPts val="0"/>
              </a:spcBef>
              <a:spcAft>
                <a:spcPts val="0"/>
              </a:spcAft>
              <a:buClrTx/>
              <a:buSzTx/>
              <a:buNone/>
              <a:tabLst/>
              <a:defRPr/>
            </a:pPr>
            <a:r>
              <a:rPr lang="es-ES_tradnl" b="1" dirty="0">
                <a:solidFill>
                  <a:schemeClr val="tx1">
                    <a:lumMod val="85000"/>
                    <a:lumOff val="15000"/>
                  </a:schemeClr>
                </a:solidFill>
                <a:latin typeface="+mn-lt"/>
                <a:ea typeface="Titillium Web" charset="0"/>
                <a:cs typeface="Titillium Web" charset="0"/>
              </a:rPr>
              <a:t>Anexo 20 versión 3.3</a:t>
            </a:r>
          </a:p>
          <a:p>
            <a:pPr marL="0" marR="0" lvl="0" indent="0" fontAlgn="auto">
              <a:lnSpc>
                <a:spcPct val="100000"/>
              </a:lnSpc>
              <a:spcBef>
                <a:spcPts val="0"/>
              </a:spcBef>
              <a:spcAft>
                <a:spcPts val="0"/>
              </a:spcAft>
              <a:buClrTx/>
              <a:buSzTx/>
              <a:buNone/>
              <a:tabLst/>
              <a:defRPr/>
            </a:pPr>
            <a:endParaRPr lang="es-ES_tradnl" b="1" dirty="0">
              <a:solidFill>
                <a:schemeClr val="tx1">
                  <a:lumMod val="85000"/>
                  <a:lumOff val="15000"/>
                </a:schemeClr>
              </a:solidFill>
              <a:latin typeface="+mn-lt"/>
              <a:ea typeface="Titillium Web" charset="0"/>
              <a:cs typeface="Titillium Web" charset="0"/>
            </a:endParaRPr>
          </a:p>
          <a:p>
            <a:pPr marL="0" marR="0" lvl="0" indent="0" fontAlgn="auto">
              <a:lnSpc>
                <a:spcPct val="100000"/>
              </a:lnSpc>
              <a:spcBef>
                <a:spcPts val="0"/>
              </a:spcBef>
              <a:spcAft>
                <a:spcPts val="0"/>
              </a:spcAft>
              <a:buClrTx/>
              <a:buSzTx/>
              <a:buNone/>
              <a:tabLst/>
              <a:defRPr/>
            </a:pPr>
            <a:r>
              <a:rPr lang="es-ES_tradnl" b="1" dirty="0">
                <a:solidFill>
                  <a:schemeClr val="tx1">
                    <a:lumMod val="85000"/>
                    <a:lumOff val="15000"/>
                  </a:schemeClr>
                </a:solidFill>
                <a:latin typeface="+mn-lt"/>
                <a:ea typeface="Titillium Web" charset="0"/>
                <a:cs typeface="Titillium Web" charset="0"/>
              </a:rPr>
              <a:t>Moneda</a:t>
            </a:r>
          </a:p>
          <a:p>
            <a:pPr marL="0" marR="0" lvl="0" indent="0" fontAlgn="auto">
              <a:lnSpc>
                <a:spcPct val="100000"/>
              </a:lnSpc>
              <a:spcBef>
                <a:spcPts val="0"/>
              </a:spcBef>
              <a:spcAft>
                <a:spcPts val="0"/>
              </a:spcAft>
              <a:buClrTx/>
              <a:buSzTx/>
              <a:buNone/>
              <a:tabLst/>
              <a:defRPr/>
            </a:pPr>
            <a:r>
              <a:rPr lang="es-ES_tradnl" dirty="0">
                <a:solidFill>
                  <a:schemeClr val="tx1">
                    <a:lumMod val="85000"/>
                    <a:lumOff val="15000"/>
                  </a:schemeClr>
                </a:solidFill>
                <a:latin typeface="+mn-lt"/>
                <a:ea typeface="Titillium Web" charset="0"/>
                <a:cs typeface="Titillium Web" charset="0"/>
              </a:rPr>
              <a:t>Ahora es un catálogo (</a:t>
            </a:r>
            <a:r>
              <a:rPr lang="es-ES_tradnl" dirty="0" err="1">
                <a:solidFill>
                  <a:schemeClr val="tx1">
                    <a:lumMod val="85000"/>
                    <a:lumOff val="15000"/>
                  </a:schemeClr>
                </a:solidFill>
                <a:latin typeface="+mn-lt"/>
                <a:ea typeface="Titillium Web" charset="0"/>
                <a:cs typeface="Titillium Web" charset="0"/>
              </a:rPr>
              <a:t>c_Moneda</a:t>
            </a:r>
            <a:r>
              <a:rPr lang="es-ES_tradnl" dirty="0">
                <a:solidFill>
                  <a:schemeClr val="tx1">
                    <a:lumMod val="85000"/>
                    <a:lumOff val="15000"/>
                  </a:schemeClr>
                </a:solidFill>
                <a:latin typeface="+mn-lt"/>
                <a:ea typeface="Titillium Web" charset="0"/>
                <a:cs typeface="Titillium Web" charset="0"/>
              </a:rPr>
              <a:t>)</a:t>
            </a:r>
          </a:p>
          <a:p>
            <a:pPr marL="0" marR="0" lvl="0" indent="0" fontAlgn="auto">
              <a:lnSpc>
                <a:spcPct val="100000"/>
              </a:lnSpc>
              <a:spcBef>
                <a:spcPts val="0"/>
              </a:spcBef>
              <a:spcAft>
                <a:spcPts val="0"/>
              </a:spcAft>
              <a:buClrTx/>
              <a:buSzTx/>
              <a:buNone/>
              <a:tabLst/>
              <a:defRPr/>
            </a:pPr>
            <a:endParaRPr lang="es-ES_tradnl" b="1" dirty="0">
              <a:solidFill>
                <a:schemeClr val="tx1">
                  <a:lumMod val="85000"/>
                  <a:lumOff val="15000"/>
                </a:schemeClr>
              </a:solidFill>
              <a:latin typeface="+mn-lt"/>
              <a:ea typeface="Titillium Web" charset="0"/>
              <a:cs typeface="Titillium Web" charset="0"/>
            </a:endParaRPr>
          </a:p>
          <a:p>
            <a:pPr marL="0" marR="0" lvl="0" indent="0" fontAlgn="auto">
              <a:lnSpc>
                <a:spcPct val="100000"/>
              </a:lnSpc>
              <a:spcBef>
                <a:spcPts val="0"/>
              </a:spcBef>
              <a:spcAft>
                <a:spcPts val="0"/>
              </a:spcAft>
              <a:buClrTx/>
              <a:buSzTx/>
              <a:buNone/>
              <a:tabLst/>
              <a:defRPr/>
            </a:pPr>
            <a:r>
              <a:rPr lang="es-ES_tradnl" b="1" dirty="0">
                <a:solidFill>
                  <a:schemeClr val="tx1">
                    <a:lumMod val="85000"/>
                    <a:lumOff val="15000"/>
                  </a:schemeClr>
                </a:solidFill>
                <a:latin typeface="+mn-lt"/>
                <a:ea typeface="Titillium Web" charset="0"/>
                <a:cs typeface="Titillium Web" charset="0"/>
              </a:rPr>
              <a:t>USD = </a:t>
            </a:r>
            <a:r>
              <a:rPr lang="es-ES_tradnl" dirty="0">
                <a:solidFill>
                  <a:schemeClr val="tx1">
                    <a:lumMod val="85000"/>
                    <a:lumOff val="15000"/>
                  </a:schemeClr>
                </a:solidFill>
                <a:latin typeface="+mn-lt"/>
                <a:ea typeface="Titillium Web" charset="0"/>
                <a:cs typeface="Titillium Web" charset="0"/>
              </a:rPr>
              <a:t>Dólar americano</a:t>
            </a:r>
          </a:p>
        </p:txBody>
      </p:sp>
      <p:sp>
        <p:nvSpPr>
          <p:cNvPr id="4" name="Rectángulo 3"/>
          <p:cNvSpPr/>
          <p:nvPr/>
        </p:nvSpPr>
        <p:spPr>
          <a:xfrm>
            <a:off x="707740" y="1152762"/>
            <a:ext cx="10799763" cy="114451"/>
          </a:xfrm>
          <a:prstGeom prst="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prstClr val="white"/>
              </a:solidFill>
            </a:endParaRPr>
          </a:p>
        </p:txBody>
      </p:sp>
      <p:sp>
        <p:nvSpPr>
          <p:cNvPr id="5" name="CuadroTexto 4"/>
          <p:cNvSpPr txBox="1"/>
          <p:nvPr/>
        </p:nvSpPr>
        <p:spPr>
          <a:xfrm>
            <a:off x="5690029" y="520721"/>
            <a:ext cx="1263487" cy="461665"/>
          </a:xfrm>
          <a:prstGeom prst="rect">
            <a:avLst/>
          </a:prstGeom>
          <a:noFill/>
        </p:spPr>
        <p:txBody>
          <a:bodyPr wrap="none" rtlCol="0">
            <a:spAutoFit/>
          </a:bodyPr>
          <a:lstStyle/>
          <a:p>
            <a:r>
              <a:rPr lang="es-ES_tradnl" sz="2400" b="1">
                <a:solidFill>
                  <a:srgbClr val="0070C0"/>
                </a:solidFill>
                <a:latin typeface="Titillium Web" charset="0"/>
                <a:ea typeface="Titillium Web" charset="0"/>
                <a:cs typeface="Titillium Web" charset="0"/>
              </a:rPr>
              <a:t>Ejemplo</a:t>
            </a:r>
          </a:p>
        </p:txBody>
      </p:sp>
      <p:sp>
        <p:nvSpPr>
          <p:cNvPr id="7" name="Rectángulo 6"/>
          <p:cNvSpPr/>
          <p:nvPr/>
        </p:nvSpPr>
        <p:spPr>
          <a:xfrm rot="5400000">
            <a:off x="3307676" y="3603392"/>
            <a:ext cx="4909753" cy="122944"/>
          </a:xfrm>
          <a:prstGeom prst="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prstClr val="white"/>
              </a:solidFill>
            </a:endParaRPr>
          </a:p>
        </p:txBody>
      </p:sp>
      <p:sp>
        <p:nvSpPr>
          <p:cNvPr id="8" name="Marcador de contenido 4"/>
          <p:cNvSpPr txBox="1">
            <a:spLocks/>
          </p:cNvSpPr>
          <p:nvPr/>
        </p:nvSpPr>
        <p:spPr>
          <a:xfrm>
            <a:off x="707740" y="1489195"/>
            <a:ext cx="511628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FontTx/>
              <a:buNone/>
            </a:pPr>
            <a:r>
              <a:rPr lang="es-ES_tradnl" b="1" dirty="0">
                <a:solidFill>
                  <a:schemeClr val="tx1">
                    <a:lumMod val="85000"/>
                    <a:lumOff val="15000"/>
                  </a:schemeClr>
                </a:solidFill>
                <a:ea typeface="Titillium Web" charset="0"/>
                <a:cs typeface="Titillium Web" charset="0"/>
              </a:rPr>
              <a:t>Anexo 20 versión 3.2</a:t>
            </a:r>
          </a:p>
          <a:p>
            <a:pPr marL="0" indent="0">
              <a:lnSpc>
                <a:spcPct val="100000"/>
              </a:lnSpc>
              <a:spcBef>
                <a:spcPts val="0"/>
              </a:spcBef>
              <a:buFontTx/>
              <a:buNone/>
            </a:pPr>
            <a:endParaRPr lang="es-ES_tradnl" dirty="0">
              <a:solidFill>
                <a:schemeClr val="tx1">
                  <a:lumMod val="85000"/>
                  <a:lumOff val="15000"/>
                </a:schemeClr>
              </a:solidFill>
              <a:ea typeface="Titillium Web" charset="0"/>
              <a:cs typeface="Titillium Web" charset="0"/>
            </a:endParaRPr>
          </a:p>
          <a:p>
            <a:pPr marL="0" indent="0">
              <a:lnSpc>
                <a:spcPct val="100000"/>
              </a:lnSpc>
              <a:spcBef>
                <a:spcPts val="0"/>
              </a:spcBef>
              <a:buFontTx/>
              <a:buNone/>
            </a:pPr>
            <a:r>
              <a:rPr lang="es-ES_tradnl" b="1" dirty="0">
                <a:solidFill>
                  <a:schemeClr val="tx1">
                    <a:lumMod val="85000"/>
                    <a:lumOff val="15000"/>
                  </a:schemeClr>
                </a:solidFill>
                <a:ea typeface="Titillium Web" charset="0"/>
                <a:cs typeface="Titillium Web" charset="0"/>
              </a:rPr>
              <a:t>Moneda</a:t>
            </a:r>
          </a:p>
          <a:p>
            <a:pPr marL="0" indent="0">
              <a:lnSpc>
                <a:spcPct val="100000"/>
              </a:lnSpc>
              <a:spcBef>
                <a:spcPts val="0"/>
              </a:spcBef>
              <a:buFontTx/>
              <a:buNone/>
            </a:pPr>
            <a:endParaRPr lang="es-ES_tradnl" dirty="0">
              <a:solidFill>
                <a:schemeClr val="tx1">
                  <a:lumMod val="85000"/>
                  <a:lumOff val="15000"/>
                </a:schemeClr>
              </a:solidFill>
              <a:ea typeface="Titillium Web" charset="0"/>
              <a:cs typeface="Titillium Web" charset="0"/>
            </a:endParaRPr>
          </a:p>
          <a:p>
            <a:pPr marL="0" indent="0">
              <a:lnSpc>
                <a:spcPct val="100000"/>
              </a:lnSpc>
              <a:spcBef>
                <a:spcPts val="0"/>
              </a:spcBef>
              <a:buFontTx/>
              <a:buNone/>
            </a:pPr>
            <a:r>
              <a:rPr lang="es-ES_tradnl" dirty="0">
                <a:solidFill>
                  <a:schemeClr val="tx1">
                    <a:lumMod val="85000"/>
                    <a:lumOff val="15000"/>
                  </a:schemeClr>
                </a:solidFill>
                <a:ea typeface="Titillium Web" charset="0"/>
                <a:cs typeface="Titillium Web" charset="0"/>
              </a:rPr>
              <a:t>Dólar</a:t>
            </a:r>
          </a:p>
          <a:p>
            <a:pPr marL="0" indent="0">
              <a:lnSpc>
                <a:spcPct val="100000"/>
              </a:lnSpc>
              <a:spcBef>
                <a:spcPts val="0"/>
              </a:spcBef>
              <a:buFontTx/>
              <a:buNone/>
            </a:pPr>
            <a:r>
              <a:rPr lang="es-ES_tradnl" dirty="0">
                <a:solidFill>
                  <a:schemeClr val="tx1">
                    <a:lumMod val="85000"/>
                    <a:lumOff val="15000"/>
                  </a:schemeClr>
                </a:solidFill>
                <a:ea typeface="Titillium Web" charset="0"/>
                <a:cs typeface="Titillium Web" charset="0"/>
              </a:rPr>
              <a:t>Dólar Americano</a:t>
            </a:r>
          </a:p>
          <a:p>
            <a:pPr marL="0" indent="0">
              <a:lnSpc>
                <a:spcPct val="100000"/>
              </a:lnSpc>
              <a:spcBef>
                <a:spcPts val="0"/>
              </a:spcBef>
              <a:buFontTx/>
              <a:buNone/>
            </a:pPr>
            <a:r>
              <a:rPr lang="es-ES_tradnl" dirty="0">
                <a:solidFill>
                  <a:schemeClr val="tx1">
                    <a:lumMod val="85000"/>
                    <a:lumOff val="15000"/>
                  </a:schemeClr>
                </a:solidFill>
                <a:ea typeface="Titillium Web" charset="0"/>
                <a:cs typeface="Titillium Web" charset="0"/>
              </a:rPr>
              <a:t>USD</a:t>
            </a:r>
          </a:p>
          <a:p>
            <a:pPr marL="0" indent="0">
              <a:lnSpc>
                <a:spcPct val="100000"/>
              </a:lnSpc>
              <a:spcBef>
                <a:spcPts val="0"/>
              </a:spcBef>
              <a:buFontTx/>
              <a:buNone/>
            </a:pPr>
            <a:r>
              <a:rPr lang="es-ES_tradnl" dirty="0">
                <a:solidFill>
                  <a:schemeClr val="tx1">
                    <a:lumMod val="85000"/>
                    <a:lumOff val="15000"/>
                  </a:schemeClr>
                </a:solidFill>
                <a:ea typeface="Titillium Web" charset="0"/>
                <a:cs typeface="Titillium Web" charset="0"/>
              </a:rPr>
              <a:t>Dólares</a:t>
            </a:r>
          </a:p>
          <a:p>
            <a:pPr marL="0" indent="0">
              <a:lnSpc>
                <a:spcPct val="100000"/>
              </a:lnSpc>
              <a:spcBef>
                <a:spcPts val="0"/>
              </a:spcBef>
              <a:buFontTx/>
              <a:buNone/>
            </a:pPr>
            <a:r>
              <a:rPr lang="es-ES_tradnl" dirty="0">
                <a:solidFill>
                  <a:schemeClr val="tx1">
                    <a:lumMod val="85000"/>
                    <a:lumOff val="15000"/>
                  </a:schemeClr>
                </a:solidFill>
                <a:ea typeface="Titillium Web" charset="0"/>
                <a:cs typeface="Titillium Web" charset="0"/>
              </a:rPr>
              <a:t>Etc.</a:t>
            </a:r>
          </a:p>
          <a:p>
            <a:pPr marL="0" indent="0">
              <a:lnSpc>
                <a:spcPct val="100000"/>
              </a:lnSpc>
              <a:spcBef>
                <a:spcPts val="0"/>
              </a:spcBef>
              <a:buFontTx/>
              <a:buNone/>
            </a:pPr>
            <a:endParaRPr lang="es-ES_tradnl" dirty="0">
              <a:latin typeface="Titillium Web" charset="0"/>
              <a:ea typeface="Titillium Web" charset="0"/>
              <a:cs typeface="Titillium Web" charset="0"/>
            </a:endParaRPr>
          </a:p>
        </p:txBody>
      </p:sp>
    </p:spTree>
    <p:extLst>
      <p:ext uri="{BB962C8B-B14F-4D97-AF65-F5344CB8AC3E}">
        <p14:creationId xmlns:p14="http://schemas.microsoft.com/office/powerpoint/2010/main" val="1027221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07740" y="235896"/>
            <a:ext cx="9746862" cy="1031317"/>
          </a:xfrm>
        </p:spPr>
        <p:txBody>
          <a:bodyPr>
            <a:normAutofit/>
          </a:bodyPr>
          <a:lstStyle/>
          <a:p>
            <a:r>
              <a:rPr lang="es-ES_tradnl" b="1" dirty="0">
                <a:solidFill>
                  <a:srgbClr val="3878C9"/>
                </a:solidFill>
                <a:latin typeface="+mn-lt"/>
                <a:ea typeface="Titillium Web" charset="0"/>
                <a:cs typeface="Titillium Web" charset="0"/>
              </a:rPr>
              <a:t>Multas al PAC y consecuencias</a:t>
            </a:r>
          </a:p>
        </p:txBody>
      </p:sp>
      <p:sp>
        <p:nvSpPr>
          <p:cNvPr id="3" name="Marcador de contenido 2"/>
          <p:cNvSpPr>
            <a:spLocks noGrp="1"/>
          </p:cNvSpPr>
          <p:nvPr>
            <p:ph idx="1"/>
          </p:nvPr>
        </p:nvSpPr>
        <p:spPr>
          <a:xfrm>
            <a:off x="707739" y="1806698"/>
            <a:ext cx="10799763" cy="4115130"/>
          </a:xfrm>
        </p:spPr>
        <p:txBody>
          <a:bodyPr>
            <a:norm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lang="es-ES_tradnl" dirty="0">
                <a:solidFill>
                  <a:schemeClr val="tx1">
                    <a:lumMod val="85000"/>
                    <a:lumOff val="15000"/>
                  </a:schemeClr>
                </a:solidFill>
                <a:latin typeface="+mn-lt"/>
                <a:ea typeface="Titillium Web" charset="0"/>
                <a:cs typeface="Titillium Web" charset="0"/>
              </a:rPr>
              <a:t>Los PAC podrán recibir una multa de $1 a $5 por comprobante incorrecto.</a:t>
            </a:r>
          </a:p>
          <a:p>
            <a:pPr marL="0" marR="0" lvl="0" indent="0" algn="just" defTabSz="914400" eaLnBrk="1" fontAlgn="auto" latinLnBrk="0" hangingPunct="1">
              <a:lnSpc>
                <a:spcPct val="100000"/>
              </a:lnSpc>
              <a:spcBef>
                <a:spcPts val="0"/>
              </a:spcBef>
              <a:spcAft>
                <a:spcPts val="0"/>
              </a:spcAft>
              <a:buClrTx/>
              <a:buSzTx/>
              <a:buFontTx/>
              <a:buNone/>
              <a:tabLst/>
              <a:defRPr/>
            </a:pPr>
            <a:endParaRPr lang="es-ES_tradnl" dirty="0">
              <a:solidFill>
                <a:schemeClr val="tx1">
                  <a:lumMod val="85000"/>
                  <a:lumOff val="15000"/>
                </a:schemeClr>
              </a:solidFill>
              <a:latin typeface="+mn-lt"/>
              <a:ea typeface="Titillium Web" charset="0"/>
              <a:cs typeface="Titillium Web" charset="0"/>
            </a:endParaRPr>
          </a:p>
          <a:p>
            <a:pPr marL="0" marR="0" lvl="0" indent="0" algn="just" defTabSz="914400" eaLnBrk="1" fontAlgn="auto" latinLnBrk="0" hangingPunct="1">
              <a:lnSpc>
                <a:spcPct val="100000"/>
              </a:lnSpc>
              <a:spcBef>
                <a:spcPts val="0"/>
              </a:spcBef>
              <a:spcAft>
                <a:spcPts val="0"/>
              </a:spcAft>
              <a:buClrTx/>
              <a:buSzTx/>
              <a:buFontTx/>
              <a:buNone/>
              <a:tabLst/>
              <a:defRPr/>
            </a:pPr>
            <a:endParaRPr lang="es-ES_tradnl" dirty="0">
              <a:solidFill>
                <a:schemeClr val="tx1">
                  <a:lumMod val="85000"/>
                  <a:lumOff val="15000"/>
                </a:schemeClr>
              </a:solidFill>
              <a:latin typeface="+mn-lt"/>
              <a:ea typeface="Titillium Web" charset="0"/>
              <a:cs typeface="Titillium Web" charset="0"/>
            </a:endParaRPr>
          </a:p>
          <a:p>
            <a:pPr marL="0" marR="0" lvl="0" indent="0" algn="just" defTabSz="914400" eaLnBrk="1" fontAlgn="auto" latinLnBrk="0" hangingPunct="1">
              <a:lnSpc>
                <a:spcPct val="100000"/>
              </a:lnSpc>
              <a:spcBef>
                <a:spcPts val="0"/>
              </a:spcBef>
              <a:spcAft>
                <a:spcPts val="0"/>
              </a:spcAft>
              <a:buClrTx/>
              <a:buSzTx/>
              <a:buFontTx/>
              <a:buNone/>
              <a:tabLst/>
              <a:defRPr/>
            </a:pPr>
            <a:r>
              <a:rPr lang="es-ES_tradnl" sz="3600" b="1" dirty="0">
                <a:solidFill>
                  <a:schemeClr val="tx1">
                    <a:lumMod val="85000"/>
                    <a:lumOff val="15000"/>
                  </a:schemeClr>
                </a:solidFill>
                <a:latin typeface="+mn-lt"/>
                <a:ea typeface="Titillium Web" charset="0"/>
                <a:cs typeface="Titillium Web" charset="0"/>
              </a:rPr>
              <a:t>¿Cuántos comprobantes al día timbran los PAC?</a:t>
            </a:r>
          </a:p>
        </p:txBody>
      </p:sp>
    </p:spTree>
    <p:extLst>
      <p:ext uri="{BB962C8B-B14F-4D97-AF65-F5344CB8AC3E}">
        <p14:creationId xmlns:p14="http://schemas.microsoft.com/office/powerpoint/2010/main" val="897687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p:cNvSpPr>
            <a:spLocks noGrp="1"/>
          </p:cNvSpPr>
          <p:nvPr>
            <p:ph type="title"/>
          </p:nvPr>
        </p:nvSpPr>
        <p:spPr>
          <a:xfrm>
            <a:off x="438150" y="44360"/>
            <a:ext cx="10515600" cy="1020785"/>
          </a:xfrm>
        </p:spPr>
        <p:txBody>
          <a:bodyPr vert="horz" lIns="91440" tIns="45720" rIns="91440" bIns="45720" rtlCol="0" anchor="b">
            <a:normAutofit/>
          </a:bodyPr>
          <a:lstStyle/>
          <a:p>
            <a:r>
              <a:rPr lang="es-ES" sz="4000">
                <a:latin typeface="Calibri" charset="0"/>
                <a:ea typeface="Calibri" charset="0"/>
                <a:cs typeface="Calibri" charset="0"/>
              </a:rPr>
              <a:t>Nuevos catálogos para CFDI</a:t>
            </a:r>
            <a:endParaRPr lang="es-ES_tradnl" sz="4000" dirty="0">
              <a:latin typeface="Calibri" charset="0"/>
              <a:ea typeface="Calibri" charset="0"/>
              <a:cs typeface="Calibri" charset="0"/>
            </a:endParaRPr>
          </a:p>
        </p:txBody>
      </p:sp>
      <p:graphicFrame>
        <p:nvGraphicFramePr>
          <p:cNvPr id="13" name="Tabla 12"/>
          <p:cNvGraphicFramePr>
            <a:graphicFrameLocks noGrp="1"/>
          </p:cNvGraphicFramePr>
          <p:nvPr>
            <p:extLst/>
          </p:nvPr>
        </p:nvGraphicFramePr>
        <p:xfrm>
          <a:off x="1100632" y="2044079"/>
          <a:ext cx="8128000" cy="3337560"/>
        </p:xfrm>
        <a:graphic>
          <a:graphicData uri="http://schemas.openxmlformats.org/drawingml/2006/table">
            <a:tbl>
              <a:tblPr bandRow="1">
                <a:tableStyleId>{5C22544A-7EE6-4342-B048-85BDC9FD1C3A}</a:tableStyleId>
              </a:tblPr>
              <a:tblGrid>
                <a:gridCol w="4064000">
                  <a:extLst>
                    <a:ext uri="{9D8B030D-6E8A-4147-A177-3AD203B41FA5}">
                      <a16:colId xmlns:a16="http://schemas.microsoft.com/office/drawing/2014/main" val="3251791460"/>
                    </a:ext>
                  </a:extLst>
                </a:gridCol>
                <a:gridCol w="4064000">
                  <a:extLst>
                    <a:ext uri="{9D8B030D-6E8A-4147-A177-3AD203B41FA5}">
                      <a16:colId xmlns:a16="http://schemas.microsoft.com/office/drawing/2014/main" val="2738860368"/>
                    </a:ext>
                  </a:extLst>
                </a:gridCol>
              </a:tblGrid>
              <a:tr h="370840">
                <a:tc>
                  <a:txBody>
                    <a:bodyPr/>
                    <a:lstStyle/>
                    <a:p>
                      <a:pPr marL="0" indent="0" algn="l" rtl="0" fontAlgn="ctr">
                        <a:buClr>
                          <a:srgbClr val="000000"/>
                        </a:buClr>
                        <a:buSzPts val="900"/>
                        <a:buFontTx/>
                        <a:buNone/>
                      </a:pPr>
                      <a:r>
                        <a:rPr lang="es-ES" sz="2400" b="0" i="0" u="none" strike="noStrike">
                          <a:solidFill>
                            <a:srgbClr val="000000"/>
                          </a:solidFill>
                          <a:effectLst/>
                          <a:latin typeface="+mn-lt"/>
                        </a:rPr>
                        <a:t>1. Forma de pago</a:t>
                      </a:r>
                    </a:p>
                  </a:txBody>
                  <a:tcPr marL="500063" marR="4763" marT="4763" marB="0" anchor="ctr"/>
                </a:tc>
                <a:tc>
                  <a:txBody>
                    <a:bodyPr/>
                    <a:lstStyle/>
                    <a:p>
                      <a:pPr marL="0" indent="0" algn="l" rtl="0" fontAlgn="ctr">
                        <a:buClr>
                          <a:srgbClr val="000000"/>
                        </a:buClr>
                        <a:buSzPts val="900"/>
                        <a:buFontTx/>
                        <a:buNone/>
                      </a:pPr>
                      <a:r>
                        <a:rPr lang="es-ES" sz="2400" b="0" i="0" u="none" strike="noStrike">
                          <a:solidFill>
                            <a:srgbClr val="000000"/>
                          </a:solidFill>
                          <a:effectLst/>
                          <a:latin typeface="+mn-lt"/>
                        </a:rPr>
                        <a:t>10. </a:t>
                      </a:r>
                      <a:r>
                        <a:rPr lang="es-ES" sz="2400" b="0" i="0" u="none" strike="noStrike" err="1">
                          <a:solidFill>
                            <a:srgbClr val="000000"/>
                          </a:solidFill>
                          <a:effectLst/>
                          <a:latin typeface="+mn-lt"/>
                        </a:rPr>
                        <a:t>TasaOCuota</a:t>
                      </a:r>
                      <a:endParaRPr lang="es-ES" sz="2400" b="0" i="0" u="none" strike="noStrike">
                        <a:solidFill>
                          <a:srgbClr val="000000"/>
                        </a:solidFill>
                        <a:effectLst/>
                        <a:latin typeface="+mn-lt"/>
                      </a:endParaRPr>
                    </a:p>
                  </a:txBody>
                  <a:tcPr marL="500063" marR="4763" marT="4763" marB="0" anchor="ctr"/>
                </a:tc>
                <a:extLst>
                  <a:ext uri="{0D108BD9-81ED-4DB2-BD59-A6C34878D82A}">
                    <a16:rowId xmlns:a16="http://schemas.microsoft.com/office/drawing/2014/main" val="2337706902"/>
                  </a:ext>
                </a:extLst>
              </a:tr>
              <a:tr h="370840">
                <a:tc>
                  <a:txBody>
                    <a:bodyPr/>
                    <a:lstStyle/>
                    <a:p>
                      <a:pPr marL="0" indent="0" algn="l" rtl="0" fontAlgn="ctr">
                        <a:buClr>
                          <a:srgbClr val="000000"/>
                        </a:buClr>
                        <a:buSzPts val="900"/>
                        <a:buFontTx/>
                        <a:buNone/>
                      </a:pPr>
                      <a:r>
                        <a:rPr lang="es-ES" sz="2400" b="0" i="0" u="none" strike="noStrike">
                          <a:solidFill>
                            <a:srgbClr val="000000"/>
                          </a:solidFill>
                          <a:effectLst/>
                          <a:latin typeface="+mn-lt"/>
                        </a:rPr>
                        <a:t>2. </a:t>
                      </a:r>
                      <a:r>
                        <a:rPr lang="es-ES" sz="2400" b="0" i="0" u="none" strike="noStrike" err="1">
                          <a:solidFill>
                            <a:srgbClr val="000000"/>
                          </a:solidFill>
                          <a:effectLst/>
                          <a:latin typeface="+mn-lt"/>
                        </a:rPr>
                        <a:t>MetodoPago</a:t>
                      </a:r>
                      <a:endParaRPr lang="es-ES" sz="2400" b="0" i="0" u="none" strike="noStrike">
                        <a:solidFill>
                          <a:srgbClr val="000000"/>
                        </a:solidFill>
                        <a:effectLst/>
                        <a:latin typeface="+mn-lt"/>
                      </a:endParaRPr>
                    </a:p>
                  </a:txBody>
                  <a:tcPr marL="500063" marR="4763" marT="4763" marB="0" anchor="ctr"/>
                </a:tc>
                <a:tc>
                  <a:txBody>
                    <a:bodyPr/>
                    <a:lstStyle/>
                    <a:p>
                      <a:pPr marL="0" indent="0" algn="l" rtl="0" fontAlgn="ctr">
                        <a:buClr>
                          <a:srgbClr val="000000"/>
                        </a:buClr>
                        <a:buSzPts val="900"/>
                        <a:buFontTx/>
                        <a:buNone/>
                      </a:pPr>
                      <a:r>
                        <a:rPr lang="es-ES" sz="2400" b="0" i="0" u="none" strike="noStrike">
                          <a:solidFill>
                            <a:srgbClr val="000000"/>
                          </a:solidFill>
                          <a:effectLst/>
                          <a:latin typeface="+mn-lt"/>
                        </a:rPr>
                        <a:t>11. </a:t>
                      </a:r>
                      <a:r>
                        <a:rPr lang="es-ES" sz="2400" b="0" i="0" u="none" strike="noStrike" err="1">
                          <a:solidFill>
                            <a:srgbClr val="000000"/>
                          </a:solidFill>
                          <a:effectLst/>
                          <a:latin typeface="+mn-lt"/>
                        </a:rPr>
                        <a:t>TipoDeComprobnte</a:t>
                      </a:r>
                      <a:endParaRPr lang="es-ES" sz="2400" b="0" i="0" u="none" strike="noStrike">
                        <a:solidFill>
                          <a:srgbClr val="000000"/>
                        </a:solidFill>
                        <a:effectLst/>
                        <a:latin typeface="+mn-lt"/>
                      </a:endParaRPr>
                    </a:p>
                  </a:txBody>
                  <a:tcPr marL="500063" marR="4763" marT="4763" marB="0" anchor="ctr"/>
                </a:tc>
                <a:extLst>
                  <a:ext uri="{0D108BD9-81ED-4DB2-BD59-A6C34878D82A}">
                    <a16:rowId xmlns:a16="http://schemas.microsoft.com/office/drawing/2014/main" val="1571017915"/>
                  </a:ext>
                </a:extLst>
              </a:tr>
              <a:tr h="370840">
                <a:tc>
                  <a:txBody>
                    <a:bodyPr/>
                    <a:lstStyle/>
                    <a:p>
                      <a:pPr marL="0" indent="0" algn="l" rtl="0" fontAlgn="ctr">
                        <a:buClr>
                          <a:srgbClr val="000000"/>
                        </a:buClr>
                        <a:buSzPts val="900"/>
                        <a:buFontTx/>
                        <a:buNone/>
                      </a:pPr>
                      <a:r>
                        <a:rPr lang="es-ES" sz="2400" b="0" i="0" u="none" strike="noStrike">
                          <a:solidFill>
                            <a:srgbClr val="000000"/>
                          </a:solidFill>
                          <a:effectLst/>
                          <a:latin typeface="+mn-lt"/>
                        </a:rPr>
                        <a:t>3. Impuesto</a:t>
                      </a:r>
                    </a:p>
                  </a:txBody>
                  <a:tcPr marL="500063" marR="4763" marT="4763" marB="0" anchor="ctr"/>
                </a:tc>
                <a:tc>
                  <a:txBody>
                    <a:bodyPr/>
                    <a:lstStyle/>
                    <a:p>
                      <a:pPr marL="0" indent="0" algn="l" rtl="0" fontAlgn="ctr">
                        <a:buClr>
                          <a:srgbClr val="000000"/>
                        </a:buClr>
                        <a:buSzPts val="900"/>
                        <a:buFontTx/>
                        <a:buNone/>
                      </a:pPr>
                      <a:r>
                        <a:rPr lang="es-ES" sz="2400" b="0" i="0" u="none" strike="noStrike">
                          <a:solidFill>
                            <a:srgbClr val="000000"/>
                          </a:solidFill>
                          <a:effectLst/>
                          <a:latin typeface="+mn-lt"/>
                        </a:rPr>
                        <a:t>12. </a:t>
                      </a:r>
                      <a:r>
                        <a:rPr lang="es-ES" sz="2400" b="0" i="0" u="none" strike="noStrike" err="1">
                          <a:solidFill>
                            <a:srgbClr val="000000"/>
                          </a:solidFill>
                          <a:effectLst/>
                          <a:latin typeface="+mn-lt"/>
                        </a:rPr>
                        <a:t>TipoFactor</a:t>
                      </a:r>
                      <a:endParaRPr lang="es-ES" sz="2400" b="0" i="0" u="none" strike="noStrike">
                        <a:solidFill>
                          <a:srgbClr val="000000"/>
                        </a:solidFill>
                        <a:effectLst/>
                        <a:latin typeface="+mn-lt"/>
                      </a:endParaRPr>
                    </a:p>
                  </a:txBody>
                  <a:tcPr marL="500063" marR="4763" marT="4763" marB="0" anchor="ctr"/>
                </a:tc>
                <a:extLst>
                  <a:ext uri="{0D108BD9-81ED-4DB2-BD59-A6C34878D82A}">
                    <a16:rowId xmlns:a16="http://schemas.microsoft.com/office/drawing/2014/main" val="1201125844"/>
                  </a:ext>
                </a:extLst>
              </a:tr>
              <a:tr h="370840">
                <a:tc>
                  <a:txBody>
                    <a:bodyPr/>
                    <a:lstStyle/>
                    <a:p>
                      <a:pPr marL="0" indent="0" algn="l" rtl="0" fontAlgn="ctr">
                        <a:buClr>
                          <a:srgbClr val="000000"/>
                        </a:buClr>
                        <a:buSzPts val="900"/>
                        <a:buFontTx/>
                        <a:buNone/>
                      </a:pPr>
                      <a:r>
                        <a:rPr lang="es-ES" sz="2400" b="0" i="0" u="none" strike="noStrike">
                          <a:solidFill>
                            <a:srgbClr val="000000"/>
                          </a:solidFill>
                          <a:effectLst/>
                          <a:latin typeface="+mn-lt"/>
                        </a:rPr>
                        <a:t>4. </a:t>
                      </a:r>
                      <a:r>
                        <a:rPr lang="es-ES" sz="2400" b="0" i="0" u="none" strike="noStrike" err="1">
                          <a:solidFill>
                            <a:srgbClr val="000000"/>
                          </a:solidFill>
                          <a:effectLst/>
                          <a:latin typeface="+mn-lt"/>
                        </a:rPr>
                        <a:t>RegimenFiscal</a:t>
                      </a:r>
                      <a:endParaRPr lang="es-ES" sz="2400" b="0" i="0" u="none" strike="noStrike">
                        <a:solidFill>
                          <a:srgbClr val="000000"/>
                        </a:solidFill>
                        <a:effectLst/>
                        <a:latin typeface="+mn-lt"/>
                      </a:endParaRPr>
                    </a:p>
                  </a:txBody>
                  <a:tcPr marL="500063" marR="4763" marT="4763" marB="0" anchor="ctr"/>
                </a:tc>
                <a:tc>
                  <a:txBody>
                    <a:bodyPr/>
                    <a:lstStyle/>
                    <a:p>
                      <a:pPr marL="0" indent="0" algn="l" rtl="0" fontAlgn="ctr">
                        <a:buClr>
                          <a:srgbClr val="000000"/>
                        </a:buClr>
                        <a:buSzPts val="900"/>
                        <a:buFontTx/>
                        <a:buNone/>
                      </a:pPr>
                      <a:r>
                        <a:rPr lang="es-ES" sz="2400" b="0" i="0" u="none" strike="noStrike">
                          <a:solidFill>
                            <a:srgbClr val="000000"/>
                          </a:solidFill>
                          <a:effectLst/>
                          <a:latin typeface="+mn-lt"/>
                        </a:rPr>
                        <a:t>13. </a:t>
                      </a:r>
                      <a:r>
                        <a:rPr lang="es-ES" sz="2400" b="0" i="0" u="none" strike="noStrike" err="1">
                          <a:solidFill>
                            <a:srgbClr val="000000"/>
                          </a:solidFill>
                          <a:effectLst/>
                          <a:latin typeface="+mn-lt"/>
                        </a:rPr>
                        <a:t>TipoRelacion</a:t>
                      </a:r>
                      <a:endParaRPr lang="es-ES" sz="2400" b="0" i="0" u="none" strike="noStrike">
                        <a:solidFill>
                          <a:srgbClr val="000000"/>
                        </a:solidFill>
                        <a:effectLst/>
                        <a:latin typeface="+mn-lt"/>
                      </a:endParaRPr>
                    </a:p>
                  </a:txBody>
                  <a:tcPr marL="500063" marR="4763" marT="4763" marB="0" anchor="ctr"/>
                </a:tc>
                <a:extLst>
                  <a:ext uri="{0D108BD9-81ED-4DB2-BD59-A6C34878D82A}">
                    <a16:rowId xmlns:a16="http://schemas.microsoft.com/office/drawing/2014/main" val="1387229140"/>
                  </a:ext>
                </a:extLst>
              </a:tr>
              <a:tr h="370840">
                <a:tc>
                  <a:txBody>
                    <a:bodyPr/>
                    <a:lstStyle/>
                    <a:p>
                      <a:pPr marL="0" indent="0" algn="l" rtl="0" fontAlgn="ctr">
                        <a:buClr>
                          <a:srgbClr val="000000"/>
                        </a:buClr>
                        <a:buSzPts val="900"/>
                        <a:buFontTx/>
                        <a:buNone/>
                      </a:pPr>
                      <a:r>
                        <a:rPr lang="es-ES" sz="2400" b="0" i="0" u="none" strike="noStrike">
                          <a:solidFill>
                            <a:srgbClr val="000000"/>
                          </a:solidFill>
                          <a:effectLst/>
                          <a:latin typeface="+mn-lt"/>
                        </a:rPr>
                        <a:t>5. Moneda</a:t>
                      </a:r>
                    </a:p>
                  </a:txBody>
                  <a:tcPr marL="500063" marR="4763" marT="4763" marB="0" anchor="ctr"/>
                </a:tc>
                <a:tc>
                  <a:txBody>
                    <a:bodyPr/>
                    <a:lstStyle/>
                    <a:p>
                      <a:pPr marL="0" indent="0" algn="l" rtl="0" fontAlgn="ctr">
                        <a:buClr>
                          <a:srgbClr val="000000"/>
                        </a:buClr>
                        <a:buSzPts val="900"/>
                        <a:buFontTx/>
                        <a:buNone/>
                      </a:pPr>
                      <a:r>
                        <a:rPr lang="es-ES" sz="2400" b="1" i="0" u="none" strike="noStrike">
                          <a:solidFill>
                            <a:srgbClr val="E74C3C"/>
                          </a:solidFill>
                          <a:effectLst/>
                          <a:latin typeface="+mn-lt"/>
                        </a:rPr>
                        <a:t>14. </a:t>
                      </a:r>
                      <a:r>
                        <a:rPr lang="es-ES" sz="2400" b="1" i="0" u="none" strike="noStrike" err="1">
                          <a:solidFill>
                            <a:srgbClr val="E74C3C"/>
                          </a:solidFill>
                          <a:effectLst/>
                          <a:latin typeface="+mn-lt"/>
                        </a:rPr>
                        <a:t>ClaveProdServ</a:t>
                      </a:r>
                      <a:endParaRPr lang="es-ES" sz="2400" b="1" i="0" u="none" strike="noStrike">
                        <a:solidFill>
                          <a:srgbClr val="E74C3C"/>
                        </a:solidFill>
                        <a:effectLst/>
                        <a:latin typeface="+mn-lt"/>
                      </a:endParaRPr>
                    </a:p>
                  </a:txBody>
                  <a:tcPr marL="500063" marR="4763" marT="4763" marB="0" anchor="ctr"/>
                </a:tc>
                <a:extLst>
                  <a:ext uri="{0D108BD9-81ED-4DB2-BD59-A6C34878D82A}">
                    <a16:rowId xmlns:a16="http://schemas.microsoft.com/office/drawing/2014/main" val="3201915315"/>
                  </a:ext>
                </a:extLst>
              </a:tr>
              <a:tr h="370840">
                <a:tc>
                  <a:txBody>
                    <a:bodyPr/>
                    <a:lstStyle/>
                    <a:p>
                      <a:pPr marL="0" indent="0" algn="l" rtl="0" fontAlgn="ctr">
                        <a:buClr>
                          <a:srgbClr val="000000"/>
                        </a:buClr>
                        <a:buSzPts val="900"/>
                        <a:buFontTx/>
                        <a:buNone/>
                      </a:pPr>
                      <a:r>
                        <a:rPr lang="es-ES" sz="2400" b="0" i="0" u="none" strike="noStrike">
                          <a:solidFill>
                            <a:srgbClr val="000000"/>
                          </a:solidFill>
                          <a:effectLst/>
                          <a:latin typeface="+mn-lt"/>
                        </a:rPr>
                        <a:t>6. </a:t>
                      </a:r>
                      <a:r>
                        <a:rPr lang="es-ES" sz="2400" b="0" i="0" u="none" strike="noStrike" err="1">
                          <a:solidFill>
                            <a:srgbClr val="000000"/>
                          </a:solidFill>
                          <a:effectLst/>
                          <a:latin typeface="+mn-lt"/>
                        </a:rPr>
                        <a:t>Pais</a:t>
                      </a:r>
                      <a:endParaRPr lang="es-ES" sz="2400" b="0" i="0" u="none" strike="noStrike">
                        <a:solidFill>
                          <a:srgbClr val="000000"/>
                        </a:solidFill>
                        <a:effectLst/>
                        <a:latin typeface="+mn-lt"/>
                      </a:endParaRPr>
                    </a:p>
                  </a:txBody>
                  <a:tcPr marL="500063" marR="4763" marT="4763" marB="0" anchor="ctr"/>
                </a:tc>
                <a:tc>
                  <a:txBody>
                    <a:bodyPr/>
                    <a:lstStyle/>
                    <a:p>
                      <a:pPr marL="0" indent="0" algn="l" rtl="0" fontAlgn="ctr">
                        <a:buClr>
                          <a:srgbClr val="000000"/>
                        </a:buClr>
                        <a:buSzPts val="900"/>
                        <a:buFontTx/>
                        <a:buNone/>
                      </a:pPr>
                      <a:r>
                        <a:rPr lang="es-ES" sz="2400" b="0" i="0" u="none" strike="noStrike">
                          <a:solidFill>
                            <a:srgbClr val="000000"/>
                          </a:solidFill>
                          <a:effectLst/>
                          <a:latin typeface="+mn-lt"/>
                        </a:rPr>
                        <a:t>15. </a:t>
                      </a:r>
                      <a:r>
                        <a:rPr lang="es-ES" sz="2400" b="0" i="0" u="none" strike="noStrike" err="1">
                          <a:solidFill>
                            <a:srgbClr val="000000"/>
                          </a:solidFill>
                          <a:effectLst/>
                          <a:latin typeface="+mn-lt"/>
                        </a:rPr>
                        <a:t>ClaveUnidad</a:t>
                      </a:r>
                      <a:endParaRPr lang="es-ES" sz="2400" b="0" i="0" u="none" strike="noStrike">
                        <a:solidFill>
                          <a:srgbClr val="000000"/>
                        </a:solidFill>
                        <a:effectLst/>
                        <a:latin typeface="+mn-lt"/>
                      </a:endParaRPr>
                    </a:p>
                  </a:txBody>
                  <a:tcPr marL="500063" marR="4763" marT="4763" marB="0" anchor="ctr"/>
                </a:tc>
                <a:extLst>
                  <a:ext uri="{0D108BD9-81ED-4DB2-BD59-A6C34878D82A}">
                    <a16:rowId xmlns:a16="http://schemas.microsoft.com/office/drawing/2014/main" val="2340341916"/>
                  </a:ext>
                </a:extLst>
              </a:tr>
              <a:tr h="370840">
                <a:tc>
                  <a:txBody>
                    <a:bodyPr/>
                    <a:lstStyle/>
                    <a:p>
                      <a:pPr marL="0" indent="0" algn="l" rtl="0" fontAlgn="ctr">
                        <a:buClr>
                          <a:srgbClr val="000000"/>
                        </a:buClr>
                        <a:buSzPts val="900"/>
                        <a:buFontTx/>
                        <a:buNone/>
                      </a:pPr>
                      <a:r>
                        <a:rPr lang="es-ES" sz="2400" b="0" i="0" u="none" strike="noStrike">
                          <a:solidFill>
                            <a:srgbClr val="000000"/>
                          </a:solidFill>
                          <a:effectLst/>
                          <a:latin typeface="+mn-lt"/>
                        </a:rPr>
                        <a:t>7. Aduana</a:t>
                      </a:r>
                    </a:p>
                  </a:txBody>
                  <a:tcPr marL="500063" marR="4763" marT="4763" marB="0" anchor="ctr"/>
                </a:tc>
                <a:tc>
                  <a:txBody>
                    <a:bodyPr/>
                    <a:lstStyle/>
                    <a:p>
                      <a:pPr marL="0" indent="0" algn="l" rtl="0" fontAlgn="ctr">
                        <a:buClr>
                          <a:srgbClr val="000000"/>
                        </a:buClr>
                        <a:buSzPts val="900"/>
                        <a:buFontTx/>
                        <a:buNone/>
                      </a:pPr>
                      <a:r>
                        <a:rPr lang="es-ES" sz="2400" b="0" i="0" u="none" strike="noStrike">
                          <a:solidFill>
                            <a:srgbClr val="000000"/>
                          </a:solidFill>
                          <a:effectLst/>
                          <a:latin typeface="+mn-lt"/>
                        </a:rPr>
                        <a:t>16. </a:t>
                      </a:r>
                      <a:r>
                        <a:rPr lang="es-ES" sz="2400" b="0" i="0" u="none" strike="noStrike" err="1">
                          <a:solidFill>
                            <a:srgbClr val="000000"/>
                          </a:solidFill>
                          <a:effectLst/>
                          <a:latin typeface="+mn-lt"/>
                        </a:rPr>
                        <a:t>CodigoPostal</a:t>
                      </a:r>
                      <a:endParaRPr lang="es-ES" sz="2400" b="0" i="0" u="none" strike="noStrike">
                        <a:solidFill>
                          <a:srgbClr val="000000"/>
                        </a:solidFill>
                        <a:effectLst/>
                        <a:latin typeface="+mn-lt"/>
                      </a:endParaRPr>
                    </a:p>
                  </a:txBody>
                  <a:tcPr marL="500063" marR="4763" marT="4763" marB="0" anchor="ctr"/>
                </a:tc>
                <a:extLst>
                  <a:ext uri="{0D108BD9-81ED-4DB2-BD59-A6C34878D82A}">
                    <a16:rowId xmlns:a16="http://schemas.microsoft.com/office/drawing/2014/main" val="1443342397"/>
                  </a:ext>
                </a:extLst>
              </a:tr>
              <a:tr h="370840">
                <a:tc>
                  <a:txBody>
                    <a:bodyPr/>
                    <a:lstStyle/>
                    <a:p>
                      <a:pPr marL="0" indent="0" algn="l" rtl="0" fontAlgn="ctr">
                        <a:buClr>
                          <a:srgbClr val="000000"/>
                        </a:buClr>
                        <a:buSzPts val="900"/>
                        <a:buFontTx/>
                        <a:buNone/>
                      </a:pPr>
                      <a:r>
                        <a:rPr lang="es-ES" sz="2400" b="0" i="0" u="none" strike="noStrike">
                          <a:solidFill>
                            <a:srgbClr val="000000"/>
                          </a:solidFill>
                          <a:effectLst/>
                          <a:latin typeface="+mn-lt"/>
                        </a:rPr>
                        <a:t>8. </a:t>
                      </a:r>
                      <a:r>
                        <a:rPr lang="es-ES" sz="2400" b="0" i="0" u="none" strike="noStrike" err="1">
                          <a:solidFill>
                            <a:srgbClr val="000000"/>
                          </a:solidFill>
                          <a:effectLst/>
                          <a:latin typeface="+mn-lt"/>
                        </a:rPr>
                        <a:t>NumPedimentoAduana</a:t>
                      </a:r>
                      <a:endParaRPr lang="es-ES" sz="2400" b="0" i="0" u="none" strike="noStrike">
                        <a:solidFill>
                          <a:srgbClr val="000000"/>
                        </a:solidFill>
                        <a:effectLst/>
                        <a:latin typeface="+mn-lt"/>
                      </a:endParaRPr>
                    </a:p>
                  </a:txBody>
                  <a:tcPr marL="500063" marR="4763" marT="4763" marB="0" anchor="ctr"/>
                </a:tc>
                <a:tc>
                  <a:txBody>
                    <a:bodyPr/>
                    <a:lstStyle/>
                    <a:p>
                      <a:pPr marL="0" indent="0" algn="l" rtl="0" fontAlgn="ctr">
                        <a:buClr>
                          <a:srgbClr val="000000"/>
                        </a:buClr>
                        <a:buSzPts val="900"/>
                        <a:buFontTx/>
                        <a:buNone/>
                      </a:pPr>
                      <a:r>
                        <a:rPr lang="es-MX" sz="2400" b="0" i="0" u="none" strike="noStrike">
                          <a:solidFill>
                            <a:srgbClr val="000000"/>
                          </a:solidFill>
                          <a:effectLst/>
                          <a:latin typeface="+mn-lt"/>
                        </a:rPr>
                        <a:t>17. UsoCFDI</a:t>
                      </a:r>
                      <a:endParaRPr lang="es-ES" sz="2400" b="0" i="0" u="none" strike="noStrike">
                        <a:solidFill>
                          <a:srgbClr val="000000"/>
                        </a:solidFill>
                        <a:effectLst/>
                        <a:latin typeface="+mn-lt"/>
                      </a:endParaRPr>
                    </a:p>
                  </a:txBody>
                  <a:tcPr marL="500063" marR="4763" marT="4763" marB="0" anchor="ctr"/>
                </a:tc>
                <a:extLst>
                  <a:ext uri="{0D108BD9-81ED-4DB2-BD59-A6C34878D82A}">
                    <a16:rowId xmlns:a16="http://schemas.microsoft.com/office/drawing/2014/main" val="898478898"/>
                  </a:ext>
                </a:extLst>
              </a:tr>
              <a:tr h="370840">
                <a:tc>
                  <a:txBody>
                    <a:bodyPr/>
                    <a:lstStyle/>
                    <a:p>
                      <a:pPr marL="0" indent="0" algn="l" rtl="0" fontAlgn="ctr">
                        <a:buClr>
                          <a:srgbClr val="000000"/>
                        </a:buClr>
                        <a:buSzPts val="900"/>
                        <a:buFontTx/>
                        <a:buNone/>
                      </a:pPr>
                      <a:r>
                        <a:rPr lang="es-ES" sz="2400" b="0" i="0" u="none" strike="noStrike">
                          <a:solidFill>
                            <a:srgbClr val="000000"/>
                          </a:solidFill>
                          <a:effectLst/>
                          <a:latin typeface="+mn-lt"/>
                        </a:rPr>
                        <a:t>9. </a:t>
                      </a:r>
                      <a:r>
                        <a:rPr lang="es-ES" sz="2400" b="0" i="0" u="none" strike="noStrike" err="1">
                          <a:solidFill>
                            <a:srgbClr val="000000"/>
                          </a:solidFill>
                          <a:effectLst/>
                          <a:latin typeface="+mn-lt"/>
                        </a:rPr>
                        <a:t>Patenteaduanal</a:t>
                      </a:r>
                      <a:endParaRPr lang="es-ES" sz="2400" b="0" i="0" u="none" strike="noStrike">
                        <a:solidFill>
                          <a:srgbClr val="000000"/>
                        </a:solidFill>
                        <a:effectLst/>
                        <a:latin typeface="+mn-lt"/>
                      </a:endParaRPr>
                    </a:p>
                  </a:txBody>
                  <a:tcPr marL="500063" marR="4763" marT="4763" marB="0" anchor="ctr"/>
                </a:tc>
                <a:tc>
                  <a:txBody>
                    <a:bodyPr/>
                    <a:lstStyle/>
                    <a:p>
                      <a:pPr marL="0" indent="0" algn="l" fontAlgn="b">
                        <a:buFontTx/>
                        <a:buNone/>
                      </a:pPr>
                      <a:endParaRPr lang="es-ES" sz="2400" b="0" i="0" u="none" strike="noStrike">
                        <a:solidFill>
                          <a:srgbClr val="000000"/>
                        </a:solidFill>
                        <a:effectLst/>
                        <a:latin typeface="+mn-lt"/>
                      </a:endParaRPr>
                    </a:p>
                  </a:txBody>
                  <a:tcPr marL="4763" marR="4763" marT="4763" marB="0" anchor="b"/>
                </a:tc>
                <a:extLst>
                  <a:ext uri="{0D108BD9-81ED-4DB2-BD59-A6C34878D82A}">
                    <a16:rowId xmlns:a16="http://schemas.microsoft.com/office/drawing/2014/main" val="4128729811"/>
                  </a:ext>
                </a:extLst>
              </a:tr>
            </a:tbl>
          </a:graphicData>
        </a:graphic>
      </p:graphicFrame>
      <p:pic>
        <p:nvPicPr>
          <p:cNvPr id="4" name="Imagen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659645">
            <a:off x="8887854" y="2204527"/>
            <a:ext cx="2126755" cy="2126755"/>
          </a:xfrm>
          <a:prstGeom prst="rect">
            <a:avLst/>
          </a:prstGeom>
        </p:spPr>
      </p:pic>
    </p:spTree>
    <p:extLst>
      <p:ext uri="{BB962C8B-B14F-4D97-AF65-F5344CB8AC3E}">
        <p14:creationId xmlns:p14="http://schemas.microsoft.com/office/powerpoint/2010/main" val="1355679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018322" y="1677389"/>
            <a:ext cx="9746862" cy="3963185"/>
          </a:xfrm>
        </p:spPr>
        <p:txBody>
          <a:bodyPr>
            <a:noAutofit/>
          </a:bodyPr>
          <a:lstStyle/>
          <a:p>
            <a:r>
              <a:rPr lang="es-ES_tradnl" sz="3200" dirty="0">
                <a:solidFill>
                  <a:srgbClr val="FF0000"/>
                </a:solidFill>
                <a:latin typeface="Calibri" charset="0"/>
                <a:ea typeface="Calibri" charset="0"/>
                <a:cs typeface="Calibri" charset="0"/>
              </a:rPr>
              <a:t>Este atributo no existe para Anexo 20 versión 3.2.</a:t>
            </a:r>
          </a:p>
          <a:p>
            <a:r>
              <a:rPr lang="es-ES_tradnl" sz="3200" dirty="0">
                <a:latin typeface="Calibri" charset="0"/>
                <a:ea typeface="Calibri" charset="0"/>
                <a:cs typeface="Calibri" charset="0"/>
              </a:rPr>
              <a:t>En Anexo 20 versión 3.3 es un </a:t>
            </a:r>
            <a:r>
              <a:rPr lang="es-ES_tradnl" sz="3200" b="1" dirty="0">
                <a:latin typeface="Calibri" charset="0"/>
                <a:ea typeface="Calibri" charset="0"/>
                <a:cs typeface="Calibri" charset="0"/>
              </a:rPr>
              <a:t>atributo Requerido </a:t>
            </a:r>
            <a:r>
              <a:rPr lang="es-ES_tradnl" sz="3200" dirty="0">
                <a:latin typeface="Calibri" charset="0"/>
                <a:ea typeface="Calibri" charset="0"/>
                <a:cs typeface="Calibri" charset="0"/>
              </a:rPr>
              <a:t>para expresar la clave del producto o del servicio amparado por cada concepto.</a:t>
            </a:r>
          </a:p>
          <a:p>
            <a:r>
              <a:rPr lang="es-ES_tradnl" sz="3200" dirty="0">
                <a:latin typeface="Calibri" charset="0"/>
                <a:ea typeface="Calibri" charset="0"/>
                <a:cs typeface="Calibri" charset="0"/>
              </a:rPr>
              <a:t>El valor de este atributo se tomará del catálogo publicado por el SAT. (</a:t>
            </a:r>
            <a:r>
              <a:rPr lang="es-ES_tradnl" sz="3200" dirty="0" err="1">
                <a:latin typeface="Calibri" charset="0"/>
                <a:ea typeface="Calibri" charset="0"/>
                <a:cs typeface="Calibri" charset="0"/>
              </a:rPr>
              <a:t>c_ClaveProdServ</a:t>
            </a:r>
            <a:r>
              <a:rPr lang="es-ES_tradnl" sz="3200" dirty="0">
                <a:latin typeface="Calibri" charset="0"/>
                <a:ea typeface="Calibri" charset="0"/>
                <a:cs typeface="Calibri" charset="0"/>
              </a:rPr>
              <a:t>). </a:t>
            </a:r>
          </a:p>
          <a:p>
            <a:r>
              <a:rPr lang="es-ES_tradnl" sz="3200" dirty="0">
                <a:latin typeface="Calibri" charset="0"/>
                <a:ea typeface="Calibri" charset="0"/>
                <a:cs typeface="Calibri" charset="0"/>
              </a:rPr>
              <a:t>Los productos deber</a:t>
            </a:r>
            <a:r>
              <a:rPr lang="es-ES" sz="3200" dirty="0" err="1">
                <a:latin typeface="Calibri" charset="0"/>
                <a:ea typeface="Calibri" charset="0"/>
                <a:cs typeface="Calibri" charset="0"/>
              </a:rPr>
              <a:t>án</a:t>
            </a:r>
            <a:r>
              <a:rPr lang="es-ES" sz="3200" dirty="0">
                <a:latin typeface="Calibri" charset="0"/>
                <a:ea typeface="Calibri" charset="0"/>
                <a:cs typeface="Calibri" charset="0"/>
              </a:rPr>
              <a:t> ser clasificados de acuerdo a dicho catálogo de mas de 52,000 registros. </a:t>
            </a:r>
            <a:endParaRPr lang="es-ES_tradnl" sz="3200" dirty="0">
              <a:latin typeface="Calibri" charset="0"/>
              <a:ea typeface="Calibri" charset="0"/>
              <a:cs typeface="Calibri" charset="0"/>
            </a:endParaRPr>
          </a:p>
          <a:p>
            <a:endParaRPr lang="es-ES_tradnl" sz="3200" dirty="0">
              <a:latin typeface="Calibri" charset="0"/>
              <a:ea typeface="Calibri" charset="0"/>
              <a:cs typeface="Calibri" charset="0"/>
            </a:endParaRPr>
          </a:p>
          <a:p>
            <a:pPr marL="0" indent="0">
              <a:buNone/>
            </a:pPr>
            <a:endParaRPr lang="es-ES_tradnl" sz="3200" dirty="0">
              <a:latin typeface="Calibri" charset="0"/>
              <a:ea typeface="Calibri" charset="0"/>
              <a:cs typeface="Calibri" charset="0"/>
            </a:endParaRPr>
          </a:p>
          <a:p>
            <a:endParaRPr lang="es-ES_tradnl" sz="3200" dirty="0">
              <a:latin typeface="Calibri" charset="0"/>
              <a:ea typeface="Calibri" charset="0"/>
              <a:cs typeface="Calibri" charset="0"/>
            </a:endParaRPr>
          </a:p>
          <a:p>
            <a:endParaRPr lang="es-ES_tradnl" sz="3200" dirty="0">
              <a:latin typeface="Calibri" charset="0"/>
              <a:ea typeface="Calibri" charset="0"/>
              <a:cs typeface="Calibri" charset="0"/>
            </a:endParaRPr>
          </a:p>
          <a:p>
            <a:endParaRPr lang="es-ES_tradnl" sz="3200" dirty="0">
              <a:latin typeface="Calibri" charset="0"/>
              <a:ea typeface="Calibri" charset="0"/>
              <a:cs typeface="Calibri" charset="0"/>
            </a:endParaRPr>
          </a:p>
        </p:txBody>
      </p:sp>
      <p:sp>
        <p:nvSpPr>
          <p:cNvPr id="6" name="3 CuadroTexto"/>
          <p:cNvSpPr txBox="1"/>
          <p:nvPr/>
        </p:nvSpPr>
        <p:spPr>
          <a:xfrm>
            <a:off x="843129" y="573452"/>
            <a:ext cx="8784976" cy="646331"/>
          </a:xfrm>
          <a:prstGeom prst="rect">
            <a:avLst/>
          </a:prstGeom>
        </p:spPr>
        <p:txBody>
          <a:bodyPr vert="horz" lIns="91440" tIns="45720" rIns="91440" bIns="45720" rtlCol="0" anchor="b">
            <a:normAutofit/>
          </a:bodyPr>
          <a:lstStyle>
            <a:lvl1pPr>
              <a:lnSpc>
                <a:spcPct val="90000"/>
              </a:lnSpc>
              <a:spcBef>
                <a:spcPct val="0"/>
              </a:spcBef>
              <a:buNone/>
              <a:defRPr sz="4000" b="1">
                <a:solidFill>
                  <a:schemeClr val="accent5"/>
                </a:solidFill>
                <a:latin typeface="Calibri" charset="0"/>
                <a:ea typeface="Calibri" charset="0"/>
                <a:cs typeface="Calibri" charset="0"/>
              </a:defRPr>
            </a:lvl1pPr>
          </a:lstStyle>
          <a:p>
            <a:r>
              <a:rPr lang="es-MX" dirty="0"/>
              <a:t>Atributo “ClaveProdServ”</a:t>
            </a:r>
          </a:p>
        </p:txBody>
      </p:sp>
    </p:spTree>
    <p:extLst>
      <p:ext uri="{BB962C8B-B14F-4D97-AF65-F5344CB8AC3E}">
        <p14:creationId xmlns:p14="http://schemas.microsoft.com/office/powerpoint/2010/main" val="1781140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Desktop/flor2.fw.png"/>
          <p:cNvPicPr/>
          <p:nvPr/>
        </p:nvPicPr>
        <p:blipFill>
          <a:blip r:embed="rId3" cstate="screen">
            <a:extLst>
              <a:ext uri="{28A0092B-C50C-407E-A947-70E740481C1C}">
                <a14:useLocalDpi xmlns:a14="http://schemas.microsoft.com/office/drawing/2010/main"/>
              </a:ext>
            </a:extLst>
          </a:blip>
          <a:srcRect/>
          <a:stretch>
            <a:fillRect/>
          </a:stretch>
        </p:blipFill>
        <p:spPr bwMode="auto">
          <a:xfrm>
            <a:off x="834936" y="1253739"/>
            <a:ext cx="853907" cy="864732"/>
          </a:xfrm>
          <a:prstGeom prst="rect">
            <a:avLst/>
          </a:prstGeom>
          <a:noFill/>
          <a:ln>
            <a:noFill/>
          </a:ln>
        </p:spPr>
      </p:pic>
      <p:sp>
        <p:nvSpPr>
          <p:cNvPr id="8" name="CuadroTexto 7"/>
          <p:cNvSpPr txBox="1"/>
          <p:nvPr/>
        </p:nvSpPr>
        <p:spPr>
          <a:xfrm>
            <a:off x="1865355" y="1362039"/>
            <a:ext cx="3578928" cy="925638"/>
          </a:xfrm>
          <a:prstGeom prst="rect">
            <a:avLst/>
          </a:prstGeom>
          <a:noFill/>
        </p:spPr>
        <p:txBody>
          <a:bodyPr wrap="none" rtlCol="0">
            <a:spAutoFit/>
          </a:bodyPr>
          <a:lstStyle/>
          <a:p>
            <a:r>
              <a:rPr lang="es-ES" sz="1805" b="1" dirty="0"/>
              <a:t>Materias primas, químicos, papel y </a:t>
            </a:r>
          </a:p>
          <a:p>
            <a:r>
              <a:rPr lang="es-ES" sz="1805" b="1" dirty="0"/>
              <a:t>combustibles </a:t>
            </a:r>
          </a:p>
          <a:p>
            <a:r>
              <a:rPr lang="es-ES" sz="1805" dirty="0"/>
              <a:t>Segmentos que inician del 10 al 15</a:t>
            </a:r>
            <a:endParaRPr lang="es-MX" sz="1805" dirty="0"/>
          </a:p>
        </p:txBody>
      </p:sp>
      <p:pic>
        <p:nvPicPr>
          <p:cNvPr id="9" name="Imagen 8" descr="../../../../../Desktop/equipo_industrial_fw.png"/>
          <p:cNvPicPr/>
          <p:nvPr/>
        </p:nvPicPr>
        <p:blipFill>
          <a:blip r:embed="rId4" cstate="screen">
            <a:extLst>
              <a:ext uri="{28A0092B-C50C-407E-A947-70E740481C1C}">
                <a14:useLocalDpi xmlns:a14="http://schemas.microsoft.com/office/drawing/2010/main"/>
              </a:ext>
            </a:extLst>
          </a:blip>
          <a:srcRect/>
          <a:stretch>
            <a:fillRect/>
          </a:stretch>
        </p:blipFill>
        <p:spPr bwMode="auto">
          <a:xfrm>
            <a:off x="812923" y="2268840"/>
            <a:ext cx="832257" cy="843082"/>
          </a:xfrm>
          <a:prstGeom prst="rect">
            <a:avLst/>
          </a:prstGeom>
          <a:noFill/>
          <a:ln>
            <a:noFill/>
          </a:ln>
        </p:spPr>
      </p:pic>
      <p:sp>
        <p:nvSpPr>
          <p:cNvPr id="10" name="CuadroTexto 9"/>
          <p:cNvSpPr txBox="1"/>
          <p:nvPr/>
        </p:nvSpPr>
        <p:spPr>
          <a:xfrm>
            <a:off x="1865355" y="2366315"/>
            <a:ext cx="3683701" cy="647870"/>
          </a:xfrm>
          <a:prstGeom prst="rect">
            <a:avLst/>
          </a:prstGeom>
          <a:noFill/>
        </p:spPr>
        <p:txBody>
          <a:bodyPr wrap="none" rtlCol="0">
            <a:spAutoFit/>
          </a:bodyPr>
          <a:lstStyle/>
          <a:p>
            <a:r>
              <a:rPr lang="es-ES" sz="1805" b="1" dirty="0"/>
              <a:t>Herramientas y equipos industriales </a:t>
            </a:r>
          </a:p>
          <a:p>
            <a:r>
              <a:rPr lang="es-ES" sz="1805" dirty="0"/>
              <a:t>Segmentos que inician del 20 al 27</a:t>
            </a:r>
            <a:endParaRPr lang="es-MX" sz="1805" dirty="0"/>
          </a:p>
        </p:txBody>
      </p:sp>
      <p:pic>
        <p:nvPicPr>
          <p:cNvPr id="11" name="Imagen 10" descr="../../../../../Desktop/Componentes_Sumistros.png"/>
          <p:cNvPicPr/>
          <p:nvPr/>
        </p:nvPicPr>
        <p:blipFill>
          <a:blip r:embed="rId5" cstate="screen">
            <a:extLst>
              <a:ext uri="{28A0092B-C50C-407E-A947-70E740481C1C}">
                <a14:useLocalDpi xmlns:a14="http://schemas.microsoft.com/office/drawing/2010/main"/>
              </a:ext>
            </a:extLst>
          </a:blip>
          <a:srcRect/>
          <a:stretch>
            <a:fillRect/>
          </a:stretch>
        </p:blipFill>
        <p:spPr bwMode="auto">
          <a:xfrm>
            <a:off x="802097" y="3270293"/>
            <a:ext cx="853907" cy="864732"/>
          </a:xfrm>
          <a:prstGeom prst="rect">
            <a:avLst/>
          </a:prstGeom>
          <a:noFill/>
          <a:ln>
            <a:noFill/>
          </a:ln>
        </p:spPr>
      </p:pic>
      <p:sp>
        <p:nvSpPr>
          <p:cNvPr id="12" name="CuadroTexto 11"/>
          <p:cNvSpPr txBox="1"/>
          <p:nvPr/>
        </p:nvSpPr>
        <p:spPr>
          <a:xfrm>
            <a:off x="1865354" y="3270294"/>
            <a:ext cx="3439146" cy="648131"/>
          </a:xfrm>
          <a:prstGeom prst="rect">
            <a:avLst/>
          </a:prstGeom>
          <a:noFill/>
        </p:spPr>
        <p:txBody>
          <a:bodyPr wrap="none" rtlCol="0">
            <a:spAutoFit/>
          </a:bodyPr>
          <a:lstStyle/>
          <a:p>
            <a:r>
              <a:rPr lang="es-ES" sz="1805" b="1" dirty="0"/>
              <a:t>Suministros y componentes</a:t>
            </a:r>
            <a:endParaRPr lang="es-MX" sz="1805" b="1" dirty="0"/>
          </a:p>
          <a:p>
            <a:r>
              <a:rPr lang="es-ES" sz="1805" dirty="0"/>
              <a:t>Segmentos que inician del 30 al 39</a:t>
            </a:r>
            <a:endParaRPr lang="es-MX" sz="1805" dirty="0"/>
          </a:p>
        </p:txBody>
      </p:sp>
      <p:pic>
        <p:nvPicPr>
          <p:cNvPr id="13" name="Imagen 12" descr="../../../../../Desktop/zapato.png"/>
          <p:cNvPicPr/>
          <p:nvPr/>
        </p:nvPicPr>
        <p:blipFill>
          <a:blip r:embed="rId6" cstate="screen">
            <a:extLst>
              <a:ext uri="{28A0092B-C50C-407E-A947-70E740481C1C}">
                <a14:useLocalDpi xmlns:a14="http://schemas.microsoft.com/office/drawing/2010/main"/>
              </a:ext>
            </a:extLst>
          </a:blip>
          <a:srcRect/>
          <a:stretch>
            <a:fillRect/>
          </a:stretch>
        </p:blipFill>
        <p:spPr bwMode="auto">
          <a:xfrm>
            <a:off x="6268451" y="1275966"/>
            <a:ext cx="853907" cy="864732"/>
          </a:xfrm>
          <a:prstGeom prst="rect">
            <a:avLst/>
          </a:prstGeom>
          <a:noFill/>
          <a:ln>
            <a:noFill/>
          </a:ln>
        </p:spPr>
      </p:pic>
      <p:sp>
        <p:nvSpPr>
          <p:cNvPr id="15" name="CuadroTexto 14"/>
          <p:cNvSpPr txBox="1"/>
          <p:nvPr/>
        </p:nvSpPr>
        <p:spPr>
          <a:xfrm>
            <a:off x="7298868" y="1275966"/>
            <a:ext cx="3612014" cy="925638"/>
          </a:xfrm>
          <a:prstGeom prst="rect">
            <a:avLst/>
          </a:prstGeom>
          <a:noFill/>
        </p:spPr>
        <p:txBody>
          <a:bodyPr wrap="none" rtlCol="0">
            <a:spAutoFit/>
          </a:bodyPr>
          <a:lstStyle/>
          <a:p>
            <a:r>
              <a:rPr lang="es-ES" sz="1805" b="1" dirty="0"/>
              <a:t>Suministros y equipos de consumo, </a:t>
            </a:r>
          </a:p>
          <a:p>
            <a:r>
              <a:rPr lang="es-ES" sz="1805" b="1" dirty="0"/>
              <a:t>domésticos y personales </a:t>
            </a:r>
          </a:p>
          <a:p>
            <a:r>
              <a:rPr lang="es-ES" sz="1805" dirty="0"/>
              <a:t>Segmentos que inician del 49 al 60</a:t>
            </a:r>
            <a:endParaRPr lang="es-MX" sz="1805" dirty="0"/>
          </a:p>
        </p:txBody>
      </p:sp>
      <p:pic>
        <p:nvPicPr>
          <p:cNvPr id="16" name="Imagen 15" descr="../../../../../Desktop/servicio.png"/>
          <p:cNvPicPr/>
          <p:nvPr/>
        </p:nvPicPr>
        <p:blipFill>
          <a:blip r:embed="rId7" cstate="screen">
            <a:extLst>
              <a:ext uri="{28A0092B-C50C-407E-A947-70E740481C1C}">
                <a14:useLocalDpi xmlns:a14="http://schemas.microsoft.com/office/drawing/2010/main"/>
              </a:ext>
            </a:extLst>
          </a:blip>
          <a:srcRect/>
          <a:stretch>
            <a:fillRect/>
          </a:stretch>
        </p:blipFill>
        <p:spPr bwMode="auto">
          <a:xfrm>
            <a:off x="6268451" y="2268840"/>
            <a:ext cx="853907" cy="864732"/>
          </a:xfrm>
          <a:prstGeom prst="rect">
            <a:avLst/>
          </a:prstGeom>
          <a:noFill/>
          <a:ln>
            <a:noFill/>
          </a:ln>
        </p:spPr>
      </p:pic>
      <p:sp>
        <p:nvSpPr>
          <p:cNvPr id="17" name="CuadroTexto 16"/>
          <p:cNvSpPr txBox="1"/>
          <p:nvPr/>
        </p:nvSpPr>
        <p:spPr>
          <a:xfrm>
            <a:off x="7298867" y="2268840"/>
            <a:ext cx="3429850" cy="647870"/>
          </a:xfrm>
          <a:prstGeom prst="rect">
            <a:avLst/>
          </a:prstGeom>
          <a:noFill/>
        </p:spPr>
        <p:txBody>
          <a:bodyPr wrap="none" rtlCol="0">
            <a:spAutoFit/>
          </a:bodyPr>
          <a:lstStyle/>
          <a:p>
            <a:r>
              <a:rPr lang="es-ES" sz="1805" b="1" dirty="0"/>
              <a:t>Servicios</a:t>
            </a:r>
            <a:endParaRPr lang="es-MX" sz="1805" b="1" dirty="0"/>
          </a:p>
          <a:p>
            <a:r>
              <a:rPr lang="es-ES" sz="1805" dirty="0"/>
              <a:t>Segmentos que inician del 64 al 94</a:t>
            </a:r>
            <a:endParaRPr lang="es-MX" sz="1805" dirty="0"/>
          </a:p>
        </p:txBody>
      </p:sp>
      <p:pic>
        <p:nvPicPr>
          <p:cNvPr id="18" name="Imagen 17" descr="../../../../../Desktop/edificio.png"/>
          <p:cNvPicPr/>
          <p:nvPr/>
        </p:nvPicPr>
        <p:blipFill>
          <a:blip r:embed="rId8" cstate="screen">
            <a:extLst>
              <a:ext uri="{28A0092B-C50C-407E-A947-70E740481C1C}">
                <a14:useLocalDpi xmlns:a14="http://schemas.microsoft.com/office/drawing/2010/main"/>
              </a:ext>
            </a:extLst>
          </a:blip>
          <a:srcRect/>
          <a:stretch>
            <a:fillRect/>
          </a:stretch>
        </p:blipFill>
        <p:spPr bwMode="auto">
          <a:xfrm>
            <a:off x="6268451" y="3270293"/>
            <a:ext cx="853907" cy="864732"/>
          </a:xfrm>
          <a:prstGeom prst="rect">
            <a:avLst/>
          </a:prstGeom>
          <a:noFill/>
          <a:ln>
            <a:noFill/>
          </a:ln>
        </p:spPr>
      </p:pic>
      <p:sp>
        <p:nvSpPr>
          <p:cNvPr id="19" name="CuadroTexto 18"/>
          <p:cNvSpPr txBox="1"/>
          <p:nvPr/>
        </p:nvSpPr>
        <p:spPr>
          <a:xfrm>
            <a:off x="7298868" y="3261714"/>
            <a:ext cx="2873607" cy="647870"/>
          </a:xfrm>
          <a:prstGeom prst="rect">
            <a:avLst/>
          </a:prstGeom>
          <a:noFill/>
        </p:spPr>
        <p:txBody>
          <a:bodyPr wrap="none" rtlCol="0">
            <a:spAutoFit/>
          </a:bodyPr>
          <a:lstStyle/>
          <a:p>
            <a:r>
              <a:rPr lang="es-ES" sz="1805" b="1" dirty="0"/>
              <a:t>Bienes inmuebles</a:t>
            </a:r>
            <a:endParaRPr lang="es-MX" sz="1805" b="1" dirty="0"/>
          </a:p>
          <a:p>
            <a:r>
              <a:rPr lang="es-ES" sz="1805" dirty="0"/>
              <a:t>Segmentos que inician en 95</a:t>
            </a:r>
            <a:endParaRPr lang="es-MX" sz="1805" dirty="0"/>
          </a:p>
        </p:txBody>
      </p:sp>
      <p:sp>
        <p:nvSpPr>
          <p:cNvPr id="21" name="3 CuadroTexto"/>
          <p:cNvSpPr txBox="1"/>
          <p:nvPr/>
        </p:nvSpPr>
        <p:spPr>
          <a:xfrm>
            <a:off x="1656004" y="44971"/>
            <a:ext cx="8784976" cy="1094274"/>
          </a:xfrm>
          <a:prstGeom prst="rect">
            <a:avLst/>
          </a:prstGeom>
          <a:noFill/>
        </p:spPr>
        <p:txBody>
          <a:bodyPr wrap="square" rtlCol="0">
            <a:spAutoFit/>
          </a:bodyPr>
          <a:lstStyle/>
          <a:p>
            <a:pPr algn="ctr"/>
            <a:r>
              <a:rPr lang="es-MX" sz="4011" b="1" dirty="0">
                <a:solidFill>
                  <a:srgbClr val="0070C0"/>
                </a:solidFill>
                <a:latin typeface="Calibri" charset="0"/>
                <a:ea typeface="Calibri" charset="0"/>
                <a:cs typeface="Calibri" charset="0"/>
              </a:rPr>
              <a:t>Descripción de la División</a:t>
            </a:r>
          </a:p>
          <a:p>
            <a:pPr algn="ctr"/>
            <a:r>
              <a:rPr lang="es-MX" sz="2500" b="1" dirty="0">
                <a:solidFill>
                  <a:srgbClr val="0070C0"/>
                </a:solidFill>
                <a:latin typeface="Calibri" charset="0"/>
                <a:ea typeface="Calibri" charset="0"/>
                <a:cs typeface="Calibri" charset="0"/>
              </a:rPr>
              <a:t>Algunos ejemplos</a:t>
            </a:r>
          </a:p>
        </p:txBody>
      </p:sp>
      <p:pic>
        <p:nvPicPr>
          <p:cNvPr id="2" name="Imagen 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20501" y="4448924"/>
            <a:ext cx="3925529" cy="2202588"/>
          </a:xfrm>
          <a:prstGeom prst="rect">
            <a:avLst/>
          </a:prstGeom>
        </p:spPr>
      </p:pic>
      <p:sp>
        <p:nvSpPr>
          <p:cNvPr id="20" name="CuadroTexto 19">
            <a:hlinkClick r:id="rId10" action="ppaction://hlinkfile"/>
          </p:cNvPr>
          <p:cNvSpPr txBox="1"/>
          <p:nvPr/>
        </p:nvSpPr>
        <p:spPr>
          <a:xfrm>
            <a:off x="187219" y="5818641"/>
            <a:ext cx="2484655" cy="461665"/>
          </a:xfrm>
          <a:prstGeom prst="rect">
            <a:avLst/>
          </a:prstGeom>
          <a:noFill/>
        </p:spPr>
        <p:txBody>
          <a:bodyPr wrap="none" rtlCol="0">
            <a:spAutoFit/>
          </a:bodyPr>
          <a:lstStyle/>
          <a:p>
            <a:r>
              <a:rPr lang="es-ES_tradnl" sz="2400" b="1" dirty="0">
                <a:solidFill>
                  <a:srgbClr val="FF0000"/>
                </a:solidFill>
              </a:rPr>
              <a:t>Ver catálogos SAT </a:t>
            </a:r>
          </a:p>
        </p:txBody>
      </p:sp>
      <p:sp>
        <p:nvSpPr>
          <p:cNvPr id="22" name="CuadroTexto 21">
            <a:hlinkClick r:id="rId11"/>
          </p:cNvPr>
          <p:cNvSpPr txBox="1"/>
          <p:nvPr/>
        </p:nvSpPr>
        <p:spPr>
          <a:xfrm>
            <a:off x="190509" y="6252690"/>
            <a:ext cx="4579202" cy="461665"/>
          </a:xfrm>
          <a:prstGeom prst="rect">
            <a:avLst/>
          </a:prstGeom>
          <a:noFill/>
        </p:spPr>
        <p:txBody>
          <a:bodyPr wrap="none" rtlCol="0">
            <a:spAutoFit/>
          </a:bodyPr>
          <a:lstStyle/>
          <a:p>
            <a:r>
              <a:rPr lang="es-ES_tradnl" sz="2400" b="1" dirty="0">
                <a:solidFill>
                  <a:srgbClr val="FF0000"/>
                </a:solidFill>
              </a:rPr>
              <a:t>Ver herramienta de búsqueda SAT </a:t>
            </a:r>
          </a:p>
        </p:txBody>
      </p:sp>
    </p:spTree>
    <p:extLst>
      <p:ext uri="{BB962C8B-B14F-4D97-AF65-F5344CB8AC3E}">
        <p14:creationId xmlns:p14="http://schemas.microsoft.com/office/powerpoint/2010/main" val="1474854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643541" y="4570052"/>
            <a:ext cx="1222596" cy="1260802"/>
            <a:chOff x="643541" y="4335876"/>
            <a:chExt cx="1222596" cy="1260802"/>
          </a:xfrm>
        </p:grpSpPr>
        <p:sp>
          <p:nvSpPr>
            <p:cNvPr id="11" name="Elipse 10"/>
            <p:cNvSpPr/>
            <p:nvPr/>
          </p:nvSpPr>
          <p:spPr>
            <a:xfrm>
              <a:off x="643541" y="4335876"/>
              <a:ext cx="1222596" cy="1260802"/>
            </a:xfrm>
            <a:prstGeom prst="ellipse">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ot="0" spcFirstLastPara="0" vert="horz" wrap="square" lIns="91695" tIns="45847" rIns="91695" bIns="45847" numCol="1" spcCol="0" rtlCol="0" fromWordArt="0" anchor="ctr" anchorCtr="0" forceAA="0" compatLnSpc="1">
              <a:prstTxWarp prst="textNoShape">
                <a:avLst/>
              </a:prstTxWarp>
              <a:noAutofit/>
            </a:bodyPr>
            <a:lstStyle/>
            <a:p>
              <a:endParaRPr lang="es-MX" sz="1805"/>
            </a:p>
          </p:txBody>
        </p:sp>
        <p:pic>
          <p:nvPicPr>
            <p:cNvPr id="12" name="Imagen 11" descr="../../../../../Desktop/Unknown-4.png"/>
            <p:cNvPicPr/>
            <p:nvPr/>
          </p:nvPicPr>
          <p:blipFill>
            <a:blip r:embed="rId3" cstate="screen">
              <a:extLst>
                <a:ext uri="{28A0092B-C50C-407E-A947-70E740481C1C}">
                  <a14:useLocalDpi xmlns:a14="http://schemas.microsoft.com/office/drawing/2010/main"/>
                </a:ext>
              </a:extLst>
            </a:blip>
            <a:srcRect/>
            <a:stretch>
              <a:fillRect/>
            </a:stretch>
          </p:blipFill>
          <p:spPr bwMode="auto">
            <a:xfrm>
              <a:off x="962895" y="4566068"/>
              <a:ext cx="800418" cy="800418"/>
            </a:xfrm>
            <a:prstGeom prst="rect">
              <a:avLst/>
            </a:prstGeom>
            <a:noFill/>
            <a:ln>
              <a:noFill/>
            </a:ln>
          </p:spPr>
        </p:pic>
      </p:grpSp>
      <p:sp>
        <p:nvSpPr>
          <p:cNvPr id="13" name="3 CuadroTexto"/>
          <p:cNvSpPr txBox="1"/>
          <p:nvPr/>
        </p:nvSpPr>
        <p:spPr>
          <a:xfrm>
            <a:off x="707740" y="383321"/>
            <a:ext cx="3200261" cy="769441"/>
          </a:xfrm>
          <a:prstGeom prst="rect">
            <a:avLst/>
          </a:prstGeom>
          <a:noFill/>
        </p:spPr>
        <p:txBody>
          <a:bodyPr wrap="square" rtlCol="0">
            <a:spAutoFit/>
          </a:bodyPr>
          <a:lstStyle/>
          <a:p>
            <a:r>
              <a:rPr lang="es-MX" sz="4400" b="1" dirty="0">
                <a:solidFill>
                  <a:srgbClr val="0070C0"/>
                </a:solidFill>
                <a:latin typeface="Calibri" charset="0"/>
                <a:ea typeface="Calibri" charset="0"/>
                <a:cs typeface="Calibri" charset="0"/>
              </a:rPr>
              <a:t>Ejemplos</a:t>
            </a:r>
          </a:p>
        </p:txBody>
      </p:sp>
      <p:sp>
        <p:nvSpPr>
          <p:cNvPr id="3" name="CuadroTexto 2"/>
          <p:cNvSpPr txBox="1"/>
          <p:nvPr/>
        </p:nvSpPr>
        <p:spPr>
          <a:xfrm>
            <a:off x="2391750" y="1654856"/>
            <a:ext cx="6947642" cy="2215991"/>
          </a:xfrm>
          <a:prstGeom prst="rect">
            <a:avLst/>
          </a:prstGeom>
          <a:noFill/>
        </p:spPr>
        <p:txBody>
          <a:bodyPr wrap="square" rtlCol="0">
            <a:spAutoFit/>
          </a:bodyPr>
          <a:lstStyle/>
          <a:p>
            <a:r>
              <a:rPr lang="es-ES_tradnl" sz="2000" b="1" dirty="0">
                <a:solidFill>
                  <a:srgbClr val="0070C0"/>
                </a:solidFill>
                <a:ea typeface="Titillium Web" charset="0"/>
                <a:cs typeface="Titillium Web" charset="0"/>
              </a:rPr>
              <a:t>PINTURA</a:t>
            </a:r>
          </a:p>
          <a:p>
            <a:r>
              <a:rPr lang="es-ES_tradnl" sz="2000" b="1" dirty="0">
                <a:ea typeface="Titillium Web" charset="0"/>
                <a:cs typeface="Titillium Web" charset="0"/>
              </a:rPr>
              <a:t>Descripción de la División: 64 al 94. Servicios</a:t>
            </a:r>
          </a:p>
          <a:p>
            <a:endParaRPr lang="es-ES_tradnl" dirty="0">
              <a:ea typeface="Titillium Web" charset="0"/>
              <a:cs typeface="Titillium Web" charset="0"/>
            </a:endParaRPr>
          </a:p>
          <a:p>
            <a:pPr marL="285750" indent="-285750">
              <a:buFont typeface="Arial" charset="0"/>
              <a:buChar char="•"/>
            </a:pPr>
            <a:r>
              <a:rPr lang="es-ES_tradnl" sz="2000" b="1" dirty="0">
                <a:solidFill>
                  <a:srgbClr val="FF0000"/>
                </a:solidFill>
                <a:ea typeface="Titillium Web" charset="0"/>
                <a:cs typeface="Titillium Web" charset="0"/>
              </a:rPr>
              <a:t>División</a:t>
            </a:r>
            <a:r>
              <a:rPr lang="es-ES_tradnl" sz="2000" dirty="0">
                <a:solidFill>
                  <a:srgbClr val="FF0000"/>
                </a:solidFill>
                <a:ea typeface="Titillium Web" charset="0"/>
                <a:cs typeface="Titillium Web" charset="0"/>
              </a:rPr>
              <a:t>: 86</a:t>
            </a:r>
            <a:r>
              <a:rPr lang="es-ES_tradnl" sz="2000" dirty="0">
                <a:ea typeface="Titillium Web" charset="0"/>
                <a:cs typeface="Titillium Web" charset="0"/>
              </a:rPr>
              <a:t>-00-00-00. Servicios educativos y de formación</a:t>
            </a:r>
          </a:p>
          <a:p>
            <a:pPr marL="285750" indent="-285750">
              <a:buFont typeface="Arial" charset="0"/>
              <a:buChar char="•"/>
            </a:pPr>
            <a:r>
              <a:rPr lang="es-ES_tradnl" sz="2000" b="1" dirty="0">
                <a:solidFill>
                  <a:srgbClr val="00B050"/>
                </a:solidFill>
                <a:ea typeface="Titillium Web" charset="0"/>
                <a:cs typeface="Titillium Web" charset="0"/>
              </a:rPr>
              <a:t>Grupo</a:t>
            </a:r>
            <a:r>
              <a:rPr lang="es-ES_tradnl" sz="2000" dirty="0">
                <a:solidFill>
                  <a:srgbClr val="00B050"/>
                </a:solidFill>
                <a:ea typeface="Titillium Web" charset="0"/>
                <a:cs typeface="Titillium Web" charset="0"/>
              </a:rPr>
              <a:t>: 86-13</a:t>
            </a:r>
            <a:r>
              <a:rPr lang="es-ES_tradnl" sz="2000" dirty="0">
                <a:ea typeface="Titillium Web" charset="0"/>
                <a:cs typeface="Titillium Web" charset="0"/>
              </a:rPr>
              <a:t>-00-00. Servicios educativos especializados</a:t>
            </a:r>
          </a:p>
          <a:p>
            <a:pPr marL="285750" indent="-285750">
              <a:buFont typeface="Arial" charset="0"/>
              <a:buChar char="•"/>
            </a:pPr>
            <a:r>
              <a:rPr lang="es-ES_tradnl" sz="2000" b="1" dirty="0">
                <a:solidFill>
                  <a:srgbClr val="FFC000"/>
                </a:solidFill>
                <a:ea typeface="Titillium Web" charset="0"/>
                <a:cs typeface="Titillium Web" charset="0"/>
              </a:rPr>
              <a:t>Clase: 86-13-15-00</a:t>
            </a:r>
            <a:r>
              <a:rPr lang="es-ES_tradnl" sz="2000" dirty="0">
                <a:ea typeface="Titillium Web" charset="0"/>
                <a:cs typeface="Titillium Web" charset="0"/>
              </a:rPr>
              <a:t>. Bellas artes</a:t>
            </a:r>
          </a:p>
          <a:p>
            <a:pPr marL="285750" indent="-285750">
              <a:buFont typeface="Arial" charset="0"/>
              <a:buChar char="•"/>
            </a:pPr>
            <a:r>
              <a:rPr lang="es-ES_tradnl" sz="2000" b="1" dirty="0">
                <a:ea typeface="Titillium Web" charset="0"/>
                <a:cs typeface="Titillium Web" charset="0"/>
              </a:rPr>
              <a:t>Subclase: 86-13-15-02</a:t>
            </a:r>
            <a:r>
              <a:rPr lang="es-ES_tradnl" sz="2000" dirty="0">
                <a:ea typeface="Titillium Web" charset="0"/>
                <a:cs typeface="Titillium Web" charset="0"/>
              </a:rPr>
              <a:t>. Pinturas</a:t>
            </a:r>
          </a:p>
        </p:txBody>
      </p:sp>
      <p:sp>
        <p:nvSpPr>
          <p:cNvPr id="14" name="CuadroTexto 13"/>
          <p:cNvSpPr txBox="1"/>
          <p:nvPr/>
        </p:nvSpPr>
        <p:spPr>
          <a:xfrm>
            <a:off x="2391750" y="4258490"/>
            <a:ext cx="8068093" cy="2215991"/>
          </a:xfrm>
          <a:prstGeom prst="rect">
            <a:avLst/>
          </a:prstGeom>
          <a:noFill/>
        </p:spPr>
        <p:txBody>
          <a:bodyPr wrap="square" rtlCol="0">
            <a:spAutoFit/>
          </a:bodyPr>
          <a:lstStyle/>
          <a:p>
            <a:r>
              <a:rPr lang="es-ES_tradnl" sz="2000" b="1" dirty="0">
                <a:solidFill>
                  <a:srgbClr val="0070C0"/>
                </a:solidFill>
                <a:ea typeface="Titillium Web" charset="0"/>
                <a:cs typeface="Titillium Web" charset="0"/>
              </a:rPr>
              <a:t>PINTURA DE AGUA</a:t>
            </a:r>
          </a:p>
          <a:p>
            <a:r>
              <a:rPr lang="es-ES_tradnl" sz="2000" b="1" dirty="0">
                <a:ea typeface="Titillium Web" charset="0"/>
                <a:cs typeface="Titillium Web" charset="0"/>
              </a:rPr>
              <a:t>Descripción de la División: 30 al 39. Suministros y Componentes</a:t>
            </a:r>
          </a:p>
          <a:p>
            <a:endParaRPr lang="es-ES_tradnl" dirty="0">
              <a:solidFill>
                <a:srgbClr val="FF0000"/>
              </a:solidFill>
              <a:ea typeface="Titillium Web" charset="0"/>
              <a:cs typeface="Titillium Web" charset="0"/>
            </a:endParaRPr>
          </a:p>
          <a:p>
            <a:pPr marL="285750" indent="-285750">
              <a:buFont typeface="Arial" charset="0"/>
              <a:buChar char="•"/>
            </a:pPr>
            <a:r>
              <a:rPr lang="es-ES_tradnl" sz="2000" b="1" dirty="0">
                <a:solidFill>
                  <a:srgbClr val="FF0000"/>
                </a:solidFill>
                <a:ea typeface="Titillium Web" charset="0"/>
                <a:cs typeface="Titillium Web" charset="0"/>
              </a:rPr>
              <a:t>División</a:t>
            </a:r>
            <a:r>
              <a:rPr lang="es-ES_tradnl" sz="2000" dirty="0">
                <a:solidFill>
                  <a:srgbClr val="FF0000"/>
                </a:solidFill>
                <a:ea typeface="Titillium Web" charset="0"/>
                <a:cs typeface="Titillium Web" charset="0"/>
              </a:rPr>
              <a:t>: 31</a:t>
            </a:r>
            <a:r>
              <a:rPr lang="es-ES_tradnl" sz="2000" dirty="0">
                <a:ea typeface="Titillium Web" charset="0"/>
                <a:cs typeface="Titillium Web" charset="0"/>
              </a:rPr>
              <a:t>-00-00-00. Componentes y suministros de manufactura</a:t>
            </a:r>
          </a:p>
          <a:p>
            <a:pPr marL="285750" indent="-285750">
              <a:buFont typeface="Arial" charset="0"/>
              <a:buChar char="•"/>
            </a:pPr>
            <a:r>
              <a:rPr lang="es-ES_tradnl" sz="2000" b="1" dirty="0">
                <a:solidFill>
                  <a:srgbClr val="00B050"/>
                </a:solidFill>
                <a:ea typeface="Titillium Web" charset="0"/>
                <a:cs typeface="Titillium Web" charset="0"/>
              </a:rPr>
              <a:t>Grupo</a:t>
            </a:r>
            <a:r>
              <a:rPr lang="es-ES_tradnl" sz="2000" dirty="0">
                <a:solidFill>
                  <a:srgbClr val="00B050"/>
                </a:solidFill>
                <a:ea typeface="Titillium Web" charset="0"/>
                <a:cs typeface="Titillium Web" charset="0"/>
              </a:rPr>
              <a:t>: 31-21</a:t>
            </a:r>
            <a:r>
              <a:rPr lang="es-ES_tradnl" sz="2000" dirty="0">
                <a:ea typeface="Titillium Web" charset="0"/>
                <a:cs typeface="Titillium Web" charset="0"/>
              </a:rPr>
              <a:t>-00-00. Pinturas y bases y acabados</a:t>
            </a:r>
          </a:p>
          <a:p>
            <a:pPr marL="285750" indent="-285750">
              <a:buFont typeface="Arial" charset="0"/>
              <a:buChar char="•"/>
            </a:pPr>
            <a:r>
              <a:rPr lang="es-ES_tradnl" sz="2000" b="1" dirty="0">
                <a:solidFill>
                  <a:srgbClr val="FFC000"/>
                </a:solidFill>
                <a:ea typeface="Titillium Web" charset="0"/>
                <a:cs typeface="Titillium Web" charset="0"/>
              </a:rPr>
              <a:t>Clase: 31-21-15-00</a:t>
            </a:r>
            <a:r>
              <a:rPr lang="es-ES_tradnl" sz="2000" dirty="0">
                <a:ea typeface="Titillium Web" charset="0"/>
                <a:cs typeface="Titillium Web" charset="0"/>
              </a:rPr>
              <a:t>. Pinturas y tapa poros</a:t>
            </a:r>
          </a:p>
          <a:p>
            <a:pPr marL="285750" indent="-285750">
              <a:buFont typeface="Arial" charset="0"/>
              <a:buChar char="•"/>
            </a:pPr>
            <a:r>
              <a:rPr lang="es-ES_tradnl" sz="2000" b="1" dirty="0">
                <a:ea typeface="Titillium Web" charset="0"/>
                <a:cs typeface="Titillium Web" charset="0"/>
              </a:rPr>
              <a:t>Subclase</a:t>
            </a:r>
            <a:r>
              <a:rPr lang="es-ES_tradnl" sz="2000" dirty="0">
                <a:ea typeface="Titillium Web" charset="0"/>
                <a:cs typeface="Titillium Web" charset="0"/>
              </a:rPr>
              <a:t>: 31-21-15-02. Pinturas de agua</a:t>
            </a:r>
          </a:p>
        </p:txBody>
      </p:sp>
      <p:pic>
        <p:nvPicPr>
          <p:cNvPr id="10" name="Imagen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169620" y="1800481"/>
            <a:ext cx="3022380" cy="1695837"/>
          </a:xfrm>
          <a:prstGeom prst="rect">
            <a:avLst/>
          </a:prstGeom>
        </p:spPr>
      </p:pic>
      <p:pic>
        <p:nvPicPr>
          <p:cNvPr id="15" name="Imagen 1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5927" y="1989524"/>
            <a:ext cx="1280210" cy="1317753"/>
          </a:xfrm>
          <a:prstGeom prst="rect">
            <a:avLst/>
          </a:prstGeom>
        </p:spPr>
      </p:pic>
      <p:sp>
        <p:nvSpPr>
          <p:cNvPr id="9" name="Rectángulo 8"/>
          <p:cNvSpPr/>
          <p:nvPr/>
        </p:nvSpPr>
        <p:spPr>
          <a:xfrm>
            <a:off x="707740" y="1152762"/>
            <a:ext cx="10799763" cy="114451"/>
          </a:xfrm>
          <a:prstGeom prst="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prstClr val="white"/>
              </a:solidFill>
            </a:endParaRPr>
          </a:p>
        </p:txBody>
      </p:sp>
    </p:spTree>
    <p:extLst>
      <p:ext uri="{BB962C8B-B14F-4D97-AF65-F5344CB8AC3E}">
        <p14:creationId xmlns:p14="http://schemas.microsoft.com/office/powerpoint/2010/main" val="1046699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Marcador de contenido 2"/>
          <p:cNvSpPr txBox="1">
            <a:spLocks/>
          </p:cNvSpPr>
          <p:nvPr/>
        </p:nvSpPr>
        <p:spPr>
          <a:xfrm>
            <a:off x="996972" y="1201721"/>
            <a:ext cx="7856579" cy="645864"/>
          </a:xfrm>
          <a:prstGeom prst="rect">
            <a:avLst/>
          </a:prstGeom>
        </p:spPr>
        <p:txBody>
          <a:bodyPr vert="horz" lIns="91695" tIns="45847" rIns="91695" bIns="45847"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s-ES_tradnl" sz="3209" dirty="0"/>
          </a:p>
          <a:p>
            <a:pPr marL="0" indent="0">
              <a:buNone/>
            </a:pPr>
            <a:endParaRPr lang="es-ES_tradnl" sz="3209" dirty="0"/>
          </a:p>
          <a:p>
            <a:endParaRPr lang="es-ES_tradnl" sz="3209" dirty="0"/>
          </a:p>
          <a:p>
            <a:endParaRPr lang="es-ES_tradnl" sz="3209" dirty="0"/>
          </a:p>
          <a:p>
            <a:endParaRPr lang="es-ES_tradnl" sz="3209" dirty="0"/>
          </a:p>
        </p:txBody>
      </p:sp>
      <p:sp>
        <p:nvSpPr>
          <p:cNvPr id="15" name="Marcador de contenido 2"/>
          <p:cNvSpPr txBox="1">
            <a:spLocks/>
          </p:cNvSpPr>
          <p:nvPr/>
        </p:nvSpPr>
        <p:spPr>
          <a:xfrm>
            <a:off x="732808" y="1629161"/>
            <a:ext cx="10465086" cy="2428488"/>
          </a:xfrm>
          <a:prstGeom prst="rect">
            <a:avLst/>
          </a:prstGeom>
        </p:spPr>
        <p:txBody>
          <a:bodyPr vert="horz" lIns="91695" tIns="45847" rIns="91695" bIns="45847"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s-ES_tradnl" sz="2800" dirty="0">
                <a:solidFill>
                  <a:schemeClr val="tx1">
                    <a:lumMod val="85000"/>
                    <a:lumOff val="15000"/>
                  </a:schemeClr>
                </a:solidFill>
                <a:ea typeface="Titillium Web" charset="0"/>
                <a:cs typeface="Titillium Web" charset="0"/>
              </a:rPr>
              <a:t>El asignar de forma incorrecta una clave a los Productos/Servicios pudiera generar que dicho comprobante no sea deducible para el Receptor y una multa para el Emisor.</a:t>
            </a:r>
          </a:p>
          <a:p>
            <a:pPr algn="just"/>
            <a:endParaRPr lang="es-ES_tradnl" sz="2800" dirty="0">
              <a:solidFill>
                <a:schemeClr val="tx1">
                  <a:lumMod val="85000"/>
                  <a:lumOff val="15000"/>
                </a:schemeClr>
              </a:solidFill>
              <a:ea typeface="Titillium Web" charset="0"/>
              <a:cs typeface="Titillium Web" charset="0"/>
            </a:endParaRPr>
          </a:p>
          <a:p>
            <a:pPr algn="just"/>
            <a:r>
              <a:rPr lang="es-ES_tradnl" sz="2800" dirty="0">
                <a:solidFill>
                  <a:schemeClr val="tx1">
                    <a:lumMod val="85000"/>
                    <a:lumOff val="15000"/>
                  </a:schemeClr>
                </a:solidFill>
                <a:ea typeface="Titillium Web" charset="0"/>
                <a:cs typeface="Titillium Web" charset="0"/>
              </a:rPr>
              <a:t>No se recomienda asignar la clave “01010101” No existe en el catálogo.</a:t>
            </a:r>
          </a:p>
          <a:p>
            <a:pPr algn="just"/>
            <a:endParaRPr lang="es-ES_tradnl" sz="2800" dirty="0">
              <a:latin typeface="Titillium Web" charset="0"/>
              <a:ea typeface="Titillium Web" charset="0"/>
              <a:cs typeface="Titillium Web" charset="0"/>
            </a:endParaRPr>
          </a:p>
          <a:p>
            <a:pPr algn="just"/>
            <a:endParaRPr lang="es-ES_tradnl" sz="2800" dirty="0">
              <a:latin typeface="Titillium Web" charset="0"/>
              <a:ea typeface="Titillium Web" charset="0"/>
              <a:cs typeface="Titillium Web" charset="0"/>
            </a:endParaRPr>
          </a:p>
          <a:p>
            <a:pPr algn="just"/>
            <a:endParaRPr lang="es-ES_tradnl" sz="2800" dirty="0">
              <a:latin typeface="Titillium Web" charset="0"/>
              <a:ea typeface="Titillium Web" charset="0"/>
              <a:cs typeface="Titillium Web" charset="0"/>
            </a:endParaRPr>
          </a:p>
          <a:p>
            <a:pPr algn="just"/>
            <a:endParaRPr lang="es-ES_tradnl" sz="2800" dirty="0">
              <a:latin typeface="Titillium Web" charset="0"/>
              <a:ea typeface="Titillium Web" charset="0"/>
              <a:cs typeface="Titillium Web" charset="0"/>
            </a:endParaRPr>
          </a:p>
        </p:txBody>
      </p:sp>
      <p:sp>
        <p:nvSpPr>
          <p:cNvPr id="6" name="3 CuadroTexto"/>
          <p:cNvSpPr txBox="1"/>
          <p:nvPr/>
        </p:nvSpPr>
        <p:spPr>
          <a:xfrm>
            <a:off x="707740" y="358840"/>
            <a:ext cx="8784976" cy="769441"/>
          </a:xfrm>
          <a:prstGeom prst="rect">
            <a:avLst/>
          </a:prstGeom>
          <a:noFill/>
        </p:spPr>
        <p:txBody>
          <a:bodyPr wrap="square" rtlCol="0">
            <a:spAutoFit/>
          </a:bodyPr>
          <a:lstStyle/>
          <a:p>
            <a:r>
              <a:rPr lang="es-MX" sz="4400" b="1" dirty="0">
                <a:solidFill>
                  <a:srgbClr val="0070C0"/>
                </a:solidFill>
                <a:latin typeface="Calibri" charset="0"/>
                <a:ea typeface="Calibri" charset="0"/>
                <a:cs typeface="Calibri" charset="0"/>
              </a:rPr>
              <a:t>ClaveProdServ. Consecuencias</a:t>
            </a:r>
          </a:p>
        </p:txBody>
      </p:sp>
      <p:sp>
        <p:nvSpPr>
          <p:cNvPr id="2" name="CuadroTexto 1"/>
          <p:cNvSpPr txBox="1"/>
          <p:nvPr/>
        </p:nvSpPr>
        <p:spPr>
          <a:xfrm flipH="1">
            <a:off x="1039856" y="4445616"/>
            <a:ext cx="8120743" cy="492443"/>
          </a:xfrm>
          <a:prstGeom prst="rect">
            <a:avLst/>
          </a:prstGeom>
          <a:noFill/>
        </p:spPr>
        <p:txBody>
          <a:bodyPr wrap="square" rtlCol="0">
            <a:spAutoFit/>
          </a:bodyPr>
          <a:lstStyle/>
          <a:p>
            <a:r>
              <a:rPr lang="es-ES_tradnl" sz="2600" b="1" dirty="0">
                <a:solidFill>
                  <a:srgbClr val="0070C0"/>
                </a:solidFill>
                <a:latin typeface="Titillium Web" charset="0"/>
                <a:ea typeface="Titillium Web" charset="0"/>
                <a:cs typeface="Titillium Web" charset="0"/>
              </a:rPr>
              <a:t>Fundamento legal: 29 A CFF </a:t>
            </a:r>
          </a:p>
        </p:txBody>
      </p:sp>
    </p:spTree>
    <p:extLst>
      <p:ext uri="{BB962C8B-B14F-4D97-AF65-F5344CB8AC3E}">
        <p14:creationId xmlns:p14="http://schemas.microsoft.com/office/powerpoint/2010/main" val="854691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81506" y="1382751"/>
            <a:ext cx="9746862" cy="2810108"/>
          </a:xfrm>
        </p:spPr>
        <p:txBody>
          <a:bodyPr>
            <a:normAutofit fontScale="92500" lnSpcReduction="10000"/>
          </a:bodyPr>
          <a:lstStyle/>
          <a:p>
            <a:pPr marL="0" indent="0">
              <a:buNone/>
            </a:pPr>
            <a:r>
              <a:rPr lang="es-ES_tradnl" dirty="0">
                <a:latin typeface="Calibri" charset="0"/>
                <a:ea typeface="Calibri" charset="0"/>
                <a:cs typeface="Calibri" charset="0"/>
              </a:rPr>
              <a:t>¿Hasta que nivel es obligatorio asignar la clasificación del Producto/Servicio?</a:t>
            </a:r>
          </a:p>
          <a:p>
            <a:pPr marL="0" indent="0">
              <a:buNone/>
            </a:pPr>
            <a:r>
              <a:rPr lang="es-ES" dirty="0">
                <a:solidFill>
                  <a:schemeClr val="accent6">
                    <a:lumMod val="75000"/>
                  </a:schemeClr>
                </a:solidFill>
                <a:latin typeface="Calibri" charset="0"/>
                <a:ea typeface="Calibri" charset="0"/>
                <a:cs typeface="Calibri" charset="0"/>
              </a:rPr>
              <a:t>Hasta el tercer nivel (Clase), es decir, los primeros 6 dígitos.</a:t>
            </a:r>
          </a:p>
          <a:p>
            <a:pPr marL="0" indent="0">
              <a:buNone/>
            </a:pPr>
            <a:endParaRPr lang="es-ES" dirty="0">
              <a:solidFill>
                <a:schemeClr val="accent6">
                  <a:lumMod val="75000"/>
                </a:schemeClr>
              </a:solidFill>
              <a:latin typeface="Calibri" charset="0"/>
              <a:ea typeface="Calibri" charset="0"/>
              <a:cs typeface="Calibri" charset="0"/>
            </a:endParaRPr>
          </a:p>
          <a:p>
            <a:pPr marL="0" indent="0">
              <a:buNone/>
            </a:pPr>
            <a:r>
              <a:rPr lang="es-ES" b="1" u="sng" dirty="0">
                <a:solidFill>
                  <a:schemeClr val="tx1"/>
                </a:solidFill>
                <a:latin typeface="Calibri" charset="0"/>
                <a:ea typeface="Calibri" charset="0"/>
                <a:cs typeface="Calibri" charset="0"/>
              </a:rPr>
              <a:t>Nota</a:t>
            </a:r>
            <a:r>
              <a:rPr lang="es-ES" b="1" dirty="0">
                <a:solidFill>
                  <a:schemeClr val="tx1"/>
                </a:solidFill>
                <a:latin typeface="Calibri" charset="0"/>
                <a:ea typeface="Calibri" charset="0"/>
                <a:cs typeface="Calibri" charset="0"/>
              </a:rPr>
              <a:t>: </a:t>
            </a:r>
            <a:r>
              <a:rPr lang="es-ES" dirty="0">
                <a:solidFill>
                  <a:schemeClr val="tx1"/>
                </a:solidFill>
                <a:latin typeface="Calibri" charset="0"/>
                <a:ea typeface="Calibri" charset="0"/>
                <a:cs typeface="Calibri" charset="0"/>
              </a:rPr>
              <a:t>para efectos del registro del campo “</a:t>
            </a:r>
            <a:r>
              <a:rPr lang="es-ES" dirty="0" err="1">
                <a:solidFill>
                  <a:schemeClr val="tx1"/>
                </a:solidFill>
                <a:latin typeface="Calibri" charset="0"/>
                <a:ea typeface="Calibri" charset="0"/>
                <a:cs typeface="Calibri" charset="0"/>
              </a:rPr>
              <a:t>ClaveProdServ</a:t>
            </a:r>
            <a:r>
              <a:rPr lang="es-ES" dirty="0">
                <a:solidFill>
                  <a:schemeClr val="tx1"/>
                </a:solidFill>
                <a:latin typeface="Calibri" charset="0"/>
                <a:ea typeface="Calibri" charset="0"/>
                <a:cs typeface="Calibri" charset="0"/>
              </a:rPr>
              <a:t>” del anexo 20, basta con que el contribuyente clasifique la descripción del bien o servicio hasta el tercer nivel, es decir hasta la clase.</a:t>
            </a:r>
            <a:endParaRPr lang="es-ES_tradnl" dirty="0">
              <a:latin typeface="Calibri" charset="0"/>
              <a:ea typeface="Calibri" charset="0"/>
              <a:cs typeface="Calibri" charset="0"/>
            </a:endParaRPr>
          </a:p>
        </p:txBody>
      </p:sp>
      <p:pic>
        <p:nvPicPr>
          <p:cNvPr id="2" name="Imagen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1686" y="4192859"/>
            <a:ext cx="3005436" cy="2334408"/>
          </a:xfrm>
          <a:prstGeom prst="rect">
            <a:avLst/>
          </a:prstGeom>
        </p:spPr>
      </p:pic>
      <p:sp>
        <p:nvSpPr>
          <p:cNvPr id="5" name="Marcador de contenido 2"/>
          <p:cNvSpPr txBox="1">
            <a:spLocks/>
          </p:cNvSpPr>
          <p:nvPr/>
        </p:nvSpPr>
        <p:spPr>
          <a:xfrm>
            <a:off x="336625" y="313443"/>
            <a:ext cx="5148135" cy="6843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b="0" i="0" kern="1200">
                <a:solidFill>
                  <a:srgbClr val="0070C0"/>
                </a:solidFill>
                <a:latin typeface="Calibri" charset="0"/>
                <a:ea typeface="Calibri" charset="0"/>
                <a:cs typeface="Calibri" charset="0"/>
              </a:defRPr>
            </a:lvl1pPr>
            <a:lvl2pPr marL="685800" indent="-228600" algn="l" defTabSz="914400" rtl="0" eaLnBrk="1" latinLnBrk="0" hangingPunct="1">
              <a:lnSpc>
                <a:spcPct val="90000"/>
              </a:lnSpc>
              <a:spcBef>
                <a:spcPts val="500"/>
              </a:spcBef>
              <a:buFont typeface="Arial"/>
              <a:buChar char="•"/>
              <a:defRPr sz="2400" b="0" i="0" kern="1200">
                <a:solidFill>
                  <a:srgbClr val="0070C0"/>
                </a:solidFill>
                <a:latin typeface="Calibri" charset="0"/>
                <a:ea typeface="Calibri" charset="0"/>
                <a:cs typeface="Calibri" charset="0"/>
              </a:defRPr>
            </a:lvl2pPr>
            <a:lvl3pPr marL="1143000" indent="-228600" algn="l" defTabSz="914400" rtl="0" eaLnBrk="1" latinLnBrk="0" hangingPunct="1">
              <a:lnSpc>
                <a:spcPct val="90000"/>
              </a:lnSpc>
              <a:spcBef>
                <a:spcPts val="500"/>
              </a:spcBef>
              <a:buFont typeface="Arial"/>
              <a:buChar char="•"/>
              <a:defRPr sz="2000" b="0" i="0" kern="1200">
                <a:solidFill>
                  <a:srgbClr val="0070C0"/>
                </a:solidFill>
                <a:latin typeface="Calibri" charset="0"/>
                <a:ea typeface="Calibri" charset="0"/>
                <a:cs typeface="Calibri" charset="0"/>
              </a:defRPr>
            </a:lvl3pPr>
            <a:lvl4pPr marL="1600200" indent="-228600" algn="l" defTabSz="914400" rtl="0" eaLnBrk="1" latinLnBrk="0" hangingPunct="1">
              <a:lnSpc>
                <a:spcPct val="90000"/>
              </a:lnSpc>
              <a:spcBef>
                <a:spcPts val="500"/>
              </a:spcBef>
              <a:buFont typeface="Arial"/>
              <a:buChar char="•"/>
              <a:defRPr sz="1800" b="0" i="0" kern="1200">
                <a:solidFill>
                  <a:srgbClr val="0070C0"/>
                </a:solidFill>
                <a:latin typeface="Calibri" charset="0"/>
                <a:ea typeface="Calibri" charset="0"/>
                <a:cs typeface="Calibri" charset="0"/>
              </a:defRPr>
            </a:lvl4pPr>
            <a:lvl5pPr marL="2057400" indent="-228600" algn="l" defTabSz="914400" rtl="0" eaLnBrk="1" latinLnBrk="0" hangingPunct="1">
              <a:lnSpc>
                <a:spcPct val="90000"/>
              </a:lnSpc>
              <a:spcBef>
                <a:spcPts val="500"/>
              </a:spcBef>
              <a:buFont typeface="Arial"/>
              <a:buChar char="•"/>
              <a:defRPr sz="1800" b="0" i="0" kern="1200">
                <a:solidFill>
                  <a:srgbClr val="0070C0"/>
                </a:solidFill>
                <a:latin typeface="Calibri" charset="0"/>
                <a:ea typeface="Calibri" charset="0"/>
                <a:cs typeface="Calibr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s-ES_tradnl" sz="4000" b="1" dirty="0"/>
              <a:t>Preguntas frecuentes</a:t>
            </a:r>
            <a:endParaRPr lang="es-ES_tradnl" sz="4000" b="1" i="1" dirty="0">
              <a:solidFill>
                <a:schemeClr val="accent6">
                  <a:lumMod val="75000"/>
                </a:schemeClr>
              </a:solidFill>
            </a:endParaRPr>
          </a:p>
        </p:txBody>
      </p:sp>
    </p:spTree>
    <p:extLst>
      <p:ext uri="{BB962C8B-B14F-4D97-AF65-F5344CB8AC3E}">
        <p14:creationId xmlns:p14="http://schemas.microsoft.com/office/powerpoint/2010/main" val="283858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76995" y="144013"/>
            <a:ext cx="9340742" cy="1177464"/>
          </a:xfrm>
        </p:spPr>
        <p:txBody>
          <a:bodyPr vert="horz" lIns="91440" tIns="45720" rIns="91440" bIns="45720" rtlCol="0" anchor="b">
            <a:normAutofit/>
          </a:bodyPr>
          <a:lstStyle/>
          <a:p>
            <a:r>
              <a:rPr lang="es-ES_tradnl" dirty="0">
                <a:latin typeface="Calibri" charset="0"/>
                <a:ea typeface="Calibri" charset="0"/>
                <a:cs typeface="Calibri" charset="0"/>
              </a:rPr>
              <a:t>Somos CONTPAQi®</a:t>
            </a:r>
          </a:p>
        </p:txBody>
      </p:sp>
      <p:sp>
        <p:nvSpPr>
          <p:cNvPr id="12" name="Rectángulo 11"/>
          <p:cNvSpPr/>
          <p:nvPr/>
        </p:nvSpPr>
        <p:spPr>
          <a:xfrm>
            <a:off x="1076996" y="1709263"/>
            <a:ext cx="6302107" cy="1142588"/>
          </a:xfrm>
          <a:prstGeom prst="rect">
            <a:avLst/>
          </a:prstGeom>
        </p:spPr>
        <p:txBody>
          <a:bodyPr wrap="square">
            <a:spAutoFit/>
          </a:bodyPr>
          <a:lstStyle/>
          <a:p>
            <a:pPr>
              <a:lnSpc>
                <a:spcPct val="120000"/>
              </a:lnSpc>
              <a:buClr>
                <a:srgbClr val="0DAEE2"/>
              </a:buClr>
            </a:pPr>
            <a:r>
              <a:rPr lang="es-MX" sz="2843" b="1">
                <a:solidFill>
                  <a:srgbClr val="0F5FA8"/>
                </a:solidFill>
                <a:latin typeface="Calibri" charset="0"/>
                <a:ea typeface="Calibri" charset="0"/>
                <a:cs typeface="Calibri" charset="0"/>
              </a:rPr>
              <a:t>Proveedores Autorizados de Certificación</a:t>
            </a:r>
            <a:r>
              <a:rPr lang="es-MX" sz="2843">
                <a:solidFill>
                  <a:srgbClr val="0F5FA8"/>
                </a:solidFill>
                <a:latin typeface="Calibri" charset="0"/>
                <a:ea typeface="Calibri" charset="0"/>
                <a:cs typeface="Calibri" charset="0"/>
              </a:rPr>
              <a:t>.</a:t>
            </a:r>
          </a:p>
        </p:txBody>
      </p:sp>
      <p:sp>
        <p:nvSpPr>
          <p:cNvPr id="10" name="Rectángulo 9"/>
          <p:cNvSpPr/>
          <p:nvPr/>
        </p:nvSpPr>
        <p:spPr>
          <a:xfrm>
            <a:off x="1076996" y="3454005"/>
            <a:ext cx="6302106" cy="1142588"/>
          </a:xfrm>
          <a:prstGeom prst="rect">
            <a:avLst/>
          </a:prstGeom>
        </p:spPr>
        <p:txBody>
          <a:bodyPr wrap="square">
            <a:spAutoFit/>
          </a:bodyPr>
          <a:lstStyle/>
          <a:p>
            <a:pPr>
              <a:lnSpc>
                <a:spcPct val="120000"/>
              </a:lnSpc>
              <a:buClr>
                <a:srgbClr val="0DAEE2"/>
              </a:buClr>
            </a:pPr>
            <a:r>
              <a:rPr lang="es-MX" sz="2843">
                <a:solidFill>
                  <a:srgbClr val="0F5FA8"/>
                </a:solidFill>
                <a:latin typeface="Calibri" charset="0"/>
                <a:ea typeface="Calibri" charset="0"/>
                <a:cs typeface="Calibri" charset="0"/>
              </a:rPr>
              <a:t>Proveedor de </a:t>
            </a:r>
            <a:r>
              <a:rPr lang="es-MX" sz="2843" b="1">
                <a:solidFill>
                  <a:srgbClr val="0F5FA8"/>
                </a:solidFill>
                <a:latin typeface="Calibri" charset="0"/>
                <a:ea typeface="Calibri" charset="0"/>
                <a:cs typeface="Calibri" charset="0"/>
              </a:rPr>
              <a:t>Certificación </a:t>
            </a:r>
            <a:r>
              <a:rPr lang="es-MX" sz="2843">
                <a:solidFill>
                  <a:srgbClr val="0F5FA8"/>
                </a:solidFill>
                <a:latin typeface="Calibri" charset="0"/>
                <a:ea typeface="Calibri" charset="0"/>
                <a:cs typeface="Calibri" charset="0"/>
              </a:rPr>
              <a:t>y </a:t>
            </a:r>
            <a:r>
              <a:rPr lang="es-MX" sz="2843" b="1">
                <a:solidFill>
                  <a:srgbClr val="0F5FA8"/>
                </a:solidFill>
                <a:latin typeface="Calibri" charset="0"/>
                <a:ea typeface="Calibri" charset="0"/>
                <a:cs typeface="Calibri" charset="0"/>
              </a:rPr>
              <a:t>Recepci</a:t>
            </a:r>
            <a:r>
              <a:rPr lang="es-ES" sz="2843" b="1" err="1">
                <a:solidFill>
                  <a:srgbClr val="0F5FA8"/>
                </a:solidFill>
                <a:latin typeface="Calibri" charset="0"/>
                <a:ea typeface="Calibri" charset="0"/>
                <a:cs typeface="Calibri" charset="0"/>
              </a:rPr>
              <a:t>ón</a:t>
            </a:r>
            <a:r>
              <a:rPr lang="es-ES" sz="2843" b="1">
                <a:solidFill>
                  <a:srgbClr val="0F5FA8"/>
                </a:solidFill>
                <a:latin typeface="Calibri" charset="0"/>
                <a:ea typeface="Calibri" charset="0"/>
                <a:cs typeface="Calibri" charset="0"/>
              </a:rPr>
              <a:t> de Documentos Digitales</a:t>
            </a:r>
            <a:r>
              <a:rPr lang="es-MX" sz="2843" b="1">
                <a:solidFill>
                  <a:srgbClr val="0F5FA8"/>
                </a:solidFill>
                <a:latin typeface="Calibri" charset="0"/>
                <a:ea typeface="Calibri" charset="0"/>
                <a:cs typeface="Calibri" charset="0"/>
              </a:rPr>
              <a:t>.</a:t>
            </a:r>
          </a:p>
        </p:txBody>
      </p:sp>
      <p:sp>
        <p:nvSpPr>
          <p:cNvPr id="6" name="CuadroTexto 5"/>
          <p:cNvSpPr txBox="1"/>
          <p:nvPr/>
        </p:nvSpPr>
        <p:spPr>
          <a:xfrm>
            <a:off x="2517443" y="2407817"/>
            <a:ext cx="185246" cy="338598"/>
          </a:xfrm>
          <a:prstGeom prst="rect">
            <a:avLst/>
          </a:prstGeom>
          <a:noFill/>
        </p:spPr>
        <p:txBody>
          <a:bodyPr wrap="none" rtlCol="0">
            <a:spAutoFit/>
          </a:bodyPr>
          <a:lstStyle/>
          <a:p>
            <a:endParaRPr lang="es-ES_tradnl" sz="1598"/>
          </a:p>
        </p:txBody>
      </p:sp>
      <p:sp>
        <p:nvSpPr>
          <p:cNvPr id="15" name="CuadroTexto 14"/>
          <p:cNvSpPr txBox="1"/>
          <p:nvPr/>
        </p:nvSpPr>
        <p:spPr>
          <a:xfrm>
            <a:off x="2034809" y="2537304"/>
            <a:ext cx="185246" cy="338598"/>
          </a:xfrm>
          <a:prstGeom prst="rect">
            <a:avLst/>
          </a:prstGeom>
          <a:noFill/>
        </p:spPr>
        <p:txBody>
          <a:bodyPr wrap="none" rtlCol="0">
            <a:spAutoFit/>
          </a:bodyPr>
          <a:lstStyle/>
          <a:p>
            <a:endParaRPr lang="es-ES_tradnl" sz="1598"/>
          </a:p>
        </p:txBody>
      </p:sp>
      <p:sp>
        <p:nvSpPr>
          <p:cNvPr id="16" name="Rectángulo 15"/>
          <p:cNvSpPr/>
          <p:nvPr/>
        </p:nvSpPr>
        <p:spPr>
          <a:xfrm>
            <a:off x="1076995" y="2875902"/>
            <a:ext cx="3421528" cy="387786"/>
          </a:xfrm>
          <a:prstGeom prst="rect">
            <a:avLst/>
          </a:prstGeom>
        </p:spPr>
        <p:txBody>
          <a:bodyPr wrap="none">
            <a:spAutoFit/>
          </a:bodyPr>
          <a:lstStyle/>
          <a:p>
            <a:pPr marL="152295" indent="-152295">
              <a:lnSpc>
                <a:spcPct val="120000"/>
              </a:lnSpc>
              <a:buClr>
                <a:srgbClr val="0F5FA8"/>
              </a:buClr>
              <a:buFont typeface="Arial"/>
              <a:buChar char="•"/>
            </a:pPr>
            <a:r>
              <a:rPr lang="es-MX" sz="1598" b="1">
                <a:solidFill>
                  <a:schemeClr val="bg1">
                    <a:lumMod val="50000"/>
                  </a:schemeClr>
                </a:solidFill>
                <a:latin typeface="Myriad Pro" charset="0"/>
                <a:ea typeface="Myriad Pro" charset="0"/>
                <a:cs typeface="Myriad Pro" charset="0"/>
              </a:rPr>
              <a:t>L</a:t>
            </a:r>
            <a:r>
              <a:rPr lang="es-ES" sz="1598" b="1" err="1">
                <a:solidFill>
                  <a:schemeClr val="bg1">
                    <a:lumMod val="50000"/>
                  </a:schemeClr>
                </a:solidFill>
                <a:latin typeface="Myriad Pro" charset="0"/>
                <a:ea typeface="Myriad Pro" charset="0"/>
                <a:cs typeface="Myriad Pro" charset="0"/>
              </a:rPr>
              <a:t>íderes</a:t>
            </a:r>
            <a:r>
              <a:rPr lang="es-ES" sz="1598" b="1">
                <a:solidFill>
                  <a:schemeClr val="bg1">
                    <a:lumMod val="50000"/>
                  </a:schemeClr>
                </a:solidFill>
                <a:latin typeface="Myriad Pro" charset="0"/>
                <a:ea typeface="Myriad Pro" charset="0"/>
                <a:cs typeface="Myriad Pro" charset="0"/>
              </a:rPr>
              <a:t> en Facturación Electrónica</a:t>
            </a:r>
            <a:endParaRPr lang="es-MX" sz="1598" b="1">
              <a:solidFill>
                <a:schemeClr val="bg1">
                  <a:lumMod val="50000"/>
                </a:schemeClr>
              </a:solidFill>
              <a:latin typeface="Myriad Pro" charset="0"/>
              <a:ea typeface="Myriad Pro" charset="0"/>
              <a:cs typeface="Myriad Pro" charset="0"/>
            </a:endParaRPr>
          </a:p>
        </p:txBody>
      </p:sp>
      <p:sp>
        <p:nvSpPr>
          <p:cNvPr id="17" name="Rectángulo 16"/>
          <p:cNvSpPr/>
          <p:nvPr/>
        </p:nvSpPr>
        <p:spPr>
          <a:xfrm>
            <a:off x="1036661" y="4684259"/>
            <a:ext cx="5913554" cy="387786"/>
          </a:xfrm>
          <a:prstGeom prst="rect">
            <a:avLst/>
          </a:prstGeom>
        </p:spPr>
        <p:txBody>
          <a:bodyPr wrap="none">
            <a:spAutoFit/>
          </a:bodyPr>
          <a:lstStyle/>
          <a:p>
            <a:pPr marL="152295" indent="-152295">
              <a:lnSpc>
                <a:spcPct val="120000"/>
              </a:lnSpc>
              <a:buClr>
                <a:srgbClr val="0F5FA8"/>
              </a:buClr>
              <a:buFont typeface="Arial"/>
              <a:buChar char="•"/>
            </a:pPr>
            <a:r>
              <a:rPr lang="es-ES" sz="1598" b="1">
                <a:solidFill>
                  <a:schemeClr val="bg1">
                    <a:lumMod val="50000"/>
                  </a:schemeClr>
                </a:solidFill>
                <a:latin typeface="Myriad Pro" charset="0"/>
                <a:ea typeface="Myriad Pro" charset="0"/>
                <a:cs typeface="Myriad Pro" charset="0"/>
              </a:rPr>
              <a:t>Facilidad de entregar tus obligaciones fiscales con CONTPAQi</a:t>
            </a:r>
            <a:endParaRPr lang="es-MX" sz="1598" b="1">
              <a:solidFill>
                <a:schemeClr val="bg1">
                  <a:lumMod val="50000"/>
                </a:schemeClr>
              </a:solidFill>
              <a:latin typeface="Myriad Pro" charset="0"/>
              <a:ea typeface="Myriad Pro" charset="0"/>
              <a:cs typeface="Myriad Pro" charset="0"/>
            </a:endParaRPr>
          </a:p>
        </p:txBody>
      </p:sp>
      <p:pic>
        <p:nvPicPr>
          <p:cNvPr id="20" name="Imagen 1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452703" y="3717888"/>
            <a:ext cx="1544542" cy="966371"/>
          </a:xfrm>
          <a:prstGeom prst="rect">
            <a:avLst/>
          </a:prstGeom>
        </p:spPr>
      </p:pic>
      <p:pic>
        <p:nvPicPr>
          <p:cNvPr id="11" name="Imagen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13708" y="860002"/>
            <a:ext cx="1822532" cy="2403686"/>
          </a:xfrm>
          <a:prstGeom prst="rect">
            <a:avLst/>
          </a:prstGeom>
        </p:spPr>
      </p:pic>
    </p:spTree>
    <p:extLst>
      <p:ext uri="{BB962C8B-B14F-4D97-AF65-F5344CB8AC3E}">
        <p14:creationId xmlns:p14="http://schemas.microsoft.com/office/powerpoint/2010/main" val="5243622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07740" y="223838"/>
            <a:ext cx="10515600" cy="928924"/>
          </a:xfrm>
        </p:spPr>
        <p:txBody>
          <a:bodyPr>
            <a:normAutofit/>
          </a:bodyPr>
          <a:lstStyle/>
          <a:p>
            <a:r>
              <a:rPr lang="es-MX" b="1" dirty="0">
                <a:solidFill>
                  <a:srgbClr val="0070C0"/>
                </a:solidFill>
                <a:latin typeface="+mn-lt"/>
                <a:ea typeface="Titillium Web" charset="0"/>
                <a:cs typeface="Titillium Web" charset="0"/>
              </a:rPr>
              <a:t>Atributo </a:t>
            </a:r>
            <a:r>
              <a:rPr lang="es-MX" b="1" dirty="0" err="1">
                <a:solidFill>
                  <a:srgbClr val="0070C0"/>
                </a:solidFill>
                <a:latin typeface="+mn-lt"/>
                <a:ea typeface="Titillium Web" charset="0"/>
                <a:cs typeface="Titillium Web" charset="0"/>
              </a:rPr>
              <a:t>UsoCFDI</a:t>
            </a:r>
            <a:endParaRPr lang="es-MX" b="1" dirty="0">
              <a:solidFill>
                <a:srgbClr val="0070C0"/>
              </a:solidFill>
              <a:latin typeface="+mn-lt"/>
              <a:ea typeface="Titillium Web" charset="0"/>
              <a:cs typeface="Titillium Web" charset="0"/>
            </a:endParaRPr>
          </a:p>
        </p:txBody>
      </p:sp>
      <p:sp>
        <p:nvSpPr>
          <p:cNvPr id="3" name="Marcador de contenido 2"/>
          <p:cNvSpPr>
            <a:spLocks noGrp="1"/>
          </p:cNvSpPr>
          <p:nvPr>
            <p:ph idx="1"/>
          </p:nvPr>
        </p:nvSpPr>
        <p:spPr>
          <a:xfrm>
            <a:off x="1054100" y="2651125"/>
            <a:ext cx="4660900" cy="1285875"/>
          </a:xfrm>
        </p:spPr>
        <p:txBody>
          <a:bodyPr>
            <a:noAutofit/>
          </a:bodyPr>
          <a:lstStyle/>
          <a:p>
            <a:r>
              <a:rPr lang="es-MX" sz="3200" dirty="0">
                <a:solidFill>
                  <a:schemeClr val="tx1">
                    <a:lumMod val="85000"/>
                    <a:lumOff val="15000"/>
                  </a:schemeClr>
                </a:solidFill>
                <a:latin typeface="+mn-lt"/>
                <a:ea typeface="Titillium Web" charset="0"/>
                <a:cs typeface="Titillium Web" charset="0"/>
              </a:rPr>
              <a:t>Características</a:t>
            </a:r>
          </a:p>
          <a:p>
            <a:r>
              <a:rPr lang="es-MX" sz="3200" dirty="0">
                <a:solidFill>
                  <a:schemeClr val="tx1">
                    <a:lumMod val="85000"/>
                    <a:lumOff val="15000"/>
                  </a:schemeClr>
                </a:solidFill>
                <a:latin typeface="+mn-lt"/>
                <a:ea typeface="Titillium Web" charset="0"/>
                <a:cs typeface="Titillium Web" charset="0"/>
              </a:rPr>
              <a:t>Reglas de validación</a:t>
            </a:r>
          </a:p>
          <a:p>
            <a:endParaRPr lang="es-MX" sz="3600" dirty="0">
              <a:latin typeface="Titillium Web" charset="0"/>
              <a:ea typeface="Titillium Web" charset="0"/>
              <a:cs typeface="Titillium Web" charset="0"/>
            </a:endParaRPr>
          </a:p>
          <a:p>
            <a:endParaRPr lang="es-MX" sz="3600" dirty="0">
              <a:latin typeface="Titillium Web" charset="0"/>
              <a:ea typeface="Titillium Web" charset="0"/>
              <a:cs typeface="Titillium Web" charset="0"/>
            </a:endParaRPr>
          </a:p>
        </p:txBody>
      </p:sp>
      <p:pic>
        <p:nvPicPr>
          <p:cNvPr id="5" name="Imagen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62111" y="1975004"/>
            <a:ext cx="2818137" cy="3087914"/>
          </a:xfrm>
          <a:prstGeom prst="rect">
            <a:avLst/>
          </a:prstGeom>
        </p:spPr>
      </p:pic>
      <p:sp>
        <p:nvSpPr>
          <p:cNvPr id="6" name="Rectángulo 5"/>
          <p:cNvSpPr/>
          <p:nvPr/>
        </p:nvSpPr>
        <p:spPr>
          <a:xfrm>
            <a:off x="707740" y="1152761"/>
            <a:ext cx="10799763" cy="114451"/>
          </a:xfrm>
          <a:prstGeom prst="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prstClr val="white"/>
              </a:solidFill>
            </a:endParaRPr>
          </a:p>
        </p:txBody>
      </p:sp>
    </p:spTree>
    <p:extLst>
      <p:ext uri="{BB962C8B-B14F-4D97-AF65-F5344CB8AC3E}">
        <p14:creationId xmlns:p14="http://schemas.microsoft.com/office/powerpoint/2010/main" val="1451615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07740" y="1003262"/>
            <a:ext cx="10799762" cy="3234486"/>
          </a:xfrm>
        </p:spPr>
        <p:txBody>
          <a:bodyPr>
            <a:noAutofit/>
          </a:bodyPr>
          <a:lstStyle/>
          <a:p>
            <a:pPr marL="0" indent="0" algn="just">
              <a:buNone/>
            </a:pPr>
            <a:endParaRPr lang="es-ES_tradnl" sz="2400" b="1" dirty="0">
              <a:solidFill>
                <a:schemeClr val="tx1">
                  <a:lumMod val="85000"/>
                  <a:lumOff val="15000"/>
                </a:schemeClr>
              </a:solidFill>
              <a:latin typeface="+mn-lt"/>
              <a:ea typeface="Titillium Web" charset="0"/>
              <a:cs typeface="Titillium Web" charset="0"/>
            </a:endParaRPr>
          </a:p>
          <a:p>
            <a:pPr marL="0" indent="0" algn="just">
              <a:buNone/>
            </a:pPr>
            <a:r>
              <a:rPr lang="es-ES_tradnl" sz="2400" b="1" dirty="0">
                <a:solidFill>
                  <a:schemeClr val="tx1">
                    <a:lumMod val="85000"/>
                    <a:lumOff val="15000"/>
                  </a:schemeClr>
                </a:solidFill>
                <a:latin typeface="+mn-lt"/>
                <a:ea typeface="Titillium Web" charset="0"/>
                <a:cs typeface="Titillium Web" charset="0"/>
              </a:rPr>
              <a:t>Este atributo no existía para Anexo 20 versión 3.2.</a:t>
            </a:r>
          </a:p>
          <a:p>
            <a:pPr marL="0" indent="0" algn="just">
              <a:buNone/>
            </a:pPr>
            <a:r>
              <a:rPr lang="es-ES_tradnl" sz="2400" b="1" dirty="0">
                <a:solidFill>
                  <a:schemeClr val="accent1">
                    <a:lumMod val="75000"/>
                  </a:schemeClr>
                </a:solidFill>
                <a:latin typeface="+mn-lt"/>
                <a:ea typeface="Titillium Web" charset="0"/>
                <a:cs typeface="Titillium Web" charset="0"/>
              </a:rPr>
              <a:t>Guía de llenado:</a:t>
            </a:r>
          </a:p>
          <a:p>
            <a:pPr algn="just"/>
            <a:r>
              <a:rPr lang="es-ES_tradnl" sz="2400" dirty="0">
                <a:solidFill>
                  <a:schemeClr val="tx1">
                    <a:lumMod val="85000"/>
                    <a:lumOff val="15000"/>
                  </a:schemeClr>
                </a:solidFill>
                <a:latin typeface="+mn-lt"/>
                <a:ea typeface="Titillium Web" charset="0"/>
                <a:cs typeface="Titillium Web" charset="0"/>
              </a:rPr>
              <a:t>Se debe registrar la clave que corresponda al uso que le dará al comprobante fiscal el receptor.</a:t>
            </a:r>
          </a:p>
          <a:p>
            <a:pPr algn="just"/>
            <a:r>
              <a:rPr lang="es-ES_tradnl" sz="2400" dirty="0">
                <a:solidFill>
                  <a:schemeClr val="tx1">
                    <a:lumMod val="85000"/>
                    <a:lumOff val="15000"/>
                  </a:schemeClr>
                </a:solidFill>
                <a:latin typeface="+mn-lt"/>
                <a:ea typeface="Titillium Web" charset="0"/>
                <a:cs typeface="Titillium Web" charset="0"/>
              </a:rPr>
              <a:t>La clave que solicite el receptor (Física o Moral) que registre en este campo, debe corresponder con los valores indicados en el catálogo </a:t>
            </a:r>
            <a:r>
              <a:rPr lang="es-ES_tradnl" sz="2400" dirty="0" err="1">
                <a:solidFill>
                  <a:schemeClr val="tx1">
                    <a:lumMod val="85000"/>
                    <a:lumOff val="15000"/>
                  </a:schemeClr>
                </a:solidFill>
                <a:latin typeface="+mn-lt"/>
                <a:ea typeface="Titillium Web" charset="0"/>
                <a:cs typeface="Titillium Web" charset="0"/>
              </a:rPr>
              <a:t>c_UsoCFDI</a:t>
            </a:r>
            <a:r>
              <a:rPr lang="es-ES_tradnl" sz="2400" dirty="0">
                <a:solidFill>
                  <a:schemeClr val="tx1">
                    <a:lumMod val="85000"/>
                    <a:lumOff val="15000"/>
                  </a:schemeClr>
                </a:solidFill>
                <a:latin typeface="+mn-lt"/>
                <a:ea typeface="Titillium Web" charset="0"/>
                <a:cs typeface="Titillium Web" charset="0"/>
              </a:rPr>
              <a:t>.</a:t>
            </a:r>
          </a:p>
          <a:p>
            <a:pPr marL="0" indent="0" algn="just">
              <a:buNone/>
            </a:pPr>
            <a:endParaRPr lang="es-ES_tradnl" dirty="0">
              <a:latin typeface="Titillium Web" charset="0"/>
              <a:ea typeface="Titillium Web" charset="0"/>
              <a:cs typeface="Titillium Web" charset="0"/>
            </a:endParaRPr>
          </a:p>
          <a:p>
            <a:pPr algn="just"/>
            <a:endParaRPr lang="es-ES_tradnl" dirty="0">
              <a:latin typeface="Titillium Web" charset="0"/>
              <a:ea typeface="Titillium Web" charset="0"/>
              <a:cs typeface="Titillium Web" charset="0"/>
            </a:endParaRPr>
          </a:p>
          <a:p>
            <a:pPr algn="just"/>
            <a:endParaRPr lang="es-ES_tradnl" dirty="0">
              <a:latin typeface="Titillium Web" charset="0"/>
              <a:ea typeface="Titillium Web" charset="0"/>
              <a:cs typeface="Titillium Web" charset="0"/>
            </a:endParaRPr>
          </a:p>
          <a:p>
            <a:pPr algn="just"/>
            <a:endParaRPr lang="es-ES_tradnl" dirty="0">
              <a:latin typeface="Titillium Web" charset="0"/>
              <a:ea typeface="Titillium Web" charset="0"/>
              <a:cs typeface="Titillium Web" charset="0"/>
            </a:endParaRPr>
          </a:p>
        </p:txBody>
      </p:sp>
      <p:sp>
        <p:nvSpPr>
          <p:cNvPr id="6" name="3 CuadroTexto"/>
          <p:cNvSpPr txBox="1"/>
          <p:nvPr/>
        </p:nvSpPr>
        <p:spPr>
          <a:xfrm>
            <a:off x="707740" y="328295"/>
            <a:ext cx="8784976" cy="769441"/>
          </a:xfrm>
          <a:prstGeom prst="rect">
            <a:avLst/>
          </a:prstGeom>
          <a:noFill/>
        </p:spPr>
        <p:txBody>
          <a:bodyPr wrap="square" rtlCol="0">
            <a:spAutoFit/>
          </a:bodyPr>
          <a:lstStyle/>
          <a:p>
            <a:r>
              <a:rPr lang="es-MX" sz="4400" b="1" dirty="0">
                <a:solidFill>
                  <a:srgbClr val="0070C0"/>
                </a:solidFill>
                <a:latin typeface="Calibri" charset="0"/>
                <a:ea typeface="Calibri" charset="0"/>
                <a:cs typeface="Calibri" charset="0"/>
              </a:rPr>
              <a:t>Atributo “</a:t>
            </a:r>
            <a:r>
              <a:rPr lang="es-MX" sz="4400" b="1" dirty="0" err="1">
                <a:solidFill>
                  <a:srgbClr val="0070C0"/>
                </a:solidFill>
                <a:latin typeface="Calibri" charset="0"/>
                <a:ea typeface="Calibri" charset="0"/>
                <a:cs typeface="Calibri" charset="0"/>
              </a:rPr>
              <a:t>UsoCFDI</a:t>
            </a:r>
            <a:r>
              <a:rPr lang="es-MX" sz="4400" b="1" dirty="0">
                <a:solidFill>
                  <a:srgbClr val="0070C0"/>
                </a:solidFill>
                <a:latin typeface="Calibri" charset="0"/>
                <a:ea typeface="Calibri" charset="0"/>
                <a:cs typeface="Calibri" charset="0"/>
              </a:rPr>
              <a:t>”</a:t>
            </a:r>
          </a:p>
        </p:txBody>
      </p:sp>
      <p:pic>
        <p:nvPicPr>
          <p:cNvPr id="5" name="Imagen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7663" y="4091234"/>
            <a:ext cx="11643672" cy="22969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ectángulo 6"/>
          <p:cNvSpPr/>
          <p:nvPr/>
        </p:nvSpPr>
        <p:spPr>
          <a:xfrm>
            <a:off x="707740" y="1152761"/>
            <a:ext cx="10799763" cy="114451"/>
          </a:xfrm>
          <a:prstGeom prst="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prstClr val="white"/>
              </a:solidFill>
            </a:endParaRPr>
          </a:p>
        </p:txBody>
      </p:sp>
    </p:spTree>
    <p:extLst>
      <p:ext uri="{BB962C8B-B14F-4D97-AF65-F5344CB8AC3E}">
        <p14:creationId xmlns:p14="http://schemas.microsoft.com/office/powerpoint/2010/main" val="1879865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081892" y="1190261"/>
            <a:ext cx="9746862" cy="2810108"/>
          </a:xfrm>
        </p:spPr>
        <p:txBody>
          <a:bodyPr>
            <a:noAutofit/>
          </a:bodyPr>
          <a:lstStyle/>
          <a:p>
            <a:pPr marL="0" indent="0">
              <a:buNone/>
            </a:pPr>
            <a:r>
              <a:rPr lang="es-ES_tradnl" dirty="0">
                <a:latin typeface="Calibri" charset="0"/>
                <a:ea typeface="Calibri" charset="0"/>
                <a:cs typeface="Calibri" charset="0"/>
              </a:rPr>
              <a:t>¿Se deberá cancelar el CFDI cuando el receptor dará un uso diferente al señalado en el campo </a:t>
            </a:r>
            <a:r>
              <a:rPr lang="es-ES_tradnl" dirty="0" err="1">
                <a:latin typeface="Calibri" charset="0"/>
                <a:ea typeface="Calibri" charset="0"/>
                <a:cs typeface="Calibri" charset="0"/>
              </a:rPr>
              <a:t>UsoCFDI</a:t>
            </a:r>
            <a:r>
              <a:rPr lang="es-ES_tradnl" dirty="0">
                <a:latin typeface="Calibri" charset="0"/>
                <a:ea typeface="Calibri" charset="0"/>
                <a:cs typeface="Calibri" charset="0"/>
              </a:rPr>
              <a:t>?</a:t>
            </a:r>
          </a:p>
          <a:p>
            <a:pPr marL="0" indent="0">
              <a:buNone/>
            </a:pPr>
            <a:r>
              <a:rPr lang="es-ES" dirty="0">
                <a:solidFill>
                  <a:schemeClr val="accent6">
                    <a:lumMod val="75000"/>
                  </a:schemeClr>
                </a:solidFill>
                <a:latin typeface="Calibri" charset="0"/>
                <a:ea typeface="Calibri" charset="0"/>
                <a:cs typeface="Calibri" charset="0"/>
              </a:rPr>
              <a:t>No, en caso de que se registre una clave distinta al uso del CFDI que le dará el receptor del comprobante, no será motivo de cancelación o sustitución, y no afectará para su deducción o </a:t>
            </a:r>
            <a:r>
              <a:rPr lang="es-ES" dirty="0" err="1">
                <a:solidFill>
                  <a:schemeClr val="accent6">
                    <a:lumMod val="75000"/>
                  </a:schemeClr>
                </a:solidFill>
                <a:latin typeface="Calibri" charset="0"/>
                <a:ea typeface="Calibri" charset="0"/>
                <a:cs typeface="Calibri" charset="0"/>
              </a:rPr>
              <a:t>acreditamiento</a:t>
            </a:r>
            <a:r>
              <a:rPr lang="es-ES" dirty="0">
                <a:solidFill>
                  <a:schemeClr val="accent6">
                    <a:lumMod val="75000"/>
                  </a:schemeClr>
                </a:solidFill>
                <a:latin typeface="Calibri" charset="0"/>
                <a:ea typeface="Calibri" charset="0"/>
                <a:cs typeface="Calibri" charset="0"/>
              </a:rPr>
              <a:t> de impuestos</a:t>
            </a:r>
          </a:p>
          <a:p>
            <a:pPr marL="0" indent="0">
              <a:buNone/>
            </a:pPr>
            <a:endParaRPr lang="es-ES" dirty="0">
              <a:solidFill>
                <a:schemeClr val="tx1"/>
              </a:solidFill>
              <a:latin typeface="Calibri" charset="0"/>
              <a:ea typeface="Calibri" charset="0"/>
              <a:cs typeface="Calibri" charset="0"/>
            </a:endParaRPr>
          </a:p>
          <a:p>
            <a:pPr marL="0" indent="0">
              <a:buNone/>
            </a:pPr>
            <a:r>
              <a:rPr lang="es-ES" sz="2000" dirty="0">
                <a:solidFill>
                  <a:schemeClr val="tx1"/>
                </a:solidFill>
                <a:latin typeface="Calibri" charset="0"/>
                <a:ea typeface="Calibri" charset="0"/>
                <a:cs typeface="Calibri" charset="0"/>
              </a:rPr>
              <a:t>Fundamento Legal: Anexo 20 Guía de llenado de los comprobantes fiscales digitales por internet versión 3.3, publicada en el Portal del SAT.</a:t>
            </a:r>
            <a:endParaRPr lang="es-ES_tradnl" sz="2000" dirty="0">
              <a:solidFill>
                <a:schemeClr val="tx1"/>
              </a:solidFill>
              <a:latin typeface="Calibri" charset="0"/>
              <a:ea typeface="Calibri" charset="0"/>
              <a:cs typeface="Calibri" charset="0"/>
            </a:endParaRPr>
          </a:p>
        </p:txBody>
      </p:sp>
      <p:pic>
        <p:nvPicPr>
          <p:cNvPr id="2" name="Imagen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0052" y="5058383"/>
            <a:ext cx="2049140" cy="1591626"/>
          </a:xfrm>
          <a:prstGeom prst="rect">
            <a:avLst/>
          </a:prstGeom>
        </p:spPr>
      </p:pic>
      <p:sp>
        <p:nvSpPr>
          <p:cNvPr id="5" name="Marcador de contenido 2"/>
          <p:cNvSpPr txBox="1">
            <a:spLocks/>
          </p:cNvSpPr>
          <p:nvPr/>
        </p:nvSpPr>
        <p:spPr>
          <a:xfrm>
            <a:off x="336625" y="313443"/>
            <a:ext cx="5148135" cy="6843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b="0" i="0" kern="1200">
                <a:solidFill>
                  <a:srgbClr val="0070C0"/>
                </a:solidFill>
                <a:latin typeface="Calibri" charset="0"/>
                <a:ea typeface="Calibri" charset="0"/>
                <a:cs typeface="Calibri" charset="0"/>
              </a:defRPr>
            </a:lvl1pPr>
            <a:lvl2pPr marL="685800" indent="-228600" algn="l" defTabSz="914400" rtl="0" eaLnBrk="1" latinLnBrk="0" hangingPunct="1">
              <a:lnSpc>
                <a:spcPct val="90000"/>
              </a:lnSpc>
              <a:spcBef>
                <a:spcPts val="500"/>
              </a:spcBef>
              <a:buFont typeface="Arial"/>
              <a:buChar char="•"/>
              <a:defRPr sz="2400" b="0" i="0" kern="1200">
                <a:solidFill>
                  <a:srgbClr val="0070C0"/>
                </a:solidFill>
                <a:latin typeface="Calibri" charset="0"/>
                <a:ea typeface="Calibri" charset="0"/>
                <a:cs typeface="Calibri" charset="0"/>
              </a:defRPr>
            </a:lvl2pPr>
            <a:lvl3pPr marL="1143000" indent="-228600" algn="l" defTabSz="914400" rtl="0" eaLnBrk="1" latinLnBrk="0" hangingPunct="1">
              <a:lnSpc>
                <a:spcPct val="90000"/>
              </a:lnSpc>
              <a:spcBef>
                <a:spcPts val="500"/>
              </a:spcBef>
              <a:buFont typeface="Arial"/>
              <a:buChar char="•"/>
              <a:defRPr sz="2000" b="0" i="0" kern="1200">
                <a:solidFill>
                  <a:srgbClr val="0070C0"/>
                </a:solidFill>
                <a:latin typeface="Calibri" charset="0"/>
                <a:ea typeface="Calibri" charset="0"/>
                <a:cs typeface="Calibri" charset="0"/>
              </a:defRPr>
            </a:lvl3pPr>
            <a:lvl4pPr marL="1600200" indent="-228600" algn="l" defTabSz="914400" rtl="0" eaLnBrk="1" latinLnBrk="0" hangingPunct="1">
              <a:lnSpc>
                <a:spcPct val="90000"/>
              </a:lnSpc>
              <a:spcBef>
                <a:spcPts val="500"/>
              </a:spcBef>
              <a:buFont typeface="Arial"/>
              <a:buChar char="•"/>
              <a:defRPr sz="1800" b="0" i="0" kern="1200">
                <a:solidFill>
                  <a:srgbClr val="0070C0"/>
                </a:solidFill>
                <a:latin typeface="Calibri" charset="0"/>
                <a:ea typeface="Calibri" charset="0"/>
                <a:cs typeface="Calibri" charset="0"/>
              </a:defRPr>
            </a:lvl4pPr>
            <a:lvl5pPr marL="2057400" indent="-228600" algn="l" defTabSz="914400" rtl="0" eaLnBrk="1" latinLnBrk="0" hangingPunct="1">
              <a:lnSpc>
                <a:spcPct val="90000"/>
              </a:lnSpc>
              <a:spcBef>
                <a:spcPts val="500"/>
              </a:spcBef>
              <a:buFont typeface="Arial"/>
              <a:buChar char="•"/>
              <a:defRPr sz="1800" b="0" i="0" kern="1200">
                <a:solidFill>
                  <a:srgbClr val="0070C0"/>
                </a:solidFill>
                <a:latin typeface="Calibri" charset="0"/>
                <a:ea typeface="Calibri" charset="0"/>
                <a:cs typeface="Calibr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s-ES_tradnl" sz="4000" b="1" dirty="0"/>
              <a:t>Preguntas frecuentes</a:t>
            </a:r>
            <a:endParaRPr lang="es-ES_tradnl" sz="4000" b="1" i="1" dirty="0">
              <a:solidFill>
                <a:schemeClr val="accent6">
                  <a:lumMod val="75000"/>
                </a:schemeClr>
              </a:solidFill>
            </a:endParaRPr>
          </a:p>
        </p:txBody>
      </p:sp>
    </p:spTree>
    <p:extLst>
      <p:ext uri="{BB962C8B-B14F-4D97-AF65-F5344CB8AC3E}">
        <p14:creationId xmlns:p14="http://schemas.microsoft.com/office/powerpoint/2010/main" val="1306093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1850" y="3562260"/>
            <a:ext cx="10515600" cy="1020785"/>
          </a:xfrm>
        </p:spPr>
        <p:txBody>
          <a:bodyPr vert="horz" lIns="91440" tIns="45720" rIns="91440" bIns="45720" rtlCol="0" anchor="b">
            <a:normAutofit fontScale="90000"/>
          </a:bodyPr>
          <a:lstStyle/>
          <a:p>
            <a:pPr lvl="1" algn="l" rtl="0">
              <a:lnSpc>
                <a:spcPct val="90000"/>
              </a:lnSpc>
              <a:spcBef>
                <a:spcPct val="0"/>
              </a:spcBef>
            </a:pPr>
            <a:r>
              <a:rPr lang="es-ES" sz="5300" b="1" kern="1200" dirty="0">
                <a:solidFill>
                  <a:schemeClr val="accent5"/>
                </a:solidFill>
                <a:latin typeface="Calibri" charset="0"/>
                <a:ea typeface="Calibri" charset="0"/>
                <a:cs typeface="Calibri" charset="0"/>
              </a:rPr>
              <a:t>Estructura de un CFDI (Versión 3.3)</a:t>
            </a:r>
            <a:br>
              <a:rPr lang="es-ES" sz="5300" b="1" kern="1200" dirty="0">
                <a:solidFill>
                  <a:schemeClr val="accent5"/>
                </a:solidFill>
                <a:latin typeface="Calibri" charset="0"/>
                <a:ea typeface="Calibri" charset="0"/>
                <a:cs typeface="Calibri" charset="0"/>
              </a:rPr>
            </a:br>
            <a:endParaRPr lang="es-ES_tradnl" sz="5300" b="1" kern="1200" dirty="0">
              <a:solidFill>
                <a:schemeClr val="accent5"/>
              </a:solidFill>
              <a:latin typeface="Calibri" charset="0"/>
              <a:ea typeface="Calibri" charset="0"/>
              <a:cs typeface="Calibri" charset="0"/>
            </a:endParaRPr>
          </a:p>
        </p:txBody>
      </p:sp>
    </p:spTree>
    <p:extLst>
      <p:ext uri="{BB962C8B-B14F-4D97-AF65-F5344CB8AC3E}">
        <p14:creationId xmlns:p14="http://schemas.microsoft.com/office/powerpoint/2010/main" val="16001117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24135" y="0"/>
            <a:ext cx="5467865" cy="6858000"/>
          </a:xfrm>
          <a:prstGeom prst="rect">
            <a:avLst/>
          </a:prstGeom>
        </p:spPr>
      </p:pic>
      <p:sp>
        <p:nvSpPr>
          <p:cNvPr id="5" name="Título 1"/>
          <p:cNvSpPr>
            <a:spLocks noGrp="1"/>
          </p:cNvSpPr>
          <p:nvPr>
            <p:ph type="title"/>
          </p:nvPr>
        </p:nvSpPr>
        <p:spPr>
          <a:xfrm>
            <a:off x="438150" y="433467"/>
            <a:ext cx="5009339" cy="1020785"/>
          </a:xfrm>
        </p:spPr>
        <p:txBody>
          <a:bodyPr vert="horz" lIns="91440" tIns="45720" rIns="91440" bIns="45720" rtlCol="0" anchor="ctr">
            <a:normAutofit fontScale="90000"/>
          </a:bodyPr>
          <a:lstStyle/>
          <a:p>
            <a:r>
              <a:rPr lang="es-ES" sz="3600" dirty="0">
                <a:latin typeface="Calibri" charset="0"/>
                <a:ea typeface="Calibri" charset="0"/>
                <a:cs typeface="Calibri" charset="0"/>
              </a:rPr>
              <a:t>Estructura CFDI </a:t>
            </a:r>
            <a:br>
              <a:rPr lang="es-ES" sz="3600">
                <a:latin typeface="Calibri" charset="0"/>
                <a:ea typeface="Calibri" charset="0"/>
                <a:cs typeface="Calibri" charset="0"/>
              </a:rPr>
            </a:br>
            <a:r>
              <a:rPr lang="es-ES" sz="3600">
                <a:latin typeface="Calibri" charset="0"/>
                <a:ea typeface="Calibri" charset="0"/>
                <a:cs typeface="Calibri" charset="0"/>
              </a:rPr>
              <a:t>Versión 3.3</a:t>
            </a:r>
            <a:endParaRPr lang="es-ES_tradnl" sz="3600" dirty="0">
              <a:latin typeface="Calibri" charset="0"/>
              <a:ea typeface="Calibri" charset="0"/>
              <a:cs typeface="Calibri" charset="0"/>
            </a:endParaRPr>
          </a:p>
        </p:txBody>
      </p:sp>
      <p:sp>
        <p:nvSpPr>
          <p:cNvPr id="6" name="CuadroTexto 5"/>
          <p:cNvSpPr txBox="1"/>
          <p:nvPr/>
        </p:nvSpPr>
        <p:spPr>
          <a:xfrm>
            <a:off x="330579" y="2320540"/>
            <a:ext cx="4337085" cy="2554545"/>
          </a:xfrm>
          <a:prstGeom prst="rect">
            <a:avLst/>
          </a:prstGeom>
          <a:noFill/>
        </p:spPr>
        <p:txBody>
          <a:bodyPr wrap="none" rtlCol="0">
            <a:spAutoFit/>
          </a:bodyPr>
          <a:lstStyle/>
          <a:p>
            <a:pPr algn="r"/>
            <a:r>
              <a:rPr lang="es-ES_tradnl" sz="3200" dirty="0"/>
              <a:t>Encabezado</a:t>
            </a:r>
          </a:p>
          <a:p>
            <a:pPr algn="r"/>
            <a:r>
              <a:rPr lang="es-ES_tradnl" sz="3200" dirty="0"/>
              <a:t>Datos generales</a:t>
            </a:r>
          </a:p>
          <a:p>
            <a:pPr algn="r"/>
            <a:r>
              <a:rPr lang="es-ES_tradnl" sz="3200" dirty="0"/>
              <a:t>Partidas</a:t>
            </a:r>
          </a:p>
          <a:p>
            <a:pPr algn="r"/>
            <a:r>
              <a:rPr lang="es-ES_tradnl" sz="3200" dirty="0"/>
              <a:t>Totales</a:t>
            </a:r>
          </a:p>
          <a:p>
            <a:pPr algn="r"/>
            <a:r>
              <a:rPr lang="es-ES_tradnl" sz="3200" dirty="0"/>
              <a:t>Sellos, códigos y cadenas</a:t>
            </a:r>
          </a:p>
        </p:txBody>
      </p:sp>
      <p:sp>
        <p:nvSpPr>
          <p:cNvPr id="7" name="Rectángulo 6"/>
          <p:cNvSpPr/>
          <p:nvPr/>
        </p:nvSpPr>
        <p:spPr>
          <a:xfrm>
            <a:off x="6724135" y="0"/>
            <a:ext cx="5467865" cy="215172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Rectángulo 7"/>
          <p:cNvSpPr/>
          <p:nvPr/>
        </p:nvSpPr>
        <p:spPr>
          <a:xfrm>
            <a:off x="6724135" y="2109524"/>
            <a:ext cx="5467865" cy="68994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ángulo 8"/>
          <p:cNvSpPr/>
          <p:nvPr/>
        </p:nvSpPr>
        <p:spPr>
          <a:xfrm>
            <a:off x="6724134" y="2757266"/>
            <a:ext cx="5467865" cy="112541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ángulo 9"/>
          <p:cNvSpPr/>
          <p:nvPr/>
        </p:nvSpPr>
        <p:spPr>
          <a:xfrm>
            <a:off x="6724133" y="3868613"/>
            <a:ext cx="5467865" cy="112541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ángulo 10"/>
          <p:cNvSpPr/>
          <p:nvPr/>
        </p:nvSpPr>
        <p:spPr>
          <a:xfrm>
            <a:off x="6724131" y="4487592"/>
            <a:ext cx="5467865" cy="232117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13" name="Conector recto de flecha 12"/>
          <p:cNvCxnSpPr/>
          <p:nvPr/>
        </p:nvCxnSpPr>
        <p:spPr>
          <a:xfrm flipV="1">
            <a:off x="4667664" y="1125416"/>
            <a:ext cx="1916016" cy="150524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p:cNvCxnSpPr/>
          <p:nvPr/>
        </p:nvCxnSpPr>
        <p:spPr>
          <a:xfrm flipV="1">
            <a:off x="4667664" y="2496700"/>
            <a:ext cx="1916016" cy="57646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p:cNvCxnSpPr/>
          <p:nvPr/>
        </p:nvCxnSpPr>
        <p:spPr>
          <a:xfrm flipV="1">
            <a:off x="4667664" y="3404381"/>
            <a:ext cx="1916016" cy="19343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p:cNvCxnSpPr/>
          <p:nvPr/>
        </p:nvCxnSpPr>
        <p:spPr>
          <a:xfrm>
            <a:off x="4685024" y="4098658"/>
            <a:ext cx="1898656" cy="14978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p:cNvCxnSpPr/>
          <p:nvPr/>
        </p:nvCxnSpPr>
        <p:spPr>
          <a:xfrm>
            <a:off x="4685024" y="4600130"/>
            <a:ext cx="1898656" cy="104804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9111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par>
                                <p:cTn id="27" presetID="10"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par>
                                <p:cTn id="38" presetID="10"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10"/>
                                        </p:tgtEl>
                                      </p:cBhvr>
                                    </p:animEffect>
                                    <p:set>
                                      <p:cBhvr>
                                        <p:cTn id="48" dur="1" fill="hold">
                                          <p:stCondLst>
                                            <p:cond delay="499"/>
                                          </p:stCondLst>
                                        </p:cTn>
                                        <p:tgtEl>
                                          <p:spTgt spid="10"/>
                                        </p:tgtEl>
                                        <p:attrNameLst>
                                          <p:attrName>style.visibility</p:attrName>
                                        </p:attrNameLst>
                                      </p:cBhvr>
                                      <p:to>
                                        <p:strVal val="hidden"/>
                                      </p:to>
                                    </p:set>
                                  </p:childTnLst>
                                </p:cTn>
                              </p:par>
                              <p:par>
                                <p:cTn id="49" presetID="10" presetClass="entr" presetSubtype="0"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2013626"/>
            <a:ext cx="12143579" cy="4844374"/>
          </a:xfrm>
          <a:prstGeom prst="rect">
            <a:avLst/>
          </a:prstGeom>
        </p:spPr>
      </p:pic>
      <p:sp>
        <p:nvSpPr>
          <p:cNvPr id="5" name="Título 1"/>
          <p:cNvSpPr>
            <a:spLocks noGrp="1"/>
          </p:cNvSpPr>
          <p:nvPr>
            <p:ph type="title"/>
          </p:nvPr>
        </p:nvSpPr>
        <p:spPr>
          <a:xfrm>
            <a:off x="0" y="-241782"/>
            <a:ext cx="5009339" cy="1020785"/>
          </a:xfrm>
        </p:spPr>
        <p:txBody>
          <a:bodyPr vert="horz" lIns="91440" tIns="45720" rIns="91440" bIns="45720" rtlCol="0" anchor="ctr">
            <a:normAutofit/>
          </a:bodyPr>
          <a:lstStyle/>
          <a:p>
            <a:r>
              <a:rPr lang="es-ES" sz="3600" dirty="0">
                <a:latin typeface="Calibri" charset="0"/>
                <a:ea typeface="Calibri" charset="0"/>
                <a:cs typeface="Calibri" charset="0"/>
              </a:rPr>
              <a:t>1. Encabezado</a:t>
            </a:r>
            <a:endParaRPr lang="es-ES_tradnl" sz="3600" dirty="0">
              <a:latin typeface="Calibri" charset="0"/>
              <a:ea typeface="Calibri" charset="0"/>
              <a:cs typeface="Calibri" charset="0"/>
            </a:endParaRPr>
          </a:p>
        </p:txBody>
      </p:sp>
      <p:sp>
        <p:nvSpPr>
          <p:cNvPr id="6" name="Rectángulo 5"/>
          <p:cNvSpPr/>
          <p:nvPr/>
        </p:nvSpPr>
        <p:spPr>
          <a:xfrm>
            <a:off x="208886" y="6168053"/>
            <a:ext cx="2140419" cy="68994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Rectángulo 6"/>
          <p:cNvSpPr/>
          <p:nvPr/>
        </p:nvSpPr>
        <p:spPr>
          <a:xfrm>
            <a:off x="5447489" y="6139917"/>
            <a:ext cx="3738714" cy="4156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ángulo 8"/>
          <p:cNvSpPr/>
          <p:nvPr/>
        </p:nvSpPr>
        <p:spPr>
          <a:xfrm>
            <a:off x="7441809" y="3522387"/>
            <a:ext cx="3671668" cy="389715"/>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ángulo 9"/>
          <p:cNvSpPr/>
          <p:nvPr/>
        </p:nvSpPr>
        <p:spPr>
          <a:xfrm>
            <a:off x="7453529" y="3998344"/>
            <a:ext cx="3671668" cy="389715"/>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ángulo 10"/>
          <p:cNvSpPr/>
          <p:nvPr/>
        </p:nvSpPr>
        <p:spPr>
          <a:xfrm>
            <a:off x="2119529" y="5086845"/>
            <a:ext cx="3671668" cy="354286"/>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54289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86496" y="2711449"/>
            <a:ext cx="12071049" cy="1821639"/>
          </a:xfrm>
          <a:prstGeom prst="rect">
            <a:avLst/>
          </a:prstGeom>
        </p:spPr>
      </p:pic>
      <p:sp>
        <p:nvSpPr>
          <p:cNvPr id="5" name="Título 1"/>
          <p:cNvSpPr>
            <a:spLocks noGrp="1"/>
          </p:cNvSpPr>
          <p:nvPr>
            <p:ph type="title"/>
          </p:nvPr>
        </p:nvSpPr>
        <p:spPr>
          <a:xfrm>
            <a:off x="0" y="-241782"/>
            <a:ext cx="5009339" cy="1020785"/>
          </a:xfrm>
        </p:spPr>
        <p:txBody>
          <a:bodyPr vert="horz" lIns="91440" tIns="45720" rIns="91440" bIns="45720" rtlCol="0" anchor="ctr">
            <a:normAutofit/>
          </a:bodyPr>
          <a:lstStyle/>
          <a:p>
            <a:r>
              <a:rPr lang="es-ES" sz="3600" dirty="0">
                <a:latin typeface="Calibri" charset="0"/>
                <a:ea typeface="Calibri" charset="0"/>
                <a:cs typeface="Calibri" charset="0"/>
              </a:rPr>
              <a:t>2. Datos generales</a:t>
            </a:r>
            <a:endParaRPr lang="es-ES_tradnl" sz="3600" dirty="0">
              <a:latin typeface="Calibri" charset="0"/>
              <a:ea typeface="Calibri" charset="0"/>
              <a:cs typeface="Calibri" charset="0"/>
            </a:endParaRPr>
          </a:p>
        </p:txBody>
      </p:sp>
      <p:sp>
        <p:nvSpPr>
          <p:cNvPr id="6" name="Rectángulo 5"/>
          <p:cNvSpPr/>
          <p:nvPr/>
        </p:nvSpPr>
        <p:spPr>
          <a:xfrm>
            <a:off x="5472333" y="3190349"/>
            <a:ext cx="5176910" cy="389715"/>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Rectángulo 6"/>
          <p:cNvSpPr/>
          <p:nvPr/>
        </p:nvSpPr>
        <p:spPr>
          <a:xfrm>
            <a:off x="5472333" y="4016760"/>
            <a:ext cx="5176910" cy="389715"/>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Flecha arriba y abajo 15"/>
          <p:cNvSpPr/>
          <p:nvPr/>
        </p:nvSpPr>
        <p:spPr>
          <a:xfrm>
            <a:off x="10330786" y="3617960"/>
            <a:ext cx="200815" cy="360905"/>
          </a:xfrm>
          <a:prstGeom prst="up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Rectángulo 16"/>
          <p:cNvSpPr/>
          <p:nvPr/>
        </p:nvSpPr>
        <p:spPr>
          <a:xfrm>
            <a:off x="1375576" y="3190348"/>
            <a:ext cx="3365236" cy="389715"/>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8" name="Rectángulo 17"/>
          <p:cNvSpPr/>
          <p:nvPr/>
        </p:nvSpPr>
        <p:spPr>
          <a:xfrm>
            <a:off x="225317" y="4016760"/>
            <a:ext cx="3319741" cy="4156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9" name="CuadroTexto 18"/>
          <p:cNvSpPr txBox="1"/>
          <p:nvPr/>
        </p:nvSpPr>
        <p:spPr>
          <a:xfrm>
            <a:off x="225317" y="5229867"/>
            <a:ext cx="4160113" cy="1015663"/>
          </a:xfrm>
          <a:prstGeom prst="rect">
            <a:avLst/>
          </a:prstGeom>
          <a:noFill/>
        </p:spPr>
        <p:txBody>
          <a:bodyPr wrap="none" rtlCol="0">
            <a:spAutoFit/>
          </a:bodyPr>
          <a:lstStyle/>
          <a:p>
            <a:r>
              <a:rPr lang="es-ES_tradnl" sz="2000" dirty="0"/>
              <a:t>Ingresos: $ 100,000,000.00</a:t>
            </a:r>
          </a:p>
          <a:p>
            <a:r>
              <a:rPr lang="es-ES_tradnl" sz="2000" dirty="0"/>
              <a:t>Nómina ordinaria: $400,000.00</a:t>
            </a:r>
          </a:p>
          <a:p>
            <a:r>
              <a:rPr lang="es-ES_tradnl" sz="2000" dirty="0"/>
              <a:t>Nómina Liquidaciones: $ 2,000,000.00</a:t>
            </a:r>
          </a:p>
        </p:txBody>
      </p:sp>
      <p:sp>
        <p:nvSpPr>
          <p:cNvPr id="20" name="Flecha abajo 19"/>
          <p:cNvSpPr/>
          <p:nvPr/>
        </p:nvSpPr>
        <p:spPr>
          <a:xfrm>
            <a:off x="1702365" y="4628247"/>
            <a:ext cx="365644" cy="60162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59037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7" grpId="0" animBg="1"/>
      <p:bldP spid="18" grpId="0" animBg="1"/>
      <p:bldP spid="19" grpId="0"/>
      <p:bldP spid="2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168715" y="1058985"/>
            <a:ext cx="11798300" cy="2489200"/>
          </a:xfrm>
          <a:prstGeom prst="rect">
            <a:avLst/>
          </a:prstGeom>
        </p:spPr>
      </p:pic>
      <p:sp>
        <p:nvSpPr>
          <p:cNvPr id="4" name="Título 1"/>
          <p:cNvSpPr>
            <a:spLocks noGrp="1"/>
          </p:cNvSpPr>
          <p:nvPr>
            <p:ph type="title"/>
          </p:nvPr>
        </p:nvSpPr>
        <p:spPr>
          <a:xfrm>
            <a:off x="0" y="-241782"/>
            <a:ext cx="5009339" cy="1020785"/>
          </a:xfrm>
        </p:spPr>
        <p:txBody>
          <a:bodyPr vert="horz" lIns="91440" tIns="45720" rIns="91440" bIns="45720" rtlCol="0" anchor="ctr">
            <a:normAutofit/>
          </a:bodyPr>
          <a:lstStyle/>
          <a:p>
            <a:r>
              <a:rPr lang="es-ES" sz="3600" dirty="0">
                <a:latin typeface="Calibri" charset="0"/>
                <a:ea typeface="Calibri" charset="0"/>
                <a:cs typeface="Calibri" charset="0"/>
              </a:rPr>
              <a:t>3. Partidas</a:t>
            </a:r>
            <a:endParaRPr lang="es-ES_tradnl" sz="3600" dirty="0">
              <a:latin typeface="Calibri" charset="0"/>
              <a:ea typeface="Calibri" charset="0"/>
              <a:cs typeface="Calibri" charset="0"/>
            </a:endParaRPr>
          </a:p>
        </p:txBody>
      </p:sp>
      <p:sp>
        <p:nvSpPr>
          <p:cNvPr id="5" name="Rectángulo 4"/>
          <p:cNvSpPr/>
          <p:nvPr/>
        </p:nvSpPr>
        <p:spPr>
          <a:xfrm>
            <a:off x="168715" y="1470507"/>
            <a:ext cx="1294325" cy="99133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 name="Rectángulo 5"/>
          <p:cNvSpPr/>
          <p:nvPr/>
        </p:nvSpPr>
        <p:spPr>
          <a:xfrm>
            <a:off x="3418450" y="1470507"/>
            <a:ext cx="703384" cy="99133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Rectángulo 6"/>
          <p:cNvSpPr/>
          <p:nvPr/>
        </p:nvSpPr>
        <p:spPr>
          <a:xfrm>
            <a:off x="8424202" y="1470507"/>
            <a:ext cx="930813" cy="99133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Rectángulo 7"/>
          <p:cNvSpPr/>
          <p:nvPr/>
        </p:nvSpPr>
        <p:spPr>
          <a:xfrm>
            <a:off x="9355015" y="1470507"/>
            <a:ext cx="1561515" cy="99133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CuadroTexto 8"/>
          <p:cNvSpPr txBox="1"/>
          <p:nvPr/>
        </p:nvSpPr>
        <p:spPr>
          <a:xfrm>
            <a:off x="8271804" y="4074002"/>
            <a:ext cx="3695211" cy="1631216"/>
          </a:xfrm>
          <a:prstGeom prst="rect">
            <a:avLst/>
          </a:prstGeom>
          <a:solidFill>
            <a:schemeClr val="accent4">
              <a:lumMod val="40000"/>
              <a:lumOff val="60000"/>
            </a:schemeClr>
          </a:solidFill>
        </p:spPr>
        <p:txBody>
          <a:bodyPr wrap="square" rtlCol="0">
            <a:spAutoFit/>
          </a:bodyPr>
          <a:lstStyle/>
          <a:p>
            <a:pPr algn="ctr"/>
            <a:r>
              <a:rPr lang="es-ES_tradnl" sz="2000" dirty="0"/>
              <a:t>Ahora: Nos permite conocer el impuesto aplicable a cada partida y la tasa aplicable a cada partida. Se puede hacer un análisis a nivel partida y a nivel documento.</a:t>
            </a:r>
          </a:p>
        </p:txBody>
      </p:sp>
      <p:sp>
        <p:nvSpPr>
          <p:cNvPr id="10" name="Flecha abajo 9"/>
          <p:cNvSpPr/>
          <p:nvPr/>
        </p:nvSpPr>
        <p:spPr>
          <a:xfrm>
            <a:off x="9938881" y="2704205"/>
            <a:ext cx="499345" cy="112396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1" name="Imagen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335038"/>
            <a:ext cx="2794879" cy="1677956"/>
          </a:xfrm>
          <a:prstGeom prst="rect">
            <a:avLst/>
          </a:prstGeom>
          <a:ln>
            <a:solidFill>
              <a:srgbClr val="FF0000"/>
            </a:solidFill>
          </a:ln>
        </p:spPr>
      </p:pic>
      <p:sp>
        <p:nvSpPr>
          <p:cNvPr id="12" name="Flecha abajo 11"/>
          <p:cNvSpPr/>
          <p:nvPr/>
        </p:nvSpPr>
        <p:spPr>
          <a:xfrm>
            <a:off x="566204" y="2622850"/>
            <a:ext cx="499345" cy="156932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CuadroTexto 12"/>
          <p:cNvSpPr txBox="1"/>
          <p:nvPr/>
        </p:nvSpPr>
        <p:spPr>
          <a:xfrm>
            <a:off x="83784" y="6065364"/>
            <a:ext cx="2758512" cy="369332"/>
          </a:xfrm>
          <a:prstGeom prst="rect">
            <a:avLst/>
          </a:prstGeom>
          <a:noFill/>
        </p:spPr>
        <p:txBody>
          <a:bodyPr wrap="none" rtlCol="0">
            <a:spAutoFit/>
          </a:bodyPr>
          <a:lstStyle/>
          <a:p>
            <a:r>
              <a:rPr lang="es-ES_tradnl" dirty="0"/>
              <a:t>Ejemplo: Venta de un perro</a:t>
            </a:r>
          </a:p>
        </p:txBody>
      </p:sp>
      <p:sp>
        <p:nvSpPr>
          <p:cNvPr id="16" name="CuadroTexto 15"/>
          <p:cNvSpPr txBox="1"/>
          <p:nvPr/>
        </p:nvSpPr>
        <p:spPr>
          <a:xfrm>
            <a:off x="2842296" y="4335038"/>
            <a:ext cx="4209999" cy="1323439"/>
          </a:xfrm>
          <a:prstGeom prst="rect">
            <a:avLst/>
          </a:prstGeom>
          <a:solidFill>
            <a:schemeClr val="accent4">
              <a:lumMod val="40000"/>
              <a:lumOff val="60000"/>
            </a:schemeClr>
          </a:solidFill>
        </p:spPr>
        <p:txBody>
          <a:bodyPr wrap="none" rtlCol="0">
            <a:spAutoFit/>
          </a:bodyPr>
          <a:lstStyle/>
          <a:p>
            <a:r>
              <a:rPr lang="es-ES_tradnl" sz="2000" b="1" dirty="0"/>
              <a:t>10</a:t>
            </a:r>
            <a:r>
              <a:rPr lang="es-ES_tradnl" dirty="0"/>
              <a:t>-00-00-00 Material vivo animal y vegetal</a:t>
            </a:r>
          </a:p>
          <a:p>
            <a:r>
              <a:rPr lang="es-ES_tradnl" dirty="0"/>
              <a:t>10-</a:t>
            </a:r>
            <a:r>
              <a:rPr lang="es-ES_tradnl" sz="2000" b="1" dirty="0"/>
              <a:t>10</a:t>
            </a:r>
            <a:r>
              <a:rPr lang="es-ES_tradnl" dirty="0"/>
              <a:t>-00-00 Animales vivos</a:t>
            </a:r>
          </a:p>
          <a:p>
            <a:r>
              <a:rPr lang="es-ES_tradnl" dirty="0"/>
              <a:t>10-10-</a:t>
            </a:r>
            <a:r>
              <a:rPr lang="es-ES_tradnl" sz="2000" b="1" dirty="0"/>
              <a:t>15</a:t>
            </a:r>
            <a:r>
              <a:rPr lang="es-ES_tradnl" dirty="0"/>
              <a:t>-00 Animales vivos de granja</a:t>
            </a:r>
          </a:p>
          <a:p>
            <a:r>
              <a:rPr lang="es-ES_tradnl" dirty="0"/>
              <a:t>10-10-15-</a:t>
            </a:r>
            <a:r>
              <a:rPr lang="es-ES_tradnl" sz="2000" b="1" dirty="0"/>
              <a:t>02</a:t>
            </a:r>
            <a:r>
              <a:rPr lang="es-ES_tradnl" dirty="0"/>
              <a:t> Perros</a:t>
            </a:r>
          </a:p>
        </p:txBody>
      </p:sp>
      <p:sp>
        <p:nvSpPr>
          <p:cNvPr id="17" name="CuadroTexto 16"/>
          <p:cNvSpPr txBox="1"/>
          <p:nvPr/>
        </p:nvSpPr>
        <p:spPr>
          <a:xfrm>
            <a:off x="83784" y="6351445"/>
            <a:ext cx="1326004" cy="430887"/>
          </a:xfrm>
          <a:prstGeom prst="rect">
            <a:avLst/>
          </a:prstGeom>
          <a:noFill/>
        </p:spPr>
        <p:txBody>
          <a:bodyPr wrap="none" rtlCol="0">
            <a:spAutoFit/>
          </a:bodyPr>
          <a:lstStyle/>
          <a:p>
            <a:r>
              <a:rPr lang="es-ES_tradnl" sz="2200" b="1"/>
              <a:t>10101502</a:t>
            </a:r>
          </a:p>
        </p:txBody>
      </p:sp>
    </p:spTree>
    <p:extLst>
      <p:ext uri="{BB962C8B-B14F-4D97-AF65-F5344CB8AC3E}">
        <p14:creationId xmlns:p14="http://schemas.microsoft.com/office/powerpoint/2010/main" val="985031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2" grpId="0" animBg="1"/>
      <p:bldP spid="13" grpId="0"/>
      <p:bldP spid="16" grpId="0" animBg="1"/>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00234" y="1874466"/>
            <a:ext cx="11225718" cy="4983534"/>
          </a:xfrm>
          <a:prstGeom prst="rect">
            <a:avLst/>
          </a:prstGeom>
        </p:spPr>
      </p:pic>
      <p:sp>
        <p:nvSpPr>
          <p:cNvPr id="4" name="Rectángulo 3"/>
          <p:cNvSpPr/>
          <p:nvPr/>
        </p:nvSpPr>
        <p:spPr>
          <a:xfrm>
            <a:off x="1012777" y="2118092"/>
            <a:ext cx="9411383" cy="27975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 name="Rectángulo 5"/>
          <p:cNvSpPr/>
          <p:nvPr/>
        </p:nvSpPr>
        <p:spPr>
          <a:xfrm>
            <a:off x="6189785" y="2921236"/>
            <a:ext cx="4234375" cy="56755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Título 1"/>
          <p:cNvSpPr>
            <a:spLocks noGrp="1"/>
          </p:cNvSpPr>
          <p:nvPr>
            <p:ph type="title"/>
          </p:nvPr>
        </p:nvSpPr>
        <p:spPr>
          <a:xfrm>
            <a:off x="0" y="-241782"/>
            <a:ext cx="5009339" cy="1020785"/>
          </a:xfrm>
        </p:spPr>
        <p:txBody>
          <a:bodyPr vert="horz" lIns="91440" tIns="45720" rIns="91440" bIns="45720" rtlCol="0" anchor="ctr">
            <a:normAutofit/>
          </a:bodyPr>
          <a:lstStyle/>
          <a:p>
            <a:r>
              <a:rPr lang="es-ES" sz="3600" dirty="0">
                <a:latin typeface="Calibri" charset="0"/>
                <a:ea typeface="Calibri" charset="0"/>
                <a:cs typeface="Calibri" charset="0"/>
              </a:rPr>
              <a:t>4. Totales</a:t>
            </a:r>
            <a:endParaRPr lang="es-ES_tradnl" sz="3600" dirty="0">
              <a:latin typeface="Calibri" charset="0"/>
              <a:ea typeface="Calibri" charset="0"/>
              <a:cs typeface="Calibri" charset="0"/>
            </a:endParaRPr>
          </a:p>
        </p:txBody>
      </p:sp>
    </p:spTree>
    <p:extLst>
      <p:ext uri="{BB962C8B-B14F-4D97-AF65-F5344CB8AC3E}">
        <p14:creationId xmlns:p14="http://schemas.microsoft.com/office/powerpoint/2010/main" val="47796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0" y="304870"/>
            <a:ext cx="3190460" cy="3670782"/>
          </a:xfrm>
        </p:spPr>
        <p:txBody>
          <a:bodyPr vert="horz" lIns="91440" tIns="45720" rIns="91440" bIns="45720" rtlCol="0" anchor="ctr">
            <a:normAutofit/>
          </a:bodyPr>
          <a:lstStyle/>
          <a:p>
            <a:r>
              <a:rPr lang="es-ES" sz="3600" dirty="0">
                <a:latin typeface="Calibri" charset="0"/>
                <a:ea typeface="Calibri" charset="0"/>
                <a:cs typeface="Calibri" charset="0"/>
              </a:rPr>
              <a:t>Factura Electrónica 3.3 interactiva.</a:t>
            </a:r>
            <a:br>
              <a:rPr lang="es-ES" sz="3600" dirty="0">
                <a:latin typeface="Calibri" charset="0"/>
                <a:ea typeface="Calibri" charset="0"/>
                <a:cs typeface="Calibri" charset="0"/>
              </a:rPr>
            </a:br>
            <a:br>
              <a:rPr lang="es-ES" sz="3600" dirty="0">
                <a:latin typeface="Calibri" charset="0"/>
                <a:ea typeface="Calibri" charset="0"/>
                <a:cs typeface="Calibri" charset="0"/>
              </a:rPr>
            </a:br>
            <a:r>
              <a:rPr lang="es-ES" sz="3600" dirty="0">
                <a:latin typeface="Calibri" charset="0"/>
                <a:ea typeface="Calibri" charset="0"/>
                <a:cs typeface="Calibri" charset="0"/>
              </a:rPr>
              <a:t>¡Úsala y prepárate!</a:t>
            </a:r>
            <a:endParaRPr lang="es-ES_tradnl" sz="3600" dirty="0">
              <a:latin typeface="Calibri" charset="0"/>
              <a:ea typeface="Calibri" charset="0"/>
              <a:cs typeface="Calibri" charset="0"/>
            </a:endParaRPr>
          </a:p>
        </p:txBody>
      </p:sp>
      <p:pic>
        <p:nvPicPr>
          <p:cNvPr id="8" name="Imagen 7">
            <a:hlinkClick r:id="rId2"/>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01932" y="894522"/>
            <a:ext cx="3409360" cy="4313582"/>
          </a:xfrm>
          <a:prstGeom prst="rect">
            <a:avLst/>
          </a:prstGeom>
        </p:spPr>
      </p:pic>
      <p:sp>
        <p:nvSpPr>
          <p:cNvPr id="9" name="Rectángulo 8"/>
          <p:cNvSpPr/>
          <p:nvPr/>
        </p:nvSpPr>
        <p:spPr>
          <a:xfrm>
            <a:off x="582773" y="5476461"/>
            <a:ext cx="10360850" cy="492443"/>
          </a:xfrm>
          <a:prstGeom prst="rect">
            <a:avLst/>
          </a:prstGeom>
        </p:spPr>
        <p:txBody>
          <a:bodyPr wrap="square">
            <a:spAutoFit/>
          </a:bodyPr>
          <a:lstStyle/>
          <a:p>
            <a:r>
              <a:rPr lang="es-ES" sz="2600" b="1" dirty="0">
                <a:solidFill>
                  <a:schemeClr val="accent2">
                    <a:lumMod val="75000"/>
                  </a:schemeClr>
                </a:solidFill>
                <a:hlinkClick r:id="rId4"/>
              </a:rPr>
              <a:t>http://gc.contpaqi.com/Muse_Anexo_20_33/index.html - factura_general</a:t>
            </a:r>
            <a:endParaRPr lang="es-ES_tradnl" sz="2600" dirty="0"/>
          </a:p>
        </p:txBody>
      </p:sp>
    </p:spTree>
    <p:extLst>
      <p:ext uri="{BB962C8B-B14F-4D97-AF65-F5344CB8AC3E}">
        <p14:creationId xmlns:p14="http://schemas.microsoft.com/office/powerpoint/2010/main" val="57228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19212" y="70103"/>
            <a:ext cx="10515600" cy="1325563"/>
          </a:xfrm>
        </p:spPr>
        <p:txBody>
          <a:bodyPr vert="horz" lIns="91440" tIns="45720" rIns="91440" bIns="45720" rtlCol="0" anchor="b">
            <a:normAutofit/>
          </a:bodyPr>
          <a:lstStyle/>
          <a:p>
            <a:r>
              <a:rPr lang="es-ES_tradnl">
                <a:latin typeface="Calibri" charset="0"/>
                <a:ea typeface="Calibri" charset="0"/>
                <a:cs typeface="Calibri" charset="0"/>
              </a:rPr>
              <a:t>Agenda del seminario </a:t>
            </a:r>
          </a:p>
        </p:txBody>
      </p:sp>
      <p:sp>
        <p:nvSpPr>
          <p:cNvPr id="3" name="CuadroTexto 2"/>
          <p:cNvSpPr txBox="1"/>
          <p:nvPr/>
        </p:nvSpPr>
        <p:spPr>
          <a:xfrm>
            <a:off x="914624" y="1928687"/>
            <a:ext cx="10020188" cy="3539430"/>
          </a:xfrm>
          <a:prstGeom prst="rect">
            <a:avLst/>
          </a:prstGeom>
          <a:noFill/>
        </p:spPr>
        <p:txBody>
          <a:bodyPr wrap="square" rtlCol="0">
            <a:spAutoFit/>
          </a:bodyPr>
          <a:lstStyle/>
          <a:p>
            <a:r>
              <a:rPr lang="es-ES" sz="2800" b="1" dirty="0">
                <a:solidFill>
                  <a:schemeClr val="bg2">
                    <a:lumMod val="50000"/>
                  </a:schemeClr>
                </a:solidFill>
                <a:latin typeface="Myriad Pro" charset="0"/>
                <a:ea typeface="Myriad Pro" charset="0"/>
                <a:cs typeface="Myriad Pro" charset="0"/>
              </a:rPr>
              <a:t>Principales cambios 2017</a:t>
            </a:r>
          </a:p>
          <a:p>
            <a:pPr marL="742950" lvl="1" indent="-285750">
              <a:buFont typeface="Arial" charset="0"/>
              <a:buChar char="•"/>
            </a:pPr>
            <a:r>
              <a:rPr lang="es-ES" sz="2800" dirty="0">
                <a:solidFill>
                  <a:schemeClr val="tx1">
                    <a:lumMod val="65000"/>
                    <a:lumOff val="35000"/>
                  </a:schemeClr>
                </a:solidFill>
              </a:rPr>
              <a:t>Nuevo anexo 20 (Versión 3.3)</a:t>
            </a:r>
          </a:p>
          <a:p>
            <a:pPr marL="742950" lvl="1" indent="-285750">
              <a:buFont typeface="Arial" charset="0"/>
              <a:buChar char="•"/>
            </a:pPr>
            <a:r>
              <a:rPr lang="es-ES" sz="2800" dirty="0">
                <a:solidFill>
                  <a:schemeClr val="tx1">
                    <a:lumMod val="65000"/>
                    <a:lumOff val="35000"/>
                  </a:schemeClr>
                </a:solidFill>
              </a:rPr>
              <a:t>CFDI pago, la nueva obligación a cumplir</a:t>
            </a:r>
          </a:p>
          <a:p>
            <a:pPr marL="742950" lvl="1" indent="-285750">
              <a:buFont typeface="Arial" charset="0"/>
              <a:buChar char="•"/>
            </a:pPr>
            <a:r>
              <a:rPr lang="es-ES" sz="2800" dirty="0">
                <a:solidFill>
                  <a:schemeClr val="tx1">
                    <a:lumMod val="65000"/>
                    <a:lumOff val="35000"/>
                  </a:schemeClr>
                </a:solidFill>
              </a:rPr>
              <a:t>Cancelación de CFDI: Lo que debes conocer</a:t>
            </a:r>
          </a:p>
          <a:p>
            <a:pPr marL="742950" lvl="1" indent="-285750">
              <a:buFont typeface="Arial" charset="0"/>
              <a:buChar char="•"/>
            </a:pPr>
            <a:r>
              <a:rPr lang="es-ES" sz="2800" dirty="0">
                <a:solidFill>
                  <a:schemeClr val="tx1">
                    <a:lumMod val="65000"/>
                    <a:lumOff val="35000"/>
                  </a:schemeClr>
                </a:solidFill>
              </a:rPr>
              <a:t>Contabilidad electrónica 1.3 y el nuevo anexo 24</a:t>
            </a:r>
          </a:p>
          <a:p>
            <a:pPr marL="803275" lvl="1" indent="-346075">
              <a:buFont typeface="Arial" charset="0"/>
              <a:buChar char="•"/>
            </a:pPr>
            <a:r>
              <a:rPr lang="es-ES" sz="2800" dirty="0">
                <a:solidFill>
                  <a:schemeClr val="tx1">
                    <a:lumMod val="65000"/>
                    <a:lumOff val="35000"/>
                  </a:schemeClr>
                </a:solidFill>
              </a:rPr>
              <a:t>Impactos en la Contabilidad,  Nómina y Sistemas comerciales </a:t>
            </a:r>
          </a:p>
          <a:p>
            <a:pPr marL="803275" lvl="1" indent="-346075">
              <a:buFont typeface="Arial" charset="0"/>
              <a:buChar char="•"/>
            </a:pPr>
            <a:r>
              <a:rPr lang="es-ES" sz="2800" dirty="0">
                <a:solidFill>
                  <a:schemeClr val="tx1">
                    <a:lumMod val="65000"/>
                    <a:lumOff val="35000"/>
                  </a:schemeClr>
                </a:solidFill>
              </a:rPr>
              <a:t>Nuevo DPIVA a través del PCRDD</a:t>
            </a:r>
          </a:p>
          <a:p>
            <a:pPr marL="285750" indent="-285750">
              <a:buFont typeface="Arial" charset="0"/>
              <a:buChar char="•"/>
            </a:pPr>
            <a:endParaRPr lang="es-ES_tradnl" sz="2800" dirty="0">
              <a:solidFill>
                <a:schemeClr val="tx1">
                  <a:lumMod val="65000"/>
                  <a:lumOff val="35000"/>
                </a:schemeClr>
              </a:solidFill>
            </a:endParaRPr>
          </a:p>
        </p:txBody>
      </p:sp>
      <p:pic>
        <p:nvPicPr>
          <p:cNvPr id="4" name="Imagen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349282" y="1439956"/>
            <a:ext cx="1392144" cy="1392144"/>
          </a:xfrm>
          <a:prstGeom prst="rect">
            <a:avLst/>
          </a:prstGeom>
        </p:spPr>
      </p:pic>
    </p:spTree>
    <p:extLst>
      <p:ext uri="{BB962C8B-B14F-4D97-AF65-F5344CB8AC3E}">
        <p14:creationId xmlns:p14="http://schemas.microsoft.com/office/powerpoint/2010/main" val="17477285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ítulo 1"/>
          <p:cNvSpPr>
            <a:spLocks noGrp="1"/>
          </p:cNvSpPr>
          <p:nvPr>
            <p:ph type="title"/>
          </p:nvPr>
        </p:nvSpPr>
        <p:spPr>
          <a:xfrm>
            <a:off x="438150" y="44360"/>
            <a:ext cx="10515600" cy="1020785"/>
          </a:xfrm>
        </p:spPr>
        <p:txBody>
          <a:bodyPr vert="horz" lIns="91440" tIns="45720" rIns="91440" bIns="45720" rtlCol="0" anchor="ctr">
            <a:normAutofit/>
          </a:bodyPr>
          <a:lstStyle/>
          <a:p>
            <a:r>
              <a:rPr lang="es-ES" sz="3600">
                <a:latin typeface="Calibri" charset="0"/>
                <a:ea typeface="Calibri" charset="0"/>
                <a:cs typeface="Calibri" charset="0"/>
              </a:rPr>
              <a:t>Nueva versión 3.3 Anexo 20</a:t>
            </a:r>
            <a:endParaRPr lang="es-ES_tradnl" sz="3600" dirty="0">
              <a:latin typeface="Calibri" charset="0"/>
              <a:ea typeface="Calibri" charset="0"/>
              <a:cs typeface="Calibri" charset="0"/>
            </a:endParaRPr>
          </a:p>
        </p:txBody>
      </p:sp>
      <p:sp>
        <p:nvSpPr>
          <p:cNvPr id="4" name="CuadroTexto 3"/>
          <p:cNvSpPr txBox="1"/>
          <p:nvPr/>
        </p:nvSpPr>
        <p:spPr>
          <a:xfrm>
            <a:off x="438150" y="1065145"/>
            <a:ext cx="2175596" cy="523220"/>
          </a:xfrm>
          <a:prstGeom prst="rect">
            <a:avLst/>
          </a:prstGeom>
          <a:noFill/>
        </p:spPr>
        <p:txBody>
          <a:bodyPr wrap="none" rtlCol="0">
            <a:spAutoFit/>
          </a:bodyPr>
          <a:lstStyle/>
          <a:p>
            <a:r>
              <a:rPr lang="es-ES_tradnl" sz="2800" b="1" dirty="0"/>
              <a:t>2MRMF 2017</a:t>
            </a:r>
          </a:p>
        </p:txBody>
      </p:sp>
      <p:sp>
        <p:nvSpPr>
          <p:cNvPr id="5" name="CuadroTexto 4"/>
          <p:cNvSpPr txBox="1"/>
          <p:nvPr/>
        </p:nvSpPr>
        <p:spPr>
          <a:xfrm>
            <a:off x="2928683" y="1113253"/>
            <a:ext cx="2563522" cy="461665"/>
          </a:xfrm>
          <a:prstGeom prst="rect">
            <a:avLst/>
          </a:prstGeom>
          <a:noFill/>
        </p:spPr>
        <p:txBody>
          <a:bodyPr wrap="none" rtlCol="0">
            <a:spAutoFit/>
          </a:bodyPr>
          <a:lstStyle/>
          <a:p>
            <a:r>
              <a:rPr lang="es-ES_tradnl" sz="2400" dirty="0"/>
              <a:t>18 de julio de 2017</a:t>
            </a:r>
          </a:p>
        </p:txBody>
      </p:sp>
      <p:sp>
        <p:nvSpPr>
          <p:cNvPr id="6" name="CuadroTexto 5"/>
          <p:cNvSpPr txBox="1"/>
          <p:nvPr/>
        </p:nvSpPr>
        <p:spPr>
          <a:xfrm>
            <a:off x="518832" y="1676257"/>
            <a:ext cx="2539028" cy="461665"/>
          </a:xfrm>
          <a:prstGeom prst="rect">
            <a:avLst/>
          </a:prstGeom>
          <a:noFill/>
        </p:spPr>
        <p:txBody>
          <a:bodyPr wrap="none" rtlCol="0">
            <a:spAutoFit/>
          </a:bodyPr>
          <a:lstStyle/>
          <a:p>
            <a:r>
              <a:rPr lang="es-ES_tradnl" sz="2400" b="1" dirty="0">
                <a:solidFill>
                  <a:srgbClr val="0070C0"/>
                </a:solidFill>
              </a:rPr>
              <a:t>Tercero transitorio</a:t>
            </a:r>
          </a:p>
        </p:txBody>
      </p:sp>
      <p:sp>
        <p:nvSpPr>
          <p:cNvPr id="7" name="CuadroTexto 6"/>
          <p:cNvSpPr txBox="1"/>
          <p:nvPr/>
        </p:nvSpPr>
        <p:spPr>
          <a:xfrm>
            <a:off x="8969188" y="4087906"/>
            <a:ext cx="184731" cy="369332"/>
          </a:xfrm>
          <a:prstGeom prst="rect">
            <a:avLst/>
          </a:prstGeom>
          <a:noFill/>
        </p:spPr>
        <p:txBody>
          <a:bodyPr wrap="none" rtlCol="0">
            <a:spAutoFit/>
          </a:bodyPr>
          <a:lstStyle/>
          <a:p>
            <a:endParaRPr lang="es-ES_tradnl"/>
          </a:p>
        </p:txBody>
      </p:sp>
      <p:sp>
        <p:nvSpPr>
          <p:cNvPr id="2" name="Rectángulo 1"/>
          <p:cNvSpPr/>
          <p:nvPr/>
        </p:nvSpPr>
        <p:spPr>
          <a:xfrm>
            <a:off x="438150" y="2085930"/>
            <a:ext cx="8356226" cy="707886"/>
          </a:xfrm>
          <a:prstGeom prst="rect">
            <a:avLst/>
          </a:prstGeom>
        </p:spPr>
        <p:txBody>
          <a:bodyPr wrap="square">
            <a:spAutoFit/>
          </a:bodyPr>
          <a:lstStyle/>
          <a:p>
            <a:r>
              <a:rPr lang="es-MX" sz="2000" dirty="0">
                <a:latin typeface="Calibri" charset="0"/>
                <a:ea typeface="Calibri" charset="0"/>
                <a:cs typeface="Calibri" charset="0"/>
              </a:rPr>
              <a:t>“La reforma al Anexo 20 de la RMF para 2017, en su versión 3.3. entrará en vigor el 1 de julio de 2017</a:t>
            </a:r>
            <a:r>
              <a:rPr lang="es-ES_tradnl" sz="2000" dirty="0">
                <a:latin typeface="Calibri" charset="0"/>
                <a:ea typeface="Calibri" charset="0"/>
                <a:cs typeface="Calibri" charset="0"/>
              </a:rPr>
              <a:t>”.</a:t>
            </a:r>
          </a:p>
        </p:txBody>
      </p:sp>
      <p:sp>
        <p:nvSpPr>
          <p:cNvPr id="8" name="Rectángulo 7"/>
          <p:cNvSpPr/>
          <p:nvPr/>
        </p:nvSpPr>
        <p:spPr>
          <a:xfrm>
            <a:off x="470061" y="3814601"/>
            <a:ext cx="10117792" cy="1323439"/>
          </a:xfrm>
          <a:prstGeom prst="rect">
            <a:avLst/>
          </a:prstGeom>
        </p:spPr>
        <p:txBody>
          <a:bodyPr wrap="square">
            <a:spAutoFit/>
          </a:bodyPr>
          <a:lstStyle/>
          <a:p>
            <a:r>
              <a:rPr lang="es-ES" sz="2000" dirty="0">
                <a:latin typeface="Calibri" charset="0"/>
                <a:ea typeface="Calibri" charset="0"/>
                <a:cs typeface="Calibri" charset="0"/>
              </a:rPr>
              <a:t>“Para los efectos de lo dispuesto en los artículos 29 y 29-A del CFF, los contribuyentes obligados a expedir CFDI </a:t>
            </a:r>
            <a:r>
              <a:rPr lang="es-ES" sz="2000" b="1" dirty="0">
                <a:latin typeface="Calibri" charset="0"/>
                <a:ea typeface="Calibri" charset="0"/>
                <a:cs typeface="Calibri" charset="0"/>
              </a:rPr>
              <a:t>podrán optar por emitirlos conforme al Anexo 20 en su versión 3.2</a:t>
            </a:r>
            <a:r>
              <a:rPr lang="es-ES" sz="2000" dirty="0">
                <a:latin typeface="Calibri" charset="0"/>
                <a:ea typeface="Calibri" charset="0"/>
                <a:cs typeface="Calibri" charset="0"/>
              </a:rPr>
              <a:t>. publicado en el DOF el 22 de mayo de 2015, durante el periodo comprendido </a:t>
            </a:r>
            <a:r>
              <a:rPr lang="es-ES" sz="2000" b="1" dirty="0">
                <a:latin typeface="Calibri" charset="0"/>
                <a:ea typeface="Calibri" charset="0"/>
                <a:cs typeface="Calibri" charset="0"/>
              </a:rPr>
              <a:t>del 1 de julio al 30 de noviembre de 2017</a:t>
            </a:r>
            <a:r>
              <a:rPr lang="es-ES" sz="2000" dirty="0">
                <a:latin typeface="Calibri" charset="0"/>
                <a:ea typeface="Calibri" charset="0"/>
                <a:cs typeface="Calibri" charset="0"/>
              </a:rPr>
              <a:t>”.</a:t>
            </a:r>
            <a:endParaRPr lang="es-ES_tradnl" sz="2000" dirty="0">
              <a:latin typeface="Calibri" charset="0"/>
              <a:ea typeface="Calibri" charset="0"/>
              <a:cs typeface="Calibri" charset="0"/>
            </a:endParaRPr>
          </a:p>
        </p:txBody>
      </p:sp>
      <p:sp>
        <p:nvSpPr>
          <p:cNvPr id="10" name="CuadroTexto 9"/>
          <p:cNvSpPr txBox="1"/>
          <p:nvPr/>
        </p:nvSpPr>
        <p:spPr>
          <a:xfrm>
            <a:off x="470061" y="3391408"/>
            <a:ext cx="2458558" cy="461665"/>
          </a:xfrm>
          <a:prstGeom prst="rect">
            <a:avLst/>
          </a:prstGeom>
          <a:noFill/>
        </p:spPr>
        <p:txBody>
          <a:bodyPr wrap="none" rtlCol="0">
            <a:spAutoFit/>
          </a:bodyPr>
          <a:lstStyle/>
          <a:p>
            <a:r>
              <a:rPr lang="es-ES_tradnl" sz="2400" b="1" dirty="0">
                <a:solidFill>
                  <a:srgbClr val="0070C0"/>
                </a:solidFill>
              </a:rPr>
              <a:t>Cuarto transitorio</a:t>
            </a:r>
          </a:p>
        </p:txBody>
      </p:sp>
    </p:spTree>
    <p:extLst>
      <p:ext uri="{BB962C8B-B14F-4D97-AF65-F5344CB8AC3E}">
        <p14:creationId xmlns:p14="http://schemas.microsoft.com/office/powerpoint/2010/main" val="15420380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79450" y="3648851"/>
            <a:ext cx="10515600" cy="1020785"/>
          </a:xfrm>
        </p:spPr>
        <p:txBody>
          <a:bodyPr vert="horz" lIns="91440" tIns="45720" rIns="91440" bIns="45720" rtlCol="0" anchor="b">
            <a:normAutofit fontScale="90000"/>
          </a:bodyPr>
          <a:lstStyle/>
          <a:p>
            <a:r>
              <a:rPr lang="es-ES" sz="4800" dirty="0">
                <a:latin typeface="Calibri" charset="0"/>
                <a:ea typeface="Calibri" charset="0"/>
                <a:cs typeface="Calibri" charset="0"/>
              </a:rPr>
              <a:t>Complemento CFDI por pagos realizados</a:t>
            </a:r>
            <a:br>
              <a:rPr lang="es-ES" sz="4800" dirty="0">
                <a:latin typeface="Calibri" charset="0"/>
                <a:ea typeface="Calibri" charset="0"/>
                <a:cs typeface="Calibri" charset="0"/>
              </a:rPr>
            </a:br>
            <a:r>
              <a:rPr lang="es-ES" sz="4000" b="0" i="1" dirty="0">
                <a:latin typeface="Calibri" charset="0"/>
                <a:ea typeface="Calibri" charset="0"/>
                <a:cs typeface="Calibri" charset="0"/>
              </a:rPr>
              <a:t>CFDI Pago</a:t>
            </a:r>
            <a:endParaRPr lang="es-ES_tradnl" sz="4000" b="0" i="1" dirty="0">
              <a:latin typeface="Calibri" charset="0"/>
              <a:ea typeface="Calibri" charset="0"/>
              <a:cs typeface="Calibri" charset="0"/>
            </a:endParaRPr>
          </a:p>
        </p:txBody>
      </p:sp>
    </p:spTree>
    <p:extLst>
      <p:ext uri="{BB962C8B-B14F-4D97-AF65-F5344CB8AC3E}">
        <p14:creationId xmlns:p14="http://schemas.microsoft.com/office/powerpoint/2010/main" val="17220370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78038"/>
            <a:ext cx="10515600" cy="989175"/>
          </a:xfrm>
        </p:spPr>
        <p:txBody>
          <a:bodyPr/>
          <a:lstStyle/>
          <a:p>
            <a:r>
              <a:rPr lang="es-MX" b="1" dirty="0">
                <a:solidFill>
                  <a:schemeClr val="accent1">
                    <a:lumMod val="75000"/>
                  </a:schemeClr>
                </a:solidFill>
                <a:latin typeface="+mn-lt"/>
                <a:ea typeface="Titillium Web" charset="0"/>
                <a:cs typeface="Titillium Web" charset="0"/>
              </a:rPr>
              <a:t>Entrada en Vigor</a:t>
            </a:r>
          </a:p>
        </p:txBody>
      </p:sp>
      <p:sp>
        <p:nvSpPr>
          <p:cNvPr id="3" name="Marcador de contenido 2"/>
          <p:cNvSpPr>
            <a:spLocks noGrp="1"/>
          </p:cNvSpPr>
          <p:nvPr>
            <p:ph idx="1"/>
          </p:nvPr>
        </p:nvSpPr>
        <p:spPr>
          <a:xfrm>
            <a:off x="4855029" y="2046514"/>
            <a:ext cx="6652474" cy="3785573"/>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s-ES_tradnl" dirty="0">
              <a:latin typeface="Titillium Web" charset="0"/>
              <a:ea typeface="Titillium Web" charset="0"/>
              <a:cs typeface="Titillium Web"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s-ES_tradnl" b="1" dirty="0">
                <a:solidFill>
                  <a:srgbClr val="0070C0"/>
                </a:solidFill>
                <a:latin typeface="+mn-lt"/>
                <a:ea typeface="Titillium Web" charset="0"/>
                <a:cs typeface="Titillium Web" charset="0"/>
              </a:rPr>
              <a:t>Complemento Recepción de pagos</a:t>
            </a:r>
          </a:p>
          <a:p>
            <a:pPr marL="0" indent="0">
              <a:lnSpc>
                <a:spcPct val="110000"/>
              </a:lnSpc>
              <a:spcBef>
                <a:spcPts val="0"/>
              </a:spcBef>
              <a:buNone/>
              <a:defRPr/>
            </a:pPr>
            <a:r>
              <a:rPr lang="es-ES_tradnl" b="1" dirty="0">
                <a:solidFill>
                  <a:schemeClr val="tx1">
                    <a:lumMod val="85000"/>
                    <a:lumOff val="15000"/>
                  </a:schemeClr>
                </a:solidFill>
                <a:latin typeface="+mn-lt"/>
                <a:ea typeface="Titillium Web" charset="0"/>
                <a:cs typeface="Titillium Web" charset="0"/>
              </a:rPr>
              <a:t>Opcional: </a:t>
            </a:r>
            <a:r>
              <a:rPr lang="es-ES_tradnl" dirty="0">
                <a:solidFill>
                  <a:schemeClr val="tx1">
                    <a:lumMod val="85000"/>
                    <a:lumOff val="15000"/>
                  </a:schemeClr>
                </a:solidFill>
                <a:latin typeface="+mn-lt"/>
                <a:ea typeface="Titillium Web" charset="0"/>
                <a:cs typeface="Titillium Web" charset="0"/>
              </a:rPr>
              <a:t>1 de julio de 2017</a:t>
            </a:r>
          </a:p>
          <a:p>
            <a:pPr marL="0" indent="0">
              <a:lnSpc>
                <a:spcPct val="110000"/>
              </a:lnSpc>
              <a:spcBef>
                <a:spcPts val="0"/>
              </a:spcBef>
              <a:buNone/>
              <a:defRPr/>
            </a:pPr>
            <a:r>
              <a:rPr lang="es-ES_tradnl" b="1" dirty="0">
                <a:solidFill>
                  <a:schemeClr val="tx1">
                    <a:lumMod val="85000"/>
                    <a:lumOff val="15000"/>
                  </a:schemeClr>
                </a:solidFill>
                <a:latin typeface="+mn-lt"/>
                <a:ea typeface="Titillium Web" charset="0"/>
                <a:cs typeface="Titillium Web" charset="0"/>
              </a:rPr>
              <a:t>Obligatorio: </a:t>
            </a:r>
            <a:r>
              <a:rPr lang="es-ES_tradnl" dirty="0">
                <a:solidFill>
                  <a:schemeClr val="tx1">
                    <a:lumMod val="85000"/>
                    <a:lumOff val="15000"/>
                  </a:schemeClr>
                </a:solidFill>
                <a:latin typeface="+mn-lt"/>
                <a:ea typeface="Titillium Web" charset="0"/>
                <a:cs typeface="Titillium Web" charset="0"/>
              </a:rPr>
              <a:t>1 diciembre 2017</a:t>
            </a:r>
          </a:p>
        </p:txBody>
      </p:sp>
      <p:pic>
        <p:nvPicPr>
          <p:cNvPr id="4" name="Imagen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4143" y="2288735"/>
            <a:ext cx="2547338" cy="2424779"/>
          </a:xfrm>
          <a:prstGeom prst="rect">
            <a:avLst/>
          </a:prstGeom>
        </p:spPr>
      </p:pic>
      <p:sp>
        <p:nvSpPr>
          <p:cNvPr id="5" name="Rectángulo 4"/>
          <p:cNvSpPr/>
          <p:nvPr/>
        </p:nvSpPr>
        <p:spPr>
          <a:xfrm>
            <a:off x="707740" y="1152762"/>
            <a:ext cx="10799763" cy="114451"/>
          </a:xfrm>
          <a:prstGeom prst="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prstClr val="white"/>
              </a:solidFill>
            </a:endParaRPr>
          </a:p>
        </p:txBody>
      </p:sp>
    </p:spTree>
    <p:extLst>
      <p:ext uri="{BB962C8B-B14F-4D97-AF65-F5344CB8AC3E}">
        <p14:creationId xmlns:p14="http://schemas.microsoft.com/office/powerpoint/2010/main" val="18066969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a:bodyPr>
          <a:lstStyle/>
          <a:p>
            <a:endParaRPr lang="es-ES_tradnl" sz="2407" dirty="0"/>
          </a:p>
          <a:p>
            <a:endParaRPr lang="es-ES_tradnl" sz="2407" dirty="0"/>
          </a:p>
        </p:txBody>
      </p:sp>
      <p:sp>
        <p:nvSpPr>
          <p:cNvPr id="4" name="Título 1"/>
          <p:cNvSpPr txBox="1">
            <a:spLocks/>
          </p:cNvSpPr>
          <p:nvPr/>
        </p:nvSpPr>
        <p:spPr>
          <a:xfrm>
            <a:off x="4800163" y="2225566"/>
            <a:ext cx="5256930" cy="1440476"/>
          </a:xfrm>
          <a:prstGeom prst="rect">
            <a:avLst/>
          </a:prstGeom>
        </p:spPr>
        <p:txBody>
          <a:bodyPr vert="horz" lIns="91695" tIns="45847" rIns="91695" bIns="45847"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a:r>
              <a:rPr lang="es-ES_tradnl" sz="3200" dirty="0">
                <a:solidFill>
                  <a:srgbClr val="0070C0"/>
                </a:solidFill>
                <a:latin typeface="+mn-lt"/>
              </a:rPr>
              <a:t>Es un recibo de “dinero” que emite la persona que percibe un ingreso</a:t>
            </a:r>
          </a:p>
        </p:txBody>
      </p:sp>
      <p:pic>
        <p:nvPicPr>
          <p:cNvPr id="8" name="Imagen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9050" y="882406"/>
            <a:ext cx="3284390" cy="5294557"/>
          </a:xfrm>
          <a:prstGeom prst="rect">
            <a:avLst/>
          </a:prstGeom>
        </p:spPr>
      </p:pic>
      <p:sp>
        <p:nvSpPr>
          <p:cNvPr id="5" name="Rectángulo 4"/>
          <p:cNvSpPr/>
          <p:nvPr/>
        </p:nvSpPr>
        <p:spPr>
          <a:xfrm>
            <a:off x="455458" y="182999"/>
            <a:ext cx="9233561" cy="590931"/>
          </a:xfrm>
          <a:prstGeom prst="rect">
            <a:avLst/>
          </a:prstGeom>
        </p:spPr>
        <p:txBody>
          <a:bodyPr vert="horz" lIns="91440" tIns="45720" rIns="91440" bIns="45720" rtlCol="0" anchor="ctr">
            <a:normAutofit/>
          </a:bodyPr>
          <a:lstStyle/>
          <a:p>
            <a:pPr>
              <a:lnSpc>
                <a:spcPct val="90000"/>
              </a:lnSpc>
              <a:spcBef>
                <a:spcPct val="0"/>
              </a:spcBef>
            </a:pPr>
            <a:r>
              <a:rPr lang="es-ES_tradnl" sz="3600" b="1" dirty="0">
                <a:solidFill>
                  <a:schemeClr val="accent5"/>
                </a:solidFill>
                <a:latin typeface="Calibri" charset="0"/>
                <a:ea typeface="Calibri" charset="0"/>
                <a:cs typeface="Calibri" charset="0"/>
              </a:rPr>
              <a:t>¿Qué es un CFDI Pago?</a:t>
            </a:r>
          </a:p>
        </p:txBody>
      </p:sp>
    </p:spTree>
    <p:extLst>
      <p:ext uri="{BB962C8B-B14F-4D97-AF65-F5344CB8AC3E}">
        <p14:creationId xmlns:p14="http://schemas.microsoft.com/office/powerpoint/2010/main" val="14121486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222570" y="1222597"/>
            <a:ext cx="9746862" cy="1366929"/>
          </a:xfrm>
        </p:spPr>
        <p:txBody>
          <a:bodyPr>
            <a:normAutofit/>
          </a:bodyPr>
          <a:lstStyle/>
          <a:p>
            <a:endParaRPr lang="es-ES_tradnl" sz="2407" dirty="0"/>
          </a:p>
          <a:p>
            <a:endParaRPr lang="es-ES_tradnl" sz="2407" dirty="0"/>
          </a:p>
        </p:txBody>
      </p:sp>
      <p:grpSp>
        <p:nvGrpSpPr>
          <p:cNvPr id="4" name="Agrupar 3"/>
          <p:cNvGrpSpPr/>
          <p:nvPr/>
        </p:nvGrpSpPr>
        <p:grpSpPr>
          <a:xfrm>
            <a:off x="1032662" y="1481401"/>
            <a:ext cx="4063319" cy="4282401"/>
            <a:chOff x="662793" y="1450579"/>
            <a:chExt cx="4496630" cy="4528981"/>
          </a:xfrm>
        </p:grpSpPr>
        <p:pic>
          <p:nvPicPr>
            <p:cNvPr id="9" name="Imagen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2793" y="1450579"/>
              <a:ext cx="4496630" cy="4528981"/>
            </a:xfrm>
            <a:prstGeom prst="rect">
              <a:avLst/>
            </a:prstGeom>
          </p:spPr>
        </p:pic>
        <p:pic>
          <p:nvPicPr>
            <p:cNvPr id="10" name="Imagen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8935176">
              <a:off x="1139383" y="2366422"/>
              <a:ext cx="3267395" cy="1592434"/>
            </a:xfrm>
            <a:prstGeom prst="rect">
              <a:avLst/>
            </a:prstGeom>
          </p:spPr>
        </p:pic>
      </p:grpSp>
      <p:sp>
        <p:nvSpPr>
          <p:cNvPr id="2" name="Rectángulo 1"/>
          <p:cNvSpPr/>
          <p:nvPr/>
        </p:nvSpPr>
        <p:spPr>
          <a:xfrm>
            <a:off x="4611724" y="1612282"/>
            <a:ext cx="6357708" cy="4524315"/>
          </a:xfrm>
          <a:prstGeom prst="rect">
            <a:avLst/>
          </a:prstGeom>
        </p:spPr>
        <p:txBody>
          <a:bodyPr wrap="square">
            <a:spAutoFit/>
          </a:bodyPr>
          <a:lstStyle/>
          <a:p>
            <a:pPr marL="457200" indent="-457200">
              <a:buFont typeface="Arial" charset="0"/>
              <a:buChar char="•"/>
            </a:pPr>
            <a:r>
              <a:rPr lang="es-ES_tradnl" sz="3200" dirty="0">
                <a:solidFill>
                  <a:srgbClr val="0070C0"/>
                </a:solidFill>
              </a:rPr>
              <a:t>Controlar el flujo de efectivo </a:t>
            </a:r>
          </a:p>
          <a:p>
            <a:pPr marL="457200" indent="-457200">
              <a:buFont typeface="Arial" charset="0"/>
              <a:buChar char="•"/>
            </a:pPr>
            <a:r>
              <a:rPr lang="es-ES_tradnl" sz="3200" dirty="0">
                <a:solidFill>
                  <a:srgbClr val="0070C0"/>
                </a:solidFill>
              </a:rPr>
              <a:t>Ajustar mecanismos para evitar cancelaciones indebidas</a:t>
            </a:r>
          </a:p>
          <a:p>
            <a:pPr marL="457200" indent="-457200">
              <a:buFont typeface="Arial" charset="0"/>
              <a:buChar char="•"/>
            </a:pPr>
            <a:r>
              <a:rPr lang="es-ES" sz="3200" dirty="0">
                <a:solidFill>
                  <a:srgbClr val="0070C0"/>
                </a:solidFill>
              </a:rPr>
              <a:t>Conocer si la factura ha sido pagada</a:t>
            </a:r>
          </a:p>
          <a:p>
            <a:pPr marL="457200" indent="-457200">
              <a:buFont typeface="Arial" charset="0"/>
              <a:buChar char="•"/>
            </a:pPr>
            <a:r>
              <a:rPr lang="es-ES" sz="3200" dirty="0">
                <a:solidFill>
                  <a:srgbClr val="0070C0"/>
                </a:solidFill>
              </a:rPr>
              <a:t>Evitar la duplicidad de Ingresos en Facturación de Parcialidades</a:t>
            </a:r>
          </a:p>
          <a:p>
            <a:pPr marL="457200" indent="-457200">
              <a:buFont typeface="Arial" charset="0"/>
              <a:buChar char="•"/>
            </a:pPr>
            <a:endParaRPr lang="es-ES_tradnl" sz="3200" dirty="0">
              <a:solidFill>
                <a:srgbClr val="0070C0"/>
              </a:solidFill>
            </a:endParaRPr>
          </a:p>
          <a:p>
            <a:pPr marL="457200" indent="-457200">
              <a:buFont typeface="Arial" charset="0"/>
              <a:buChar char="•"/>
            </a:pPr>
            <a:endParaRPr lang="es-ES_tradnl" sz="3200" dirty="0">
              <a:solidFill>
                <a:srgbClr val="0070C0"/>
              </a:solidFill>
            </a:endParaRPr>
          </a:p>
        </p:txBody>
      </p:sp>
      <p:sp>
        <p:nvSpPr>
          <p:cNvPr id="11" name="Rectángulo 10"/>
          <p:cNvSpPr/>
          <p:nvPr/>
        </p:nvSpPr>
        <p:spPr>
          <a:xfrm>
            <a:off x="662793" y="337305"/>
            <a:ext cx="2514186" cy="590931"/>
          </a:xfrm>
          <a:prstGeom prst="rect">
            <a:avLst/>
          </a:prstGeom>
        </p:spPr>
        <p:txBody>
          <a:bodyPr vert="horz" lIns="91440" tIns="45720" rIns="91440" bIns="45720" rtlCol="0" anchor="ctr">
            <a:normAutofit/>
          </a:bodyPr>
          <a:lstStyle/>
          <a:p>
            <a:pPr>
              <a:lnSpc>
                <a:spcPct val="90000"/>
              </a:lnSpc>
              <a:spcBef>
                <a:spcPct val="0"/>
              </a:spcBef>
            </a:pPr>
            <a:r>
              <a:rPr lang="es-ES_tradnl" sz="3600" b="1">
                <a:solidFill>
                  <a:schemeClr val="accent5"/>
                </a:solidFill>
                <a:latin typeface="Calibri" charset="0"/>
                <a:ea typeface="Calibri" charset="0"/>
                <a:cs typeface="Calibri" charset="0"/>
              </a:rPr>
              <a:t>Objetivos</a:t>
            </a:r>
            <a:endParaRPr lang="es-ES_tradnl" sz="3600" b="1" dirty="0">
              <a:solidFill>
                <a:schemeClr val="accent5"/>
              </a:solidFill>
              <a:latin typeface="Calibri" charset="0"/>
              <a:ea typeface="Calibri" charset="0"/>
              <a:cs typeface="Calibri" charset="0"/>
            </a:endParaRPr>
          </a:p>
        </p:txBody>
      </p:sp>
    </p:spTree>
    <p:extLst>
      <p:ext uri="{BB962C8B-B14F-4D97-AF65-F5344CB8AC3E}">
        <p14:creationId xmlns:p14="http://schemas.microsoft.com/office/powerpoint/2010/main" val="3426684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a:xfrm>
            <a:off x="369869" y="287851"/>
            <a:ext cx="3923701" cy="782398"/>
          </a:xfrm>
          <a:prstGeom prst="rect">
            <a:avLst/>
          </a:prstGeom>
        </p:spPr>
        <p:txBody>
          <a:bodyPr vert="horz" lIns="91440" tIns="45720" rIns="91440" bIns="45720" rtlCol="0" anchor="ctr">
            <a:normAutofit/>
          </a:bodyPr>
          <a:lstStyle>
            <a:defPPr>
              <a:defRPr lang="es-ES_tradnl"/>
            </a:defPPr>
            <a:lvl1pPr>
              <a:lnSpc>
                <a:spcPct val="90000"/>
              </a:lnSpc>
              <a:spcBef>
                <a:spcPct val="0"/>
              </a:spcBef>
              <a:defRPr sz="3600" b="1">
                <a:solidFill>
                  <a:schemeClr val="accent5"/>
                </a:solidFill>
                <a:latin typeface="Calibri" charset="0"/>
                <a:ea typeface="Calibri" charset="0"/>
                <a:cs typeface="Calibri" charset="0"/>
              </a:defRPr>
            </a:lvl1pPr>
          </a:lstStyle>
          <a:p>
            <a:r>
              <a:rPr lang="es-ES_tradnl" dirty="0" err="1"/>
              <a:t>CFF|Artículo</a:t>
            </a:r>
            <a:r>
              <a:rPr lang="es-ES_tradnl" dirty="0"/>
              <a:t> 29</a:t>
            </a:r>
          </a:p>
        </p:txBody>
      </p:sp>
      <p:pic>
        <p:nvPicPr>
          <p:cNvPr id="5" name="Imagen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69869" y="1070249"/>
            <a:ext cx="10633753" cy="5681609"/>
          </a:xfrm>
          <a:prstGeom prst="rect">
            <a:avLst/>
          </a:prstGeom>
        </p:spPr>
      </p:pic>
      <p:sp>
        <p:nvSpPr>
          <p:cNvPr id="4" name="CuadroTexto 3"/>
          <p:cNvSpPr txBox="1"/>
          <p:nvPr/>
        </p:nvSpPr>
        <p:spPr>
          <a:xfrm>
            <a:off x="898419" y="2587479"/>
            <a:ext cx="6509382" cy="2554545"/>
          </a:xfrm>
          <a:prstGeom prst="rect">
            <a:avLst/>
          </a:prstGeom>
          <a:noFill/>
        </p:spPr>
        <p:txBody>
          <a:bodyPr wrap="square" rtlCol="0">
            <a:spAutoFit/>
          </a:bodyPr>
          <a:lstStyle/>
          <a:p>
            <a:r>
              <a:rPr lang="es-ES_tradnl" sz="3200" dirty="0"/>
              <a:t>Cuando las leyes fiscales establezcan la </a:t>
            </a:r>
            <a:r>
              <a:rPr lang="es-ES_tradnl" sz="3200" dirty="0">
                <a:ln>
                  <a:solidFill>
                    <a:schemeClr val="bg1"/>
                  </a:solidFill>
                </a:ln>
                <a:solidFill>
                  <a:schemeClr val="bg1"/>
                </a:solidFill>
              </a:rPr>
              <a:t>Obligación</a:t>
            </a:r>
            <a:r>
              <a:rPr lang="es-ES_tradnl" sz="3200" dirty="0">
                <a:solidFill>
                  <a:schemeClr val="bg1"/>
                </a:solidFill>
              </a:rPr>
              <a:t> </a:t>
            </a:r>
            <a:r>
              <a:rPr lang="es-ES_tradnl" sz="3200" dirty="0"/>
              <a:t>de expedir comprobantes fiscales por los actos o actividades ... por </a:t>
            </a:r>
            <a:r>
              <a:rPr lang="es-ES_tradnl" sz="3200" dirty="0">
                <a:solidFill>
                  <a:schemeClr val="bg1"/>
                </a:solidFill>
              </a:rPr>
              <a:t>los ingresos que se perciban…</a:t>
            </a:r>
          </a:p>
        </p:txBody>
      </p:sp>
    </p:spTree>
    <p:extLst>
      <p:ext uri="{BB962C8B-B14F-4D97-AF65-F5344CB8AC3E}">
        <p14:creationId xmlns:p14="http://schemas.microsoft.com/office/powerpoint/2010/main" val="14228941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a:xfrm>
            <a:off x="102170" y="279237"/>
            <a:ext cx="7505129" cy="1077949"/>
          </a:xfrm>
          <a:prstGeom prst="rect">
            <a:avLst/>
          </a:prstGeom>
        </p:spPr>
        <p:txBody>
          <a:bodyPr vert="horz" lIns="91440" tIns="45720" rIns="91440" bIns="45720" rtlCol="0" anchor="ctr">
            <a:normAutofit/>
          </a:bodyPr>
          <a:lstStyle>
            <a:defPPr>
              <a:defRPr lang="es-ES_tradnl"/>
            </a:defPPr>
            <a:lvl1pPr>
              <a:lnSpc>
                <a:spcPct val="90000"/>
              </a:lnSpc>
              <a:spcBef>
                <a:spcPct val="0"/>
              </a:spcBef>
              <a:defRPr sz="3600" b="1">
                <a:solidFill>
                  <a:schemeClr val="accent5"/>
                </a:solidFill>
                <a:latin typeface="Calibri" charset="0"/>
                <a:ea typeface="Calibri" charset="0"/>
                <a:cs typeface="Calibri" charset="0"/>
              </a:defRPr>
            </a:lvl1pPr>
          </a:lstStyle>
          <a:p>
            <a:r>
              <a:rPr lang="es-ES_tradnl" dirty="0"/>
              <a:t>RMF 2017|2.7.1.8</a:t>
            </a:r>
          </a:p>
        </p:txBody>
      </p:sp>
      <p:pic>
        <p:nvPicPr>
          <p:cNvPr id="5" name="Imagen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3014" y="2036568"/>
            <a:ext cx="11513468" cy="3388188"/>
          </a:xfrm>
          <a:prstGeom prst="rect">
            <a:avLst/>
          </a:prstGeom>
        </p:spPr>
      </p:pic>
      <p:sp>
        <p:nvSpPr>
          <p:cNvPr id="4" name="CuadroTexto 3"/>
          <p:cNvSpPr txBox="1"/>
          <p:nvPr/>
        </p:nvSpPr>
        <p:spPr>
          <a:xfrm>
            <a:off x="616449" y="2786720"/>
            <a:ext cx="6174769" cy="2062103"/>
          </a:xfrm>
          <a:prstGeom prst="rect">
            <a:avLst/>
          </a:prstGeom>
          <a:noFill/>
        </p:spPr>
        <p:txBody>
          <a:bodyPr wrap="square" rtlCol="0">
            <a:spAutoFit/>
          </a:bodyPr>
          <a:lstStyle/>
          <a:p>
            <a:r>
              <a:rPr lang="es-ES_tradnl" sz="3200" dirty="0"/>
              <a:t>Para el registro de los datos solicitados... </a:t>
            </a:r>
          </a:p>
          <a:p>
            <a:r>
              <a:rPr lang="es-ES_tradnl" sz="3200" dirty="0"/>
              <a:t>se deberán aplicar los criterios establecidos en las </a:t>
            </a:r>
            <a:r>
              <a:rPr lang="es-ES_tradnl" sz="3200" dirty="0">
                <a:solidFill>
                  <a:schemeClr val="bg1"/>
                </a:solidFill>
              </a:rPr>
              <a:t>Guías de llenado</a:t>
            </a:r>
          </a:p>
        </p:txBody>
      </p:sp>
    </p:spTree>
    <p:extLst>
      <p:ext uri="{BB962C8B-B14F-4D97-AF65-F5344CB8AC3E}">
        <p14:creationId xmlns:p14="http://schemas.microsoft.com/office/powerpoint/2010/main" val="11944613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p:cNvSpPr txBox="1">
            <a:spLocks/>
          </p:cNvSpPr>
          <p:nvPr/>
        </p:nvSpPr>
        <p:spPr>
          <a:xfrm>
            <a:off x="221598" y="223067"/>
            <a:ext cx="7246002" cy="685801"/>
          </a:xfrm>
          <a:prstGeom prst="rect">
            <a:avLst/>
          </a:prstGeom>
        </p:spPr>
        <p:txBody>
          <a:bodyPr vert="horz" lIns="91440" tIns="45720" rIns="91440" bIns="45720" rtlCol="0" anchor="ctr">
            <a:normAutofit/>
          </a:bodyPr>
          <a:lstStyle>
            <a:defPPr>
              <a:defRPr lang="es-ES_tradnl"/>
            </a:defPPr>
            <a:lvl1pPr>
              <a:lnSpc>
                <a:spcPct val="90000"/>
              </a:lnSpc>
              <a:spcBef>
                <a:spcPct val="0"/>
              </a:spcBef>
              <a:defRPr sz="3600" b="1">
                <a:solidFill>
                  <a:schemeClr val="accent5"/>
                </a:solidFill>
                <a:latin typeface="Calibri" charset="0"/>
                <a:ea typeface="Calibri" charset="0"/>
                <a:cs typeface="Calibri" charset="0"/>
              </a:defRPr>
            </a:lvl1pPr>
          </a:lstStyle>
          <a:p>
            <a:r>
              <a:rPr lang="es-ES_tradnl" dirty="0"/>
              <a:t>Regla 2.7.1.35 Primer párrafo</a:t>
            </a:r>
          </a:p>
        </p:txBody>
      </p:sp>
      <p:sp>
        <p:nvSpPr>
          <p:cNvPr id="10" name="Rectángulo 9"/>
          <p:cNvSpPr/>
          <p:nvPr/>
        </p:nvSpPr>
        <p:spPr>
          <a:xfrm>
            <a:off x="6341533" y="1077949"/>
            <a:ext cx="3215136" cy="2621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 name="Título 1"/>
          <p:cNvSpPr txBox="1">
            <a:spLocks/>
          </p:cNvSpPr>
          <p:nvPr/>
        </p:nvSpPr>
        <p:spPr>
          <a:xfrm>
            <a:off x="1755331" y="1077949"/>
            <a:ext cx="8693303" cy="583880"/>
          </a:xfrm>
          <a:prstGeom prst="rect">
            <a:avLst/>
          </a:prstGeom>
        </p:spPr>
        <p:txBody>
          <a:bodyPr vert="horz" lIns="91695" tIns="45847" rIns="91695" bIns="45847"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_tradnl" sz="3200" dirty="0">
                <a:solidFill>
                  <a:schemeClr val="accent2">
                    <a:lumMod val="75000"/>
                  </a:schemeClr>
                </a:solidFill>
                <a:latin typeface="+mn-lt"/>
              </a:rPr>
              <a:t>Contraprestación </a:t>
            </a:r>
            <a:r>
              <a:rPr lang="es-ES_tradnl" sz="3200" b="1" dirty="0">
                <a:solidFill>
                  <a:schemeClr val="accent2">
                    <a:lumMod val="75000"/>
                  </a:schemeClr>
                </a:solidFill>
                <a:latin typeface="+mn-lt"/>
              </a:rPr>
              <a:t>no </a:t>
            </a:r>
            <a:r>
              <a:rPr lang="es-ES_tradnl" sz="3200" dirty="0">
                <a:solidFill>
                  <a:schemeClr val="accent2">
                    <a:lumMod val="75000"/>
                  </a:schemeClr>
                </a:solidFill>
                <a:latin typeface="+mn-lt"/>
              </a:rPr>
              <a:t>se pagó en una sola exhibición</a:t>
            </a:r>
          </a:p>
        </p:txBody>
      </p:sp>
      <p:pic>
        <p:nvPicPr>
          <p:cNvPr id="2" name="Imagen 1">
            <a:hlinkClick r:id="rId3"/>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018816" y="1995290"/>
            <a:ext cx="2669909" cy="3919374"/>
          </a:xfrm>
          <a:prstGeom prst="rect">
            <a:avLst/>
          </a:prstGeom>
        </p:spPr>
      </p:pic>
      <p:pic>
        <p:nvPicPr>
          <p:cNvPr id="4" name="Imagen 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67996" y="3148872"/>
            <a:ext cx="900414" cy="921852"/>
          </a:xfrm>
          <a:prstGeom prst="rect">
            <a:avLst/>
          </a:prstGeom>
        </p:spPr>
      </p:pic>
      <p:pic>
        <p:nvPicPr>
          <p:cNvPr id="3" name="Imagen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596002" y="1889459"/>
            <a:ext cx="2585226" cy="3620947"/>
          </a:xfrm>
          <a:prstGeom prst="rect">
            <a:avLst/>
          </a:prstGeom>
        </p:spPr>
      </p:pic>
    </p:spTree>
    <p:extLst>
      <p:ext uri="{BB962C8B-B14F-4D97-AF65-F5344CB8AC3E}">
        <p14:creationId xmlns:p14="http://schemas.microsoft.com/office/powerpoint/2010/main" val="1666509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p:cNvSpPr txBox="1">
            <a:spLocks/>
          </p:cNvSpPr>
          <p:nvPr/>
        </p:nvSpPr>
        <p:spPr>
          <a:xfrm>
            <a:off x="215614" y="290738"/>
            <a:ext cx="7340886" cy="629956"/>
          </a:xfrm>
          <a:prstGeom prst="rect">
            <a:avLst/>
          </a:prstGeom>
        </p:spPr>
        <p:txBody>
          <a:bodyPr vert="horz" lIns="91440" tIns="45720" rIns="91440" bIns="45720" rtlCol="0" anchor="ctr">
            <a:normAutofit/>
          </a:bodyPr>
          <a:lstStyle>
            <a:defPPr>
              <a:defRPr lang="es-ES_tradnl"/>
            </a:defPPr>
            <a:lvl1pPr>
              <a:lnSpc>
                <a:spcPct val="90000"/>
              </a:lnSpc>
              <a:spcBef>
                <a:spcPct val="0"/>
              </a:spcBef>
              <a:defRPr sz="3600" b="1">
                <a:solidFill>
                  <a:schemeClr val="accent5"/>
                </a:solidFill>
                <a:latin typeface="Calibri" charset="0"/>
                <a:ea typeface="Calibri" charset="0"/>
                <a:cs typeface="Calibri" charset="0"/>
              </a:defRPr>
            </a:lvl1pPr>
          </a:lstStyle>
          <a:p>
            <a:r>
              <a:rPr lang="es-ES_tradnl" dirty="0"/>
              <a:t>Regla 2.7.1.35 Tercer párrafo</a:t>
            </a:r>
          </a:p>
        </p:txBody>
      </p:sp>
      <p:sp>
        <p:nvSpPr>
          <p:cNvPr id="9" name="CuadroTexto 8"/>
          <p:cNvSpPr txBox="1"/>
          <p:nvPr/>
        </p:nvSpPr>
        <p:spPr>
          <a:xfrm>
            <a:off x="215614" y="966072"/>
            <a:ext cx="8331560" cy="584775"/>
          </a:xfrm>
          <a:prstGeom prst="rect">
            <a:avLst/>
          </a:prstGeom>
          <a:noFill/>
        </p:spPr>
        <p:txBody>
          <a:bodyPr wrap="square" rtlCol="0">
            <a:spAutoFit/>
          </a:bodyPr>
          <a:lstStyle/>
          <a:p>
            <a:pPr algn="ctr"/>
            <a:r>
              <a:rPr lang="es-ES_tradnl" sz="3200" dirty="0">
                <a:solidFill>
                  <a:schemeClr val="accent2">
                    <a:lumMod val="75000"/>
                  </a:schemeClr>
                </a:solidFill>
              </a:rPr>
              <a:t>Facturas pagadas en una </a:t>
            </a:r>
            <a:r>
              <a:rPr lang="es-ES_tradnl" sz="3200">
                <a:solidFill>
                  <a:schemeClr val="accent2">
                    <a:lumMod val="75000"/>
                  </a:schemeClr>
                </a:solidFill>
              </a:rPr>
              <a:t>sola exhibición a crédito</a:t>
            </a:r>
            <a:endParaRPr lang="es-ES_tradnl" sz="3200" dirty="0">
              <a:solidFill>
                <a:schemeClr val="accent2">
                  <a:lumMod val="75000"/>
                </a:schemeClr>
              </a:solidFill>
            </a:endParaRPr>
          </a:p>
        </p:txBody>
      </p:sp>
      <p:pic>
        <p:nvPicPr>
          <p:cNvPr id="11" name="Imagen 1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03943" y="4879884"/>
            <a:ext cx="2630784" cy="1058974"/>
          </a:xfrm>
          <a:prstGeom prst="rect">
            <a:avLst/>
          </a:prstGeom>
        </p:spPr>
      </p:pic>
      <p:sp>
        <p:nvSpPr>
          <p:cNvPr id="14" name="CuadroTexto 13"/>
          <p:cNvSpPr txBox="1"/>
          <p:nvPr/>
        </p:nvSpPr>
        <p:spPr>
          <a:xfrm>
            <a:off x="4315936" y="2393815"/>
            <a:ext cx="6776468" cy="2246769"/>
          </a:xfrm>
          <a:prstGeom prst="rect">
            <a:avLst/>
          </a:prstGeom>
          <a:noFill/>
        </p:spPr>
        <p:txBody>
          <a:bodyPr wrap="square" rtlCol="0">
            <a:spAutoFit/>
          </a:bodyPr>
          <a:lstStyle/>
          <a:p>
            <a:r>
              <a:rPr lang="es-ES_tradnl" sz="2800" i="1" dirty="0">
                <a:solidFill>
                  <a:srgbClr val="00B0F0"/>
                </a:solidFill>
              </a:rPr>
              <a:t>Aplica complemento en los siguientes casos:</a:t>
            </a:r>
          </a:p>
          <a:p>
            <a:r>
              <a:rPr lang="es-ES_tradnl" sz="2800" i="1" dirty="0"/>
              <a:t>-No se cubre al momento</a:t>
            </a:r>
          </a:p>
          <a:p>
            <a:r>
              <a:rPr lang="es-ES_tradnl" sz="2800" i="1" dirty="0"/>
              <a:t>-Operaciones a crédito</a:t>
            </a:r>
          </a:p>
          <a:p>
            <a:r>
              <a:rPr lang="es-ES_tradnl" sz="2800" i="1" dirty="0"/>
              <a:t>-Pago total se realiza posterior a la emisión CFDI</a:t>
            </a:r>
          </a:p>
        </p:txBody>
      </p:sp>
      <p:pic>
        <p:nvPicPr>
          <p:cNvPr id="3" name="Imagen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88277" y="1790147"/>
            <a:ext cx="3150323" cy="4357457"/>
          </a:xfrm>
          <a:prstGeom prst="rect">
            <a:avLst/>
          </a:prstGeom>
        </p:spPr>
      </p:pic>
    </p:spTree>
    <p:extLst>
      <p:ext uri="{BB962C8B-B14F-4D97-AF65-F5344CB8AC3E}">
        <p14:creationId xmlns:p14="http://schemas.microsoft.com/office/powerpoint/2010/main" val="19886140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p:cNvSpPr txBox="1">
            <a:spLocks/>
          </p:cNvSpPr>
          <p:nvPr/>
        </p:nvSpPr>
        <p:spPr>
          <a:xfrm>
            <a:off x="401352" y="555018"/>
            <a:ext cx="6899561" cy="629956"/>
          </a:xfrm>
          <a:prstGeom prst="rect">
            <a:avLst/>
          </a:prstGeom>
        </p:spPr>
        <p:txBody>
          <a:bodyPr vert="horz" lIns="91440" tIns="45720" rIns="91440" bIns="45720" rtlCol="0" anchor="ctr">
            <a:normAutofit/>
          </a:bodyPr>
          <a:lstStyle>
            <a:defPPr>
              <a:defRPr lang="es-ES_tradnl"/>
            </a:defPPr>
            <a:lvl1pPr>
              <a:lnSpc>
                <a:spcPct val="90000"/>
              </a:lnSpc>
              <a:spcBef>
                <a:spcPct val="0"/>
              </a:spcBef>
              <a:defRPr sz="3600" b="1">
                <a:solidFill>
                  <a:schemeClr val="accent5"/>
                </a:solidFill>
                <a:latin typeface="Calibri" charset="0"/>
                <a:ea typeface="Calibri" charset="0"/>
                <a:cs typeface="Calibri" charset="0"/>
              </a:defRPr>
            </a:lvl1pPr>
          </a:lstStyle>
          <a:p>
            <a:r>
              <a:rPr lang="es-ES_tradnl" dirty="0"/>
              <a:t>¿Qué es al momento?</a:t>
            </a:r>
          </a:p>
        </p:txBody>
      </p:sp>
      <p:sp>
        <p:nvSpPr>
          <p:cNvPr id="10" name="Marcador de contenido 2"/>
          <p:cNvSpPr txBox="1">
            <a:spLocks/>
          </p:cNvSpPr>
          <p:nvPr/>
        </p:nvSpPr>
        <p:spPr>
          <a:xfrm>
            <a:off x="857579" y="1437474"/>
            <a:ext cx="9600871" cy="1409612"/>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b="0" i="0" kern="1200">
                <a:solidFill>
                  <a:srgbClr val="0070C0"/>
                </a:solidFill>
                <a:latin typeface="Calibri" charset="0"/>
                <a:ea typeface="Calibri" charset="0"/>
                <a:cs typeface="Calibri" charset="0"/>
              </a:defRPr>
            </a:lvl1pPr>
            <a:lvl2pPr marL="685800" indent="-228600" algn="l" defTabSz="914400" rtl="0" eaLnBrk="1" latinLnBrk="0" hangingPunct="1">
              <a:lnSpc>
                <a:spcPct val="90000"/>
              </a:lnSpc>
              <a:spcBef>
                <a:spcPts val="500"/>
              </a:spcBef>
              <a:buFont typeface="Arial"/>
              <a:buChar char="•"/>
              <a:defRPr sz="2400" b="0" i="0" kern="1200">
                <a:solidFill>
                  <a:srgbClr val="0070C0"/>
                </a:solidFill>
                <a:latin typeface="Calibri" charset="0"/>
                <a:ea typeface="Calibri" charset="0"/>
                <a:cs typeface="Calibri" charset="0"/>
              </a:defRPr>
            </a:lvl2pPr>
            <a:lvl3pPr marL="1143000" indent="-228600" algn="l" defTabSz="914400" rtl="0" eaLnBrk="1" latinLnBrk="0" hangingPunct="1">
              <a:lnSpc>
                <a:spcPct val="90000"/>
              </a:lnSpc>
              <a:spcBef>
                <a:spcPts val="500"/>
              </a:spcBef>
              <a:buFont typeface="Arial"/>
              <a:buChar char="•"/>
              <a:defRPr sz="2000" b="0" i="0" kern="1200">
                <a:solidFill>
                  <a:srgbClr val="0070C0"/>
                </a:solidFill>
                <a:latin typeface="Calibri" charset="0"/>
                <a:ea typeface="Calibri" charset="0"/>
                <a:cs typeface="Calibri" charset="0"/>
              </a:defRPr>
            </a:lvl3pPr>
            <a:lvl4pPr marL="1600200" indent="-228600" algn="l" defTabSz="914400" rtl="0" eaLnBrk="1" latinLnBrk="0" hangingPunct="1">
              <a:lnSpc>
                <a:spcPct val="90000"/>
              </a:lnSpc>
              <a:spcBef>
                <a:spcPts val="500"/>
              </a:spcBef>
              <a:buFont typeface="Arial"/>
              <a:buChar char="•"/>
              <a:defRPr sz="1800" b="0" i="0" kern="1200">
                <a:solidFill>
                  <a:srgbClr val="0070C0"/>
                </a:solidFill>
                <a:latin typeface="Calibri" charset="0"/>
                <a:ea typeface="Calibri" charset="0"/>
                <a:cs typeface="Calibri" charset="0"/>
              </a:defRPr>
            </a:lvl4pPr>
            <a:lvl5pPr marL="2057400" indent="-228600" algn="l" defTabSz="914400" rtl="0" eaLnBrk="1" latinLnBrk="0" hangingPunct="1">
              <a:lnSpc>
                <a:spcPct val="90000"/>
              </a:lnSpc>
              <a:spcBef>
                <a:spcPts val="500"/>
              </a:spcBef>
              <a:buFont typeface="Arial"/>
              <a:buChar char="•"/>
              <a:defRPr sz="1800" b="0" i="0" kern="1200">
                <a:solidFill>
                  <a:srgbClr val="0070C0"/>
                </a:solidFill>
                <a:latin typeface="Calibri" charset="0"/>
                <a:ea typeface="Calibri" charset="0"/>
                <a:cs typeface="Calibr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10000"/>
              </a:lnSpc>
              <a:buNone/>
            </a:pPr>
            <a:r>
              <a:rPr lang="es-ES" dirty="0">
                <a:solidFill>
                  <a:schemeClr val="accent1">
                    <a:lumMod val="75000"/>
                  </a:schemeClr>
                </a:solidFill>
              </a:rPr>
              <a:t>Cuando en la factura la forma de pago sea diferente de “por definir” (99) o se realice el pago posterior a la fecha de emisión.</a:t>
            </a:r>
          </a:p>
        </p:txBody>
      </p:sp>
      <p:pic>
        <p:nvPicPr>
          <p:cNvPr id="5" name="Imagen 4"/>
          <p:cNvPicPr>
            <a:picLocks noChangeAspect="1"/>
          </p:cNvPicPr>
          <p:nvPr/>
        </p:nvPicPr>
        <p:blipFill>
          <a:blip r:embed="rId3">
            <a:extLst>
              <a:ext uri="{28A0092B-C50C-407E-A947-70E740481C1C}">
                <a14:useLocalDpi xmlns:a14="http://schemas.microsoft.com/office/drawing/2010/main"/>
              </a:ext>
            </a:extLst>
          </a:blip>
          <a:stretch>
            <a:fillRect/>
          </a:stretch>
        </p:blipFill>
        <p:spPr>
          <a:xfrm rot="16200000">
            <a:off x="4248683" y="1497178"/>
            <a:ext cx="3324224" cy="5395392"/>
          </a:xfrm>
          <a:prstGeom prst="rect">
            <a:avLst/>
          </a:prstGeom>
        </p:spPr>
      </p:pic>
    </p:spTree>
    <p:extLst>
      <p:ext uri="{BB962C8B-B14F-4D97-AF65-F5344CB8AC3E}">
        <p14:creationId xmlns:p14="http://schemas.microsoft.com/office/powerpoint/2010/main" val="677129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1850" y="3767215"/>
            <a:ext cx="10515600" cy="1020785"/>
          </a:xfrm>
        </p:spPr>
        <p:txBody>
          <a:bodyPr vert="horz" lIns="91440" tIns="45720" rIns="91440" bIns="45720" rtlCol="0" anchor="b">
            <a:normAutofit fontScale="90000"/>
          </a:bodyPr>
          <a:lstStyle/>
          <a:p>
            <a:pPr lvl="1" algn="l" rtl="0">
              <a:lnSpc>
                <a:spcPct val="90000"/>
              </a:lnSpc>
              <a:spcBef>
                <a:spcPct val="0"/>
              </a:spcBef>
            </a:pPr>
            <a:r>
              <a:rPr lang="es-ES" sz="5300" b="1" kern="1200" dirty="0">
                <a:solidFill>
                  <a:schemeClr val="accent5"/>
                </a:solidFill>
                <a:latin typeface="Calibri" charset="0"/>
                <a:ea typeface="Calibri" charset="0"/>
                <a:cs typeface="Calibri" charset="0"/>
              </a:rPr>
              <a:t>Nuevo anexo 20 (Versión 3.3)</a:t>
            </a:r>
            <a:br>
              <a:rPr lang="es-ES" sz="5300" b="1" kern="1200" dirty="0">
                <a:solidFill>
                  <a:schemeClr val="accent5"/>
                </a:solidFill>
                <a:latin typeface="Calibri" charset="0"/>
                <a:ea typeface="Calibri" charset="0"/>
                <a:cs typeface="Calibri" charset="0"/>
              </a:rPr>
            </a:br>
            <a:r>
              <a:rPr lang="es-ES" sz="4400" i="1" kern="1200" dirty="0">
                <a:solidFill>
                  <a:schemeClr val="accent5"/>
                </a:solidFill>
                <a:latin typeface="Calibri" charset="0"/>
                <a:ea typeface="Calibri" charset="0"/>
                <a:cs typeface="Calibri" charset="0"/>
              </a:rPr>
              <a:t>CFDI Factura</a:t>
            </a:r>
            <a:br>
              <a:rPr lang="es-ES" sz="5300" b="1" kern="1200" dirty="0">
                <a:solidFill>
                  <a:schemeClr val="accent5"/>
                </a:solidFill>
                <a:latin typeface="Calibri" charset="0"/>
                <a:ea typeface="Calibri" charset="0"/>
                <a:cs typeface="Calibri" charset="0"/>
              </a:rPr>
            </a:br>
            <a:endParaRPr lang="es-ES_tradnl" sz="5300" b="1" kern="1200" dirty="0">
              <a:solidFill>
                <a:schemeClr val="accent5"/>
              </a:solidFill>
              <a:latin typeface="Calibri" charset="0"/>
              <a:ea typeface="Calibri" charset="0"/>
              <a:cs typeface="Calibri" charset="0"/>
            </a:endParaRPr>
          </a:p>
        </p:txBody>
      </p:sp>
    </p:spTree>
    <p:extLst>
      <p:ext uri="{BB962C8B-B14F-4D97-AF65-F5344CB8AC3E}">
        <p14:creationId xmlns:p14="http://schemas.microsoft.com/office/powerpoint/2010/main" val="3617144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07740" y="235896"/>
            <a:ext cx="9746862" cy="1031317"/>
          </a:xfrm>
        </p:spPr>
        <p:txBody>
          <a:bodyPr>
            <a:normAutofit/>
          </a:bodyPr>
          <a:lstStyle/>
          <a:p>
            <a:r>
              <a:rPr lang="es-ES_tradnl" b="1" dirty="0">
                <a:solidFill>
                  <a:srgbClr val="3878C9"/>
                </a:solidFill>
                <a:latin typeface="+mn-lt"/>
                <a:ea typeface="Titillium Web" charset="0"/>
                <a:cs typeface="Titillium Web" charset="0"/>
              </a:rPr>
              <a:t>Regla 2.7.1.32</a:t>
            </a:r>
          </a:p>
        </p:txBody>
      </p:sp>
      <p:sp>
        <p:nvSpPr>
          <p:cNvPr id="3" name="Marcador de contenido 2"/>
          <p:cNvSpPr>
            <a:spLocks noGrp="1"/>
          </p:cNvSpPr>
          <p:nvPr>
            <p:ph idx="1"/>
          </p:nvPr>
        </p:nvSpPr>
        <p:spPr>
          <a:xfrm>
            <a:off x="619034" y="2184079"/>
            <a:ext cx="8732783" cy="4115130"/>
          </a:xfrm>
        </p:spPr>
        <p:txBody>
          <a:bodyPr>
            <a:noAutofit/>
          </a:bodyPr>
          <a:lstStyle/>
          <a:p>
            <a:pPr marL="0" indent="0">
              <a:buNone/>
            </a:pPr>
            <a:r>
              <a:rPr lang="mr-IN" sz="2400" dirty="0">
                <a:solidFill>
                  <a:schemeClr val="tx1"/>
                </a:solidFill>
                <a:latin typeface="Calibri" charset="0"/>
                <a:ea typeface="Calibri" charset="0"/>
                <a:cs typeface="Calibri" charset="0"/>
              </a:rPr>
              <a:t>…</a:t>
            </a:r>
            <a:r>
              <a:rPr lang="es-ES" sz="2400" dirty="0">
                <a:solidFill>
                  <a:schemeClr val="tx1"/>
                </a:solidFill>
                <a:latin typeface="Calibri" charset="0"/>
                <a:ea typeface="Calibri" charset="0"/>
                <a:cs typeface="Calibri" charset="0"/>
              </a:rPr>
              <a:t> los contribuyentes podrán incorporar en los CFDI que expidan, los requisitos correspondientes, conforme a lo siguiente:</a:t>
            </a:r>
            <a:endParaRPr lang="es-ES_tradnl" sz="2400" dirty="0">
              <a:solidFill>
                <a:schemeClr val="tx1"/>
              </a:solidFill>
              <a:latin typeface="Calibri" charset="0"/>
              <a:ea typeface="Calibri" charset="0"/>
              <a:cs typeface="Calibri" charset="0"/>
            </a:endParaRPr>
          </a:p>
        </p:txBody>
      </p:sp>
      <p:sp>
        <p:nvSpPr>
          <p:cNvPr id="6" name="Rectángulo 5"/>
          <p:cNvSpPr/>
          <p:nvPr/>
        </p:nvSpPr>
        <p:spPr>
          <a:xfrm>
            <a:off x="707740" y="1152762"/>
            <a:ext cx="10799763" cy="114451"/>
          </a:xfrm>
          <a:prstGeom prst="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prstClr val="white"/>
              </a:solidFill>
            </a:endParaRPr>
          </a:p>
        </p:txBody>
      </p:sp>
      <p:sp>
        <p:nvSpPr>
          <p:cNvPr id="7" name="CuadroTexto 6"/>
          <p:cNvSpPr txBox="1"/>
          <p:nvPr/>
        </p:nvSpPr>
        <p:spPr>
          <a:xfrm>
            <a:off x="707740" y="1383117"/>
            <a:ext cx="6381427" cy="584775"/>
          </a:xfrm>
          <a:prstGeom prst="rect">
            <a:avLst/>
          </a:prstGeom>
          <a:noFill/>
        </p:spPr>
        <p:txBody>
          <a:bodyPr wrap="square" rtlCol="0">
            <a:spAutoFit/>
          </a:bodyPr>
          <a:lstStyle>
            <a:defPPr>
              <a:defRPr lang="es-ES_tradnl"/>
            </a:defPPr>
            <a:lvl1pPr>
              <a:defRPr sz="3200">
                <a:solidFill>
                  <a:schemeClr val="accent2">
                    <a:lumMod val="75000"/>
                  </a:schemeClr>
                </a:solidFill>
              </a:defRPr>
            </a:lvl1pPr>
          </a:lstStyle>
          <a:p>
            <a:r>
              <a:rPr lang="es-ES_tradnl" dirty="0"/>
              <a:t>Lugar </a:t>
            </a:r>
            <a:r>
              <a:rPr lang="es-ES_tradnl"/>
              <a:t>de expedición y Forma de pago</a:t>
            </a:r>
          </a:p>
        </p:txBody>
      </p:sp>
      <p:pic>
        <p:nvPicPr>
          <p:cNvPr id="8" name="Imagen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9309" y="4838967"/>
            <a:ext cx="1229324" cy="1229324"/>
          </a:xfrm>
          <a:prstGeom prst="rect">
            <a:avLst/>
          </a:prstGeom>
        </p:spPr>
      </p:pic>
      <p:pic>
        <p:nvPicPr>
          <p:cNvPr id="9" name="Imagen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9309" y="3142252"/>
            <a:ext cx="1149600" cy="1149600"/>
          </a:xfrm>
          <a:prstGeom prst="rect">
            <a:avLst/>
          </a:prstGeom>
        </p:spPr>
      </p:pic>
      <p:sp>
        <p:nvSpPr>
          <p:cNvPr id="10" name="Rectángulo 9"/>
          <p:cNvSpPr/>
          <p:nvPr/>
        </p:nvSpPr>
        <p:spPr>
          <a:xfrm>
            <a:off x="2365928" y="3169091"/>
            <a:ext cx="9141575" cy="3046988"/>
          </a:xfrm>
          <a:prstGeom prst="rect">
            <a:avLst/>
          </a:prstGeom>
        </p:spPr>
        <p:txBody>
          <a:bodyPr wrap="square">
            <a:spAutoFit/>
          </a:bodyPr>
          <a:lstStyle/>
          <a:p>
            <a:pPr marL="514350" indent="-514350">
              <a:buAutoNum type="romanUcPeriod"/>
            </a:pPr>
            <a:r>
              <a:rPr lang="es-ES" sz="2400" b="1" dirty="0">
                <a:solidFill>
                  <a:schemeClr val="accent1">
                    <a:lumMod val="50000"/>
                  </a:schemeClr>
                </a:solidFill>
                <a:latin typeface="Calibri" charset="0"/>
                <a:ea typeface="Calibri" charset="0"/>
                <a:cs typeface="Calibri" charset="0"/>
              </a:rPr>
              <a:t>El lugar de expedición, se cumplirá señalando el código postal </a:t>
            </a:r>
            <a:r>
              <a:rPr lang="es-ES" sz="2400" dirty="0">
                <a:latin typeface="Calibri" charset="0"/>
                <a:ea typeface="Calibri" charset="0"/>
                <a:cs typeface="Calibri" charset="0"/>
              </a:rPr>
              <a:t>del domicilio fiscal o domicilio del local o establecimiento conforme al catálogo de códigos postales que señala el Anexo 20.</a:t>
            </a:r>
          </a:p>
          <a:p>
            <a:pPr marL="514350" indent="-514350">
              <a:buAutoNum type="romanUcPeriod"/>
            </a:pPr>
            <a:endParaRPr lang="es-ES" sz="2400" dirty="0">
              <a:latin typeface="Calibri" charset="0"/>
              <a:ea typeface="Calibri" charset="0"/>
              <a:cs typeface="Calibri" charset="0"/>
            </a:endParaRPr>
          </a:p>
          <a:p>
            <a:pPr marL="514350" indent="-514350">
              <a:buAutoNum type="romanUcPeriod"/>
            </a:pPr>
            <a:r>
              <a:rPr lang="es-ES" sz="2400" dirty="0">
                <a:latin typeface="Calibri" charset="0"/>
                <a:ea typeface="Calibri" charset="0"/>
                <a:cs typeface="Calibri" charset="0"/>
              </a:rPr>
              <a:t>Forma en que se realizó el pago, se señalará conforme al </a:t>
            </a:r>
            <a:r>
              <a:rPr lang="es-ES" sz="2400" b="1" dirty="0">
                <a:solidFill>
                  <a:schemeClr val="accent1">
                    <a:lumMod val="50000"/>
                  </a:schemeClr>
                </a:solidFill>
                <a:latin typeface="Calibri" charset="0"/>
                <a:ea typeface="Calibri" charset="0"/>
                <a:cs typeface="Calibri" charset="0"/>
              </a:rPr>
              <a:t>catálogo de formas de pago que señala el Anexo 20, con la opción de indicar la clave 99 “Por definir” </a:t>
            </a:r>
            <a:r>
              <a:rPr lang="es-ES" sz="2400" dirty="0">
                <a:latin typeface="Calibri" charset="0"/>
                <a:ea typeface="Calibri" charset="0"/>
                <a:cs typeface="Calibri" charset="0"/>
              </a:rPr>
              <a:t>en el caso de no haberse recibido el pago de la contraprestación.</a:t>
            </a:r>
            <a:endParaRPr lang="es-ES_tradnl" sz="2400" dirty="0">
              <a:latin typeface="Calibri" charset="0"/>
              <a:ea typeface="Calibri" charset="0"/>
              <a:cs typeface="Calibri" charset="0"/>
            </a:endParaRPr>
          </a:p>
        </p:txBody>
      </p:sp>
      <p:sp>
        <p:nvSpPr>
          <p:cNvPr id="12" name="CuadroTexto 11"/>
          <p:cNvSpPr txBox="1"/>
          <p:nvPr/>
        </p:nvSpPr>
        <p:spPr>
          <a:xfrm>
            <a:off x="2916845" y="6382389"/>
            <a:ext cx="3059492" cy="400110"/>
          </a:xfrm>
          <a:prstGeom prst="rect">
            <a:avLst/>
          </a:prstGeom>
          <a:noFill/>
        </p:spPr>
        <p:txBody>
          <a:bodyPr wrap="none" rtlCol="0">
            <a:spAutoFit/>
          </a:bodyPr>
          <a:lstStyle/>
          <a:p>
            <a:r>
              <a:rPr lang="es-ES_tradnl" sz="2000" b="1" dirty="0">
                <a:solidFill>
                  <a:srgbClr val="FF0000"/>
                </a:solidFill>
              </a:rPr>
              <a:t>“Ya No aplica, el No aplica”</a:t>
            </a:r>
          </a:p>
        </p:txBody>
      </p:sp>
    </p:spTree>
    <p:extLst>
      <p:ext uri="{BB962C8B-B14F-4D97-AF65-F5344CB8AC3E}">
        <p14:creationId xmlns:p14="http://schemas.microsoft.com/office/powerpoint/2010/main" val="3168108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ítulo 1"/>
          <p:cNvSpPr txBox="1">
            <a:spLocks/>
          </p:cNvSpPr>
          <p:nvPr/>
        </p:nvSpPr>
        <p:spPr>
          <a:xfrm>
            <a:off x="215614" y="290738"/>
            <a:ext cx="7340886" cy="629956"/>
          </a:xfrm>
          <a:prstGeom prst="rect">
            <a:avLst/>
          </a:prstGeom>
        </p:spPr>
        <p:txBody>
          <a:bodyPr vert="horz" lIns="91440" tIns="45720" rIns="91440" bIns="45720" rtlCol="0" anchor="ctr">
            <a:normAutofit/>
          </a:bodyPr>
          <a:lstStyle>
            <a:defPPr>
              <a:defRPr lang="es-ES_tradnl"/>
            </a:defPPr>
            <a:lvl1pPr>
              <a:lnSpc>
                <a:spcPct val="90000"/>
              </a:lnSpc>
              <a:spcBef>
                <a:spcPct val="0"/>
              </a:spcBef>
              <a:defRPr sz="3600" b="1">
                <a:solidFill>
                  <a:schemeClr val="accent5"/>
                </a:solidFill>
                <a:latin typeface="Calibri" charset="0"/>
                <a:ea typeface="Calibri" charset="0"/>
                <a:cs typeface="Calibri" charset="0"/>
              </a:defRPr>
            </a:lvl1pPr>
          </a:lstStyle>
          <a:p>
            <a:r>
              <a:rPr lang="es-ES_tradnl" dirty="0"/>
              <a:t>Regla 2.7.1.35 Cuarto párrafo</a:t>
            </a:r>
          </a:p>
        </p:txBody>
      </p:sp>
      <p:sp>
        <p:nvSpPr>
          <p:cNvPr id="9" name="CuadroTexto 8"/>
          <p:cNvSpPr txBox="1"/>
          <p:nvPr/>
        </p:nvSpPr>
        <p:spPr>
          <a:xfrm>
            <a:off x="250515" y="974904"/>
            <a:ext cx="8331560" cy="584775"/>
          </a:xfrm>
          <a:prstGeom prst="rect">
            <a:avLst/>
          </a:prstGeom>
          <a:noFill/>
        </p:spPr>
        <p:txBody>
          <a:bodyPr wrap="square" rtlCol="0">
            <a:spAutoFit/>
          </a:bodyPr>
          <a:lstStyle/>
          <a:p>
            <a:r>
              <a:rPr lang="es-ES_tradnl" sz="3200" dirty="0">
                <a:solidFill>
                  <a:schemeClr val="accent2">
                    <a:lumMod val="75000"/>
                  </a:schemeClr>
                </a:solidFill>
              </a:rPr>
              <a:t>Uno varios CFDI pago por mes</a:t>
            </a:r>
          </a:p>
        </p:txBody>
      </p:sp>
      <p:pic>
        <p:nvPicPr>
          <p:cNvPr id="7" name="Imagen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5442" y="2002344"/>
            <a:ext cx="1226646" cy="1702499"/>
          </a:xfrm>
          <a:prstGeom prst="rect">
            <a:avLst/>
          </a:prstGeom>
        </p:spPr>
      </p:pic>
      <p:pic>
        <p:nvPicPr>
          <p:cNvPr id="8" name="Imagen 7"/>
          <p:cNvPicPr>
            <a:picLocks noChangeAspect="1"/>
          </p:cNvPicPr>
          <p:nvPr/>
        </p:nvPicPr>
        <p:blipFill rotWithShape="1">
          <a:blip r:embed="rId4">
            <a:extLst>
              <a:ext uri="{28A0092B-C50C-407E-A947-70E740481C1C}">
                <a14:useLocalDpi xmlns:a14="http://schemas.microsoft.com/office/drawing/2010/main"/>
              </a:ext>
            </a:extLst>
          </a:blip>
          <a:srcRect r="50847"/>
          <a:stretch/>
        </p:blipFill>
        <p:spPr>
          <a:xfrm>
            <a:off x="2540062" y="2282135"/>
            <a:ext cx="1293116" cy="1058974"/>
          </a:xfrm>
          <a:prstGeom prst="rect">
            <a:avLst/>
          </a:prstGeom>
        </p:spPr>
      </p:pic>
      <p:pic>
        <p:nvPicPr>
          <p:cNvPr id="10" name="Imagen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2864" y="4056191"/>
            <a:ext cx="1226646" cy="1702499"/>
          </a:xfrm>
          <a:prstGeom prst="rect">
            <a:avLst/>
          </a:prstGeom>
        </p:spPr>
      </p:pic>
      <p:pic>
        <p:nvPicPr>
          <p:cNvPr id="12" name="Imagen 11"/>
          <p:cNvPicPr>
            <a:picLocks noChangeAspect="1"/>
          </p:cNvPicPr>
          <p:nvPr/>
        </p:nvPicPr>
        <p:blipFill rotWithShape="1">
          <a:blip r:embed="rId4">
            <a:extLst>
              <a:ext uri="{28A0092B-C50C-407E-A947-70E740481C1C}">
                <a14:useLocalDpi xmlns:a14="http://schemas.microsoft.com/office/drawing/2010/main"/>
              </a:ext>
            </a:extLst>
          </a:blip>
          <a:srcRect l="49153"/>
          <a:stretch/>
        </p:blipFill>
        <p:spPr>
          <a:xfrm>
            <a:off x="2540062" y="4377953"/>
            <a:ext cx="1337668" cy="1058974"/>
          </a:xfrm>
          <a:prstGeom prst="rect">
            <a:avLst/>
          </a:prstGeom>
        </p:spPr>
      </p:pic>
      <p:pic>
        <p:nvPicPr>
          <p:cNvPr id="13" name="Imagen 1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368480" y="2070639"/>
            <a:ext cx="2473554" cy="3433120"/>
          </a:xfrm>
          <a:prstGeom prst="rect">
            <a:avLst/>
          </a:prstGeom>
        </p:spPr>
      </p:pic>
      <p:pic>
        <p:nvPicPr>
          <p:cNvPr id="17" name="Imagen 16"/>
          <p:cNvPicPr>
            <a:picLocks noChangeAspect="1"/>
          </p:cNvPicPr>
          <p:nvPr/>
        </p:nvPicPr>
        <p:blipFill rotWithShape="1">
          <a:blip r:embed="rId4" cstate="screen">
            <a:extLst>
              <a:ext uri="{28A0092B-C50C-407E-A947-70E740481C1C}">
                <a14:useLocalDpi xmlns:a14="http://schemas.microsoft.com/office/drawing/2010/main"/>
              </a:ext>
            </a:extLst>
          </a:blip>
          <a:srcRect r="50847"/>
          <a:stretch/>
        </p:blipFill>
        <p:spPr>
          <a:xfrm>
            <a:off x="9551512" y="2070639"/>
            <a:ext cx="900783" cy="737680"/>
          </a:xfrm>
          <a:prstGeom prst="rect">
            <a:avLst/>
          </a:prstGeom>
        </p:spPr>
      </p:pic>
      <p:pic>
        <p:nvPicPr>
          <p:cNvPr id="18" name="Imagen 17"/>
          <p:cNvPicPr>
            <a:picLocks noChangeAspect="1"/>
          </p:cNvPicPr>
          <p:nvPr/>
        </p:nvPicPr>
        <p:blipFill rotWithShape="1">
          <a:blip r:embed="rId4" cstate="screen">
            <a:extLst>
              <a:ext uri="{28A0092B-C50C-407E-A947-70E740481C1C}">
                <a14:useLocalDpi xmlns:a14="http://schemas.microsoft.com/office/drawing/2010/main"/>
              </a:ext>
            </a:extLst>
          </a:blip>
          <a:srcRect l="49153"/>
          <a:stretch/>
        </p:blipFill>
        <p:spPr>
          <a:xfrm>
            <a:off x="9551512" y="3229168"/>
            <a:ext cx="900783" cy="713111"/>
          </a:xfrm>
          <a:prstGeom prst="rect">
            <a:avLst/>
          </a:prstGeom>
        </p:spPr>
      </p:pic>
      <p:sp>
        <p:nvSpPr>
          <p:cNvPr id="4" name="Rectángulo 3"/>
          <p:cNvSpPr/>
          <p:nvPr/>
        </p:nvSpPr>
        <p:spPr>
          <a:xfrm>
            <a:off x="7306812" y="4761967"/>
            <a:ext cx="1328124" cy="145473"/>
          </a:xfrm>
          <a:prstGeom prst="rect">
            <a:avLst/>
          </a:prstGeom>
          <a:solidFill>
            <a:srgbClr val="E2E2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CuadroTexto 1"/>
          <p:cNvSpPr txBox="1"/>
          <p:nvPr/>
        </p:nvSpPr>
        <p:spPr>
          <a:xfrm>
            <a:off x="7248576" y="4761967"/>
            <a:ext cx="646331" cy="230832"/>
          </a:xfrm>
          <a:prstGeom prst="rect">
            <a:avLst/>
          </a:prstGeom>
          <a:noFill/>
        </p:spPr>
        <p:txBody>
          <a:bodyPr wrap="none" rtlCol="0">
            <a:spAutoFit/>
          </a:bodyPr>
          <a:lstStyle/>
          <a:p>
            <a:r>
              <a:rPr lang="es-ES_tradnl" sz="900" b="1" dirty="0">
                <a:solidFill>
                  <a:srgbClr val="111111"/>
                </a:solidFill>
              </a:rPr>
              <a:t>80,000.00</a:t>
            </a:r>
          </a:p>
        </p:txBody>
      </p:sp>
      <p:sp>
        <p:nvSpPr>
          <p:cNvPr id="19" name="CuadroTexto 18"/>
          <p:cNvSpPr txBox="1"/>
          <p:nvPr/>
        </p:nvSpPr>
        <p:spPr>
          <a:xfrm>
            <a:off x="8095592" y="4761967"/>
            <a:ext cx="649537" cy="230832"/>
          </a:xfrm>
          <a:prstGeom prst="rect">
            <a:avLst/>
          </a:prstGeom>
          <a:noFill/>
        </p:spPr>
        <p:txBody>
          <a:bodyPr wrap="none" rtlCol="0">
            <a:spAutoFit/>
          </a:bodyPr>
          <a:lstStyle/>
          <a:p>
            <a:r>
              <a:rPr lang="es-ES_tradnl" sz="900" b="1" dirty="0">
                <a:solidFill>
                  <a:srgbClr val="111111"/>
                </a:solidFill>
              </a:rPr>
              <a:t>10,000.00</a:t>
            </a:r>
          </a:p>
        </p:txBody>
      </p:sp>
      <p:sp>
        <p:nvSpPr>
          <p:cNvPr id="20" name="Rectángulo 19"/>
          <p:cNvSpPr/>
          <p:nvPr/>
        </p:nvSpPr>
        <p:spPr>
          <a:xfrm rot="5400000">
            <a:off x="3221784" y="3840753"/>
            <a:ext cx="4448794" cy="109178"/>
          </a:xfrm>
          <a:prstGeom prst="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prstClr val="white"/>
              </a:solidFill>
            </a:endParaRPr>
          </a:p>
        </p:txBody>
      </p:sp>
      <p:sp>
        <p:nvSpPr>
          <p:cNvPr id="21" name="Rectángulo 20"/>
          <p:cNvSpPr/>
          <p:nvPr/>
        </p:nvSpPr>
        <p:spPr>
          <a:xfrm>
            <a:off x="6410538" y="5641931"/>
            <a:ext cx="5084775" cy="385528"/>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2400" dirty="0">
                <a:solidFill>
                  <a:schemeClr val="bg1"/>
                </a:solidFill>
              </a:rPr>
              <a:t>Mismo mes, mismo receptor</a:t>
            </a:r>
          </a:p>
        </p:txBody>
      </p:sp>
      <p:pic>
        <p:nvPicPr>
          <p:cNvPr id="22" name="Imagen 21"/>
          <p:cNvPicPr>
            <a:picLocks noChangeAspect="1"/>
          </p:cNvPicPr>
          <p:nvPr/>
        </p:nvPicPr>
        <p:blipFill rotWithShape="1">
          <a:blip r:embed="rId4" cstate="screen">
            <a:extLst>
              <a:ext uri="{28A0092B-C50C-407E-A947-70E740481C1C}">
                <a14:useLocalDpi xmlns:a14="http://schemas.microsoft.com/office/drawing/2010/main"/>
              </a:ext>
            </a:extLst>
          </a:blip>
          <a:srcRect r="50847"/>
          <a:stretch/>
        </p:blipFill>
        <p:spPr>
          <a:xfrm>
            <a:off x="9551512" y="4363128"/>
            <a:ext cx="900783" cy="737680"/>
          </a:xfrm>
          <a:prstGeom prst="rect">
            <a:avLst/>
          </a:prstGeom>
        </p:spPr>
      </p:pic>
    </p:spTree>
    <p:extLst>
      <p:ext uri="{BB962C8B-B14F-4D97-AF65-F5344CB8AC3E}">
        <p14:creationId xmlns:p14="http://schemas.microsoft.com/office/powerpoint/2010/main" val="4831487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81506" y="1853360"/>
            <a:ext cx="9746862" cy="1492268"/>
          </a:xfrm>
        </p:spPr>
        <p:txBody>
          <a:bodyPr>
            <a:normAutofit/>
          </a:bodyPr>
          <a:lstStyle/>
          <a:p>
            <a:pPr marL="0" indent="0">
              <a:buNone/>
            </a:pPr>
            <a:r>
              <a:rPr lang="es-ES" dirty="0">
                <a:latin typeface="Calibri" charset="0"/>
                <a:ea typeface="Calibri" charset="0"/>
                <a:cs typeface="Calibri" charset="0"/>
              </a:rPr>
              <a:t>¿Cuál es el plazo que se tiene para emitir?</a:t>
            </a:r>
          </a:p>
          <a:p>
            <a:pPr marL="0" indent="0">
              <a:buNone/>
            </a:pPr>
            <a:r>
              <a:rPr lang="es-ES" dirty="0">
                <a:solidFill>
                  <a:schemeClr val="accent6">
                    <a:lumMod val="75000"/>
                  </a:schemeClr>
                </a:solidFill>
                <a:latin typeface="Calibri" charset="0"/>
                <a:ea typeface="Calibri" charset="0"/>
                <a:cs typeface="Calibri" charset="0"/>
              </a:rPr>
              <a:t>A más tardar al décimo día natural del mes siguiente al que se realizó el pago. (Guía de llenado)</a:t>
            </a:r>
          </a:p>
          <a:p>
            <a:pPr marL="0" indent="0">
              <a:buNone/>
            </a:pPr>
            <a:endParaRPr lang="es-ES_tradnl" dirty="0">
              <a:latin typeface="Calibri" charset="0"/>
              <a:ea typeface="Calibri" charset="0"/>
              <a:cs typeface="Calibri" charset="0"/>
            </a:endParaRPr>
          </a:p>
        </p:txBody>
      </p:sp>
      <p:pic>
        <p:nvPicPr>
          <p:cNvPr id="2" name="Imagen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6625" y="3972616"/>
            <a:ext cx="3005436" cy="2334408"/>
          </a:xfrm>
          <a:prstGeom prst="rect">
            <a:avLst/>
          </a:prstGeom>
        </p:spPr>
      </p:pic>
      <p:sp>
        <p:nvSpPr>
          <p:cNvPr id="6" name="Marcador de contenido 2"/>
          <p:cNvSpPr txBox="1">
            <a:spLocks/>
          </p:cNvSpPr>
          <p:nvPr/>
        </p:nvSpPr>
        <p:spPr>
          <a:xfrm>
            <a:off x="215614" y="920694"/>
            <a:ext cx="5190735" cy="584775"/>
          </a:xfrm>
          <a:prstGeom prst="rect">
            <a:avLst/>
          </a:prstGeom>
          <a:noFill/>
        </p:spPr>
        <p:txBody>
          <a:bodyPr wrap="square" rtlCol="0">
            <a:spAutoFit/>
          </a:bodyPr>
          <a:lstStyle>
            <a:defPPr>
              <a:defRPr lang="es-ES_tradnl"/>
            </a:defPPr>
            <a:lvl1pPr>
              <a:defRPr sz="3200">
                <a:solidFill>
                  <a:schemeClr val="accent2">
                    <a:lumMod val="75000"/>
                  </a:schemeClr>
                </a:solidFill>
              </a:defRPr>
            </a:lvl1pPr>
          </a:lstStyle>
          <a:p>
            <a:r>
              <a:rPr lang="es-ES_tradnl" dirty="0"/>
              <a:t>Preguntas frecuentes</a:t>
            </a:r>
          </a:p>
        </p:txBody>
      </p:sp>
      <p:sp>
        <p:nvSpPr>
          <p:cNvPr id="5" name="Título 1"/>
          <p:cNvSpPr txBox="1">
            <a:spLocks/>
          </p:cNvSpPr>
          <p:nvPr/>
        </p:nvSpPr>
        <p:spPr>
          <a:xfrm>
            <a:off x="215614" y="290738"/>
            <a:ext cx="7340886" cy="629956"/>
          </a:xfrm>
          <a:prstGeom prst="rect">
            <a:avLst/>
          </a:prstGeom>
        </p:spPr>
        <p:txBody>
          <a:bodyPr vert="horz" lIns="91440" tIns="45720" rIns="91440" bIns="45720" rtlCol="0" anchor="ctr">
            <a:normAutofit/>
          </a:bodyPr>
          <a:lstStyle>
            <a:defPPr>
              <a:defRPr lang="es-ES_tradnl"/>
            </a:defPPr>
            <a:lvl1pPr>
              <a:lnSpc>
                <a:spcPct val="90000"/>
              </a:lnSpc>
              <a:spcBef>
                <a:spcPct val="0"/>
              </a:spcBef>
              <a:defRPr sz="3600" b="1">
                <a:solidFill>
                  <a:schemeClr val="accent5"/>
                </a:solidFill>
                <a:latin typeface="Calibri" charset="0"/>
                <a:ea typeface="Calibri" charset="0"/>
                <a:cs typeface="Calibri" charset="0"/>
              </a:defRPr>
            </a:lvl1pPr>
          </a:lstStyle>
          <a:p>
            <a:r>
              <a:rPr lang="es-ES_tradnl" dirty="0"/>
              <a:t>Regla 2.7.1.35 Quinto párrafo</a:t>
            </a:r>
          </a:p>
        </p:txBody>
      </p:sp>
    </p:spTree>
    <p:extLst>
      <p:ext uri="{BB962C8B-B14F-4D97-AF65-F5344CB8AC3E}">
        <p14:creationId xmlns:p14="http://schemas.microsoft.com/office/powerpoint/2010/main" val="11071623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p:cNvSpPr txBox="1">
            <a:spLocks/>
          </p:cNvSpPr>
          <p:nvPr/>
        </p:nvSpPr>
        <p:spPr>
          <a:xfrm>
            <a:off x="342095" y="334610"/>
            <a:ext cx="7328705" cy="629956"/>
          </a:xfrm>
          <a:prstGeom prst="rect">
            <a:avLst/>
          </a:prstGeom>
        </p:spPr>
        <p:txBody>
          <a:bodyPr vert="horz" lIns="91440" tIns="45720" rIns="91440" bIns="45720" rtlCol="0" anchor="ctr">
            <a:normAutofit/>
          </a:bodyPr>
          <a:lstStyle>
            <a:defPPr>
              <a:defRPr lang="es-ES_tradnl"/>
            </a:defPPr>
            <a:lvl1pPr>
              <a:lnSpc>
                <a:spcPct val="90000"/>
              </a:lnSpc>
              <a:spcBef>
                <a:spcPct val="0"/>
              </a:spcBef>
              <a:defRPr sz="3600" b="1">
                <a:solidFill>
                  <a:schemeClr val="accent5"/>
                </a:solidFill>
                <a:latin typeface="Calibri" charset="0"/>
                <a:ea typeface="Calibri" charset="0"/>
                <a:cs typeface="Calibri" charset="0"/>
              </a:defRPr>
            </a:lvl1pPr>
          </a:lstStyle>
          <a:p>
            <a:r>
              <a:rPr lang="es-ES_tradnl" dirty="0"/>
              <a:t>Regla 2.7.1.35 Sexto párrafo</a:t>
            </a:r>
          </a:p>
        </p:txBody>
      </p:sp>
      <p:pic>
        <p:nvPicPr>
          <p:cNvPr id="12" name="Imagen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31410" y="3124546"/>
            <a:ext cx="882508" cy="448733"/>
          </a:xfrm>
          <a:prstGeom prst="rect">
            <a:avLst/>
          </a:prstGeom>
        </p:spPr>
      </p:pic>
      <p:sp>
        <p:nvSpPr>
          <p:cNvPr id="17" name="Rectángulo 16"/>
          <p:cNvSpPr/>
          <p:nvPr/>
        </p:nvSpPr>
        <p:spPr>
          <a:xfrm>
            <a:off x="6311899" y="2854576"/>
            <a:ext cx="1879134" cy="1384995"/>
          </a:xfrm>
          <a:prstGeom prst="rect">
            <a:avLst/>
          </a:prstGeom>
          <a:noFill/>
        </p:spPr>
        <p:txBody>
          <a:bodyPr wrap="square" lIns="91440" tIns="45720" rIns="91440" bIns="45720">
            <a:spAutoFit/>
          </a:bodyPr>
          <a:lstStyle/>
          <a:p>
            <a:pPr algn="ctr"/>
            <a:r>
              <a:rPr lang="es-ES" sz="2800" dirty="0">
                <a:ln w="0"/>
                <a:solidFill>
                  <a:srgbClr val="FF0000"/>
                </a:solidFill>
              </a:rPr>
              <a:t>E</a:t>
            </a:r>
            <a:r>
              <a:rPr lang="es-ES" sz="2800" b="0" cap="none" spc="0" dirty="0">
                <a:ln w="0"/>
                <a:solidFill>
                  <a:srgbClr val="FF0000"/>
                </a:solidFill>
                <a:effectLst/>
              </a:rPr>
              <a:t>xiste Error</a:t>
            </a:r>
          </a:p>
          <a:p>
            <a:pPr algn="ctr"/>
            <a:r>
              <a:rPr lang="es-ES" sz="2800" dirty="0">
                <a:ln w="0"/>
                <a:solidFill>
                  <a:srgbClr val="FF0000"/>
                </a:solidFill>
              </a:rPr>
              <a:t>en el CFDI Ingreso</a:t>
            </a:r>
            <a:endParaRPr lang="es-ES" sz="2800" b="0" cap="none" spc="0" dirty="0">
              <a:ln w="0"/>
              <a:solidFill>
                <a:srgbClr val="FF0000"/>
              </a:solidFill>
              <a:effectLst/>
            </a:endParaRPr>
          </a:p>
        </p:txBody>
      </p:sp>
      <p:pic>
        <p:nvPicPr>
          <p:cNvPr id="18" name="Imagen 1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80790" y="3189770"/>
            <a:ext cx="625958" cy="318284"/>
          </a:xfrm>
          <a:prstGeom prst="rect">
            <a:avLst/>
          </a:prstGeom>
        </p:spPr>
      </p:pic>
      <p:pic>
        <p:nvPicPr>
          <p:cNvPr id="19" name="Imagen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33967" y="3189769"/>
            <a:ext cx="625958" cy="318284"/>
          </a:xfrm>
          <a:prstGeom prst="rect">
            <a:avLst/>
          </a:prstGeom>
        </p:spPr>
      </p:pic>
      <p:pic>
        <p:nvPicPr>
          <p:cNvPr id="20" name="Imagen 1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597205" y="1871129"/>
            <a:ext cx="2087758" cy="2921002"/>
          </a:xfrm>
          <a:prstGeom prst="rect">
            <a:avLst/>
          </a:prstGeom>
        </p:spPr>
      </p:pic>
      <p:pic>
        <p:nvPicPr>
          <p:cNvPr id="13" name="Imagen 1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813918" y="1748706"/>
            <a:ext cx="2189853" cy="3039363"/>
          </a:xfrm>
          <a:prstGeom prst="rect">
            <a:avLst/>
          </a:prstGeom>
        </p:spPr>
      </p:pic>
      <p:pic>
        <p:nvPicPr>
          <p:cNvPr id="14" name="Imagen 1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74039" y="1697579"/>
            <a:ext cx="2206499" cy="3090490"/>
          </a:xfrm>
          <a:prstGeom prst="rect">
            <a:avLst/>
          </a:prstGeom>
        </p:spPr>
      </p:pic>
      <p:pic>
        <p:nvPicPr>
          <p:cNvPr id="2" name="Imagen 1"/>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18308" y="2422666"/>
            <a:ext cx="1704974" cy="1691442"/>
          </a:xfrm>
          <a:prstGeom prst="rect">
            <a:avLst/>
          </a:prstGeom>
        </p:spPr>
      </p:pic>
      <p:sp>
        <p:nvSpPr>
          <p:cNvPr id="11" name="Rectángulo 10"/>
          <p:cNvSpPr/>
          <p:nvPr/>
        </p:nvSpPr>
        <p:spPr>
          <a:xfrm>
            <a:off x="707740" y="1152761"/>
            <a:ext cx="10799763" cy="114451"/>
          </a:xfrm>
          <a:prstGeom prst="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prstClr val="white"/>
              </a:solidFill>
            </a:endParaRPr>
          </a:p>
        </p:txBody>
      </p:sp>
    </p:spTree>
    <p:extLst>
      <p:ext uri="{BB962C8B-B14F-4D97-AF65-F5344CB8AC3E}">
        <p14:creationId xmlns:p14="http://schemas.microsoft.com/office/powerpoint/2010/main" val="1875601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31410" y="3124546"/>
            <a:ext cx="882508" cy="448733"/>
          </a:xfrm>
          <a:prstGeom prst="rect">
            <a:avLst/>
          </a:prstGeom>
        </p:spPr>
      </p:pic>
      <p:sp>
        <p:nvSpPr>
          <p:cNvPr id="6" name="Rectángulo 5"/>
          <p:cNvSpPr/>
          <p:nvPr/>
        </p:nvSpPr>
        <p:spPr>
          <a:xfrm>
            <a:off x="289557" y="4964769"/>
            <a:ext cx="3175462" cy="1200329"/>
          </a:xfrm>
          <a:prstGeom prst="rect">
            <a:avLst/>
          </a:prstGeom>
          <a:noFill/>
        </p:spPr>
        <p:txBody>
          <a:bodyPr wrap="square" lIns="91440" tIns="45720" rIns="91440" bIns="45720">
            <a:spAutoFit/>
          </a:bodyPr>
          <a:lstStyle/>
          <a:p>
            <a:pPr algn="ctr"/>
            <a:r>
              <a:rPr lang="es-ES" sz="2400" b="1" dirty="0">
                <a:ln w="0"/>
                <a:ea typeface="Titillium Web" charset="0"/>
                <a:cs typeface="Titillium Web" charset="0"/>
              </a:rPr>
              <a:t>E</a:t>
            </a:r>
            <a:r>
              <a:rPr lang="es-ES" sz="2400" b="1" cap="none" spc="0" dirty="0">
                <a:ln w="0"/>
                <a:effectLst/>
                <a:ea typeface="Titillium Web" charset="0"/>
                <a:cs typeface="Titillium Web" charset="0"/>
              </a:rPr>
              <a:t>xiste Error</a:t>
            </a:r>
          </a:p>
          <a:p>
            <a:pPr algn="ctr"/>
            <a:r>
              <a:rPr lang="es-ES" sz="2400" b="1" dirty="0">
                <a:ln w="0"/>
                <a:ea typeface="Titillium Web" charset="0"/>
                <a:cs typeface="Titillium Web" charset="0"/>
              </a:rPr>
              <a:t>en el RFC del CFDI Ingreso</a:t>
            </a:r>
            <a:endParaRPr lang="es-ES" sz="2400" b="1" cap="none" spc="0" dirty="0">
              <a:ln w="0"/>
              <a:effectLst/>
              <a:ea typeface="Titillium Web" charset="0"/>
              <a:cs typeface="Titillium Web" charset="0"/>
            </a:endParaRPr>
          </a:p>
        </p:txBody>
      </p:sp>
      <p:pic>
        <p:nvPicPr>
          <p:cNvPr id="7" name="Imagen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80790" y="3189770"/>
            <a:ext cx="625958" cy="318284"/>
          </a:xfrm>
          <a:prstGeom prst="rect">
            <a:avLst/>
          </a:prstGeom>
        </p:spPr>
      </p:pic>
      <p:pic>
        <p:nvPicPr>
          <p:cNvPr id="8" name="Imagen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813918" y="1748706"/>
            <a:ext cx="2189853" cy="3039363"/>
          </a:xfrm>
          <a:prstGeom prst="rect">
            <a:avLst/>
          </a:prstGeom>
        </p:spPr>
      </p:pic>
      <p:pic>
        <p:nvPicPr>
          <p:cNvPr id="9" name="Imagen 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74039" y="1697579"/>
            <a:ext cx="2206499" cy="3090490"/>
          </a:xfrm>
          <a:prstGeom prst="rect">
            <a:avLst/>
          </a:prstGeom>
        </p:spPr>
      </p:pic>
      <p:pic>
        <p:nvPicPr>
          <p:cNvPr id="12" name="Imagen 1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837151" y="1735486"/>
            <a:ext cx="2206499" cy="3090490"/>
          </a:xfrm>
          <a:prstGeom prst="rect">
            <a:avLst/>
          </a:prstGeom>
        </p:spPr>
      </p:pic>
      <p:pic>
        <p:nvPicPr>
          <p:cNvPr id="13" name="Imagen 1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226730" y="1761049"/>
            <a:ext cx="2189853" cy="3039363"/>
          </a:xfrm>
          <a:prstGeom prst="rect">
            <a:avLst/>
          </a:prstGeom>
        </p:spPr>
      </p:pic>
      <p:sp>
        <p:nvSpPr>
          <p:cNvPr id="14" name="Rectángulo 13"/>
          <p:cNvSpPr/>
          <p:nvPr/>
        </p:nvSpPr>
        <p:spPr>
          <a:xfrm>
            <a:off x="7025787" y="4964769"/>
            <a:ext cx="1929369" cy="461665"/>
          </a:xfrm>
          <a:prstGeom prst="rect">
            <a:avLst/>
          </a:prstGeom>
          <a:noFill/>
        </p:spPr>
        <p:txBody>
          <a:bodyPr wrap="square" lIns="91440" tIns="45720" rIns="91440" bIns="45720">
            <a:spAutoFit/>
          </a:bodyPr>
          <a:lstStyle/>
          <a:p>
            <a:pPr algn="ctr"/>
            <a:r>
              <a:rPr lang="es-ES" sz="2400" b="1" cap="none" spc="0" dirty="0">
                <a:ln w="0"/>
                <a:effectLst/>
                <a:ea typeface="Titillium Web" charset="0"/>
                <a:cs typeface="Titillium Web" charset="0"/>
              </a:rPr>
              <a:t>RFC correcto</a:t>
            </a:r>
          </a:p>
        </p:txBody>
      </p:sp>
      <p:sp>
        <p:nvSpPr>
          <p:cNvPr id="15" name="Rectángulo 14"/>
          <p:cNvSpPr/>
          <p:nvPr/>
        </p:nvSpPr>
        <p:spPr>
          <a:xfrm>
            <a:off x="707740" y="1152761"/>
            <a:ext cx="10799763" cy="114451"/>
          </a:xfrm>
          <a:prstGeom prst="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prstClr val="white"/>
              </a:solidFill>
            </a:endParaRPr>
          </a:p>
        </p:txBody>
      </p:sp>
      <p:sp>
        <p:nvSpPr>
          <p:cNvPr id="2" name="CuadroTexto 1"/>
          <p:cNvSpPr txBox="1"/>
          <p:nvPr/>
        </p:nvSpPr>
        <p:spPr>
          <a:xfrm rot="18455376">
            <a:off x="646898" y="3025746"/>
            <a:ext cx="2521844" cy="646331"/>
          </a:xfrm>
          <a:prstGeom prst="rect">
            <a:avLst/>
          </a:prstGeom>
          <a:noFill/>
        </p:spPr>
        <p:txBody>
          <a:bodyPr wrap="none" rtlCol="0">
            <a:spAutoFit/>
          </a:bodyPr>
          <a:lstStyle/>
          <a:p>
            <a:r>
              <a:rPr lang="es-ES_tradnl" sz="3600" dirty="0">
                <a:solidFill>
                  <a:srgbClr val="FF0000"/>
                </a:solidFill>
              </a:rPr>
              <a:t>CANCELADO</a:t>
            </a:r>
          </a:p>
        </p:txBody>
      </p:sp>
      <p:sp>
        <p:nvSpPr>
          <p:cNvPr id="16" name="CuadroTexto 15"/>
          <p:cNvSpPr txBox="1"/>
          <p:nvPr/>
        </p:nvSpPr>
        <p:spPr>
          <a:xfrm rot="18455376">
            <a:off x="3647921" y="2995718"/>
            <a:ext cx="2521844" cy="646331"/>
          </a:xfrm>
          <a:prstGeom prst="rect">
            <a:avLst/>
          </a:prstGeom>
          <a:noFill/>
        </p:spPr>
        <p:txBody>
          <a:bodyPr wrap="none" rtlCol="0">
            <a:spAutoFit/>
          </a:bodyPr>
          <a:lstStyle/>
          <a:p>
            <a:r>
              <a:rPr lang="es-ES_tradnl" sz="3600" dirty="0">
                <a:solidFill>
                  <a:srgbClr val="FF0000"/>
                </a:solidFill>
              </a:rPr>
              <a:t>CANCELADO</a:t>
            </a:r>
          </a:p>
        </p:txBody>
      </p:sp>
      <p:sp>
        <p:nvSpPr>
          <p:cNvPr id="17" name="Título 1"/>
          <p:cNvSpPr txBox="1">
            <a:spLocks/>
          </p:cNvSpPr>
          <p:nvPr/>
        </p:nvSpPr>
        <p:spPr>
          <a:xfrm>
            <a:off x="342095" y="334610"/>
            <a:ext cx="7328705" cy="629956"/>
          </a:xfrm>
          <a:prstGeom prst="rect">
            <a:avLst/>
          </a:prstGeom>
        </p:spPr>
        <p:txBody>
          <a:bodyPr vert="horz" lIns="91440" tIns="45720" rIns="91440" bIns="45720" rtlCol="0" anchor="ctr">
            <a:normAutofit/>
          </a:bodyPr>
          <a:lstStyle>
            <a:defPPr>
              <a:defRPr lang="es-ES_tradnl"/>
            </a:defPPr>
            <a:lvl1pPr>
              <a:lnSpc>
                <a:spcPct val="90000"/>
              </a:lnSpc>
              <a:spcBef>
                <a:spcPct val="0"/>
              </a:spcBef>
              <a:defRPr sz="3600" b="1">
                <a:solidFill>
                  <a:schemeClr val="accent5"/>
                </a:solidFill>
                <a:latin typeface="Calibri" charset="0"/>
                <a:ea typeface="Calibri" charset="0"/>
                <a:cs typeface="Calibri" charset="0"/>
              </a:defRPr>
            </a:lvl1pPr>
          </a:lstStyle>
          <a:p>
            <a:r>
              <a:rPr lang="es-ES_tradnl" dirty="0"/>
              <a:t>Regla 2.7.1.35 Sexto párrafo</a:t>
            </a:r>
          </a:p>
        </p:txBody>
      </p:sp>
    </p:spTree>
    <p:extLst>
      <p:ext uri="{BB962C8B-B14F-4D97-AF65-F5344CB8AC3E}">
        <p14:creationId xmlns:p14="http://schemas.microsoft.com/office/powerpoint/2010/main" val="128115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2" grpId="0"/>
      <p:bldP spid="1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p:cNvSpPr txBox="1">
            <a:spLocks/>
          </p:cNvSpPr>
          <p:nvPr/>
        </p:nvSpPr>
        <p:spPr>
          <a:xfrm>
            <a:off x="382643" y="294611"/>
            <a:ext cx="7338957" cy="629956"/>
          </a:xfrm>
          <a:prstGeom prst="rect">
            <a:avLst/>
          </a:prstGeom>
        </p:spPr>
        <p:txBody>
          <a:bodyPr vert="horz" lIns="91440" tIns="45720" rIns="91440" bIns="45720" rtlCol="0" anchor="ctr">
            <a:normAutofit/>
          </a:bodyPr>
          <a:lstStyle>
            <a:defPPr>
              <a:defRPr lang="es-ES_tradnl"/>
            </a:defPPr>
            <a:lvl1pPr>
              <a:lnSpc>
                <a:spcPct val="90000"/>
              </a:lnSpc>
              <a:spcBef>
                <a:spcPct val="0"/>
              </a:spcBef>
              <a:defRPr sz="3600" b="1">
                <a:solidFill>
                  <a:schemeClr val="accent5"/>
                </a:solidFill>
                <a:latin typeface="Calibri" charset="0"/>
                <a:ea typeface="Calibri" charset="0"/>
                <a:cs typeface="Calibri" charset="0"/>
              </a:defRPr>
            </a:lvl1pPr>
          </a:lstStyle>
          <a:p>
            <a:r>
              <a:rPr lang="es-ES_tradnl" dirty="0"/>
              <a:t>Regla 2.7.1.35 Séptimo párrafo</a:t>
            </a:r>
          </a:p>
        </p:txBody>
      </p:sp>
      <p:pic>
        <p:nvPicPr>
          <p:cNvPr id="8" name="Imagen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631764" y="3126363"/>
            <a:ext cx="882508" cy="448733"/>
          </a:xfrm>
          <a:prstGeom prst="rect">
            <a:avLst/>
          </a:prstGeom>
        </p:spPr>
      </p:pic>
      <p:sp>
        <p:nvSpPr>
          <p:cNvPr id="11" name="CuadroTexto 10"/>
          <p:cNvSpPr txBox="1"/>
          <p:nvPr/>
        </p:nvSpPr>
        <p:spPr>
          <a:xfrm>
            <a:off x="3258937" y="5088513"/>
            <a:ext cx="1975549" cy="369332"/>
          </a:xfrm>
          <a:prstGeom prst="rect">
            <a:avLst/>
          </a:prstGeom>
          <a:noFill/>
        </p:spPr>
        <p:txBody>
          <a:bodyPr wrap="square" rtlCol="0">
            <a:spAutoFit/>
          </a:bodyPr>
          <a:lstStyle/>
          <a:p>
            <a:r>
              <a:rPr lang="es-ES_tradnl" b="1" dirty="0">
                <a:solidFill>
                  <a:schemeClr val="accent2">
                    <a:lumMod val="75000"/>
                  </a:schemeClr>
                </a:solidFill>
              </a:rPr>
              <a:t>Dato incorrecto</a:t>
            </a:r>
          </a:p>
        </p:txBody>
      </p:sp>
      <p:sp>
        <p:nvSpPr>
          <p:cNvPr id="12" name="CuadroTexto 11"/>
          <p:cNvSpPr txBox="1"/>
          <p:nvPr/>
        </p:nvSpPr>
        <p:spPr>
          <a:xfrm>
            <a:off x="7067802" y="5088513"/>
            <a:ext cx="1800145" cy="369332"/>
          </a:xfrm>
          <a:prstGeom prst="rect">
            <a:avLst/>
          </a:prstGeom>
          <a:noFill/>
        </p:spPr>
        <p:txBody>
          <a:bodyPr wrap="square" rtlCol="0">
            <a:spAutoFit/>
          </a:bodyPr>
          <a:lstStyle/>
          <a:p>
            <a:r>
              <a:rPr lang="es-ES_tradnl" b="1" dirty="0">
                <a:solidFill>
                  <a:schemeClr val="accent2">
                    <a:lumMod val="75000"/>
                  </a:schemeClr>
                </a:solidFill>
              </a:rPr>
              <a:t>Dato correcto</a:t>
            </a:r>
          </a:p>
        </p:txBody>
      </p:sp>
      <p:pic>
        <p:nvPicPr>
          <p:cNvPr id="2" name="Imagen 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68161" y="1541086"/>
            <a:ext cx="2610766" cy="3619285"/>
          </a:xfrm>
          <a:prstGeom prst="rect">
            <a:avLst/>
          </a:prstGeom>
        </p:spPr>
      </p:pic>
      <p:pic>
        <p:nvPicPr>
          <p:cNvPr id="5" name="Imagen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667109" y="1541086"/>
            <a:ext cx="2557619" cy="3579108"/>
          </a:xfrm>
          <a:prstGeom prst="rect">
            <a:avLst/>
          </a:prstGeom>
        </p:spPr>
      </p:pic>
    </p:spTree>
    <p:extLst>
      <p:ext uri="{BB962C8B-B14F-4D97-AF65-F5344CB8AC3E}">
        <p14:creationId xmlns:p14="http://schemas.microsoft.com/office/powerpoint/2010/main" val="10992161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97346" y="3167107"/>
            <a:ext cx="882508" cy="448733"/>
          </a:xfrm>
          <a:prstGeom prst="rect">
            <a:avLst/>
          </a:prstGeom>
        </p:spPr>
      </p:pic>
      <p:pic>
        <p:nvPicPr>
          <p:cNvPr id="6" name="Imagen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282171" y="3167106"/>
            <a:ext cx="882508" cy="448733"/>
          </a:xfrm>
          <a:prstGeom prst="rect">
            <a:avLst/>
          </a:prstGeom>
        </p:spPr>
      </p:pic>
      <p:sp>
        <p:nvSpPr>
          <p:cNvPr id="7" name="Rectángulo 6"/>
          <p:cNvSpPr/>
          <p:nvPr/>
        </p:nvSpPr>
        <p:spPr>
          <a:xfrm>
            <a:off x="659162" y="5201117"/>
            <a:ext cx="3175462" cy="830997"/>
          </a:xfrm>
          <a:prstGeom prst="rect">
            <a:avLst/>
          </a:prstGeom>
          <a:noFill/>
        </p:spPr>
        <p:txBody>
          <a:bodyPr wrap="square" lIns="91440" tIns="45720" rIns="91440" bIns="45720">
            <a:spAutoFit/>
          </a:bodyPr>
          <a:lstStyle/>
          <a:p>
            <a:pPr algn="ctr"/>
            <a:r>
              <a:rPr lang="es-ES" sz="2400" b="1" cap="none" spc="0" dirty="0">
                <a:ln w="0"/>
                <a:effectLst/>
                <a:ea typeface="Titillium Web" charset="0"/>
                <a:cs typeface="Titillium Web" charset="0"/>
              </a:rPr>
              <a:t>Contraprestación ya estaba pagada</a:t>
            </a:r>
          </a:p>
        </p:txBody>
      </p:sp>
      <p:pic>
        <p:nvPicPr>
          <p:cNvPr id="8" name="Imagen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606551" y="1615430"/>
            <a:ext cx="2603316" cy="3675270"/>
          </a:xfrm>
          <a:prstGeom prst="rect">
            <a:avLst/>
          </a:prstGeom>
        </p:spPr>
      </p:pic>
      <p:pic>
        <p:nvPicPr>
          <p:cNvPr id="9" name="Imagen 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47364" y="1615429"/>
            <a:ext cx="2489199" cy="3552085"/>
          </a:xfrm>
          <a:prstGeom prst="rect">
            <a:avLst/>
          </a:prstGeom>
        </p:spPr>
      </p:pic>
      <p:sp>
        <p:nvSpPr>
          <p:cNvPr id="10" name="Rectángulo redondeado 9"/>
          <p:cNvSpPr/>
          <p:nvPr/>
        </p:nvSpPr>
        <p:spPr>
          <a:xfrm>
            <a:off x="1134533" y="4224867"/>
            <a:ext cx="2371126" cy="21166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ángulo 11"/>
          <p:cNvSpPr/>
          <p:nvPr/>
        </p:nvSpPr>
        <p:spPr>
          <a:xfrm>
            <a:off x="707740" y="1152761"/>
            <a:ext cx="10799763" cy="114451"/>
          </a:xfrm>
          <a:prstGeom prst="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prstClr val="white"/>
              </a:solidFill>
            </a:endParaRPr>
          </a:p>
        </p:txBody>
      </p:sp>
      <p:sp>
        <p:nvSpPr>
          <p:cNvPr id="13" name="Título 1"/>
          <p:cNvSpPr txBox="1">
            <a:spLocks/>
          </p:cNvSpPr>
          <p:nvPr/>
        </p:nvSpPr>
        <p:spPr>
          <a:xfrm>
            <a:off x="707740" y="470110"/>
            <a:ext cx="8335910" cy="629956"/>
          </a:xfrm>
          <a:prstGeom prst="rect">
            <a:avLst/>
          </a:prstGeom>
        </p:spPr>
        <p:txBody>
          <a:bodyPr vert="horz" lIns="91695" tIns="45847" rIns="91695" bIns="45847"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_tradnl" sz="4000" b="1" dirty="0">
                <a:solidFill>
                  <a:srgbClr val="0070C0"/>
                </a:solidFill>
                <a:latin typeface="+mn-lt"/>
                <a:ea typeface="Titillium Web" charset="0"/>
                <a:cs typeface="Titillium Web" charset="0"/>
              </a:rPr>
              <a:t>Guía </a:t>
            </a:r>
            <a:r>
              <a:rPr lang="es-ES_tradnl" sz="4000" b="1">
                <a:solidFill>
                  <a:srgbClr val="0070C0"/>
                </a:solidFill>
                <a:latin typeface="+mn-lt"/>
                <a:ea typeface="Titillium Web" charset="0"/>
                <a:cs typeface="Titillium Web" charset="0"/>
              </a:rPr>
              <a:t>de llenado CFDI PAGO</a:t>
            </a:r>
            <a:endParaRPr lang="es-ES_tradnl" sz="4000" b="1" dirty="0">
              <a:solidFill>
                <a:srgbClr val="0070C0"/>
              </a:solidFill>
              <a:latin typeface="+mn-lt"/>
              <a:ea typeface="Titillium Web" charset="0"/>
              <a:cs typeface="Titillium Web" charset="0"/>
            </a:endParaRPr>
          </a:p>
        </p:txBody>
      </p:sp>
      <p:pic>
        <p:nvPicPr>
          <p:cNvPr id="14" name="Imagen 1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540637" y="1615429"/>
            <a:ext cx="2683433" cy="3724417"/>
          </a:xfrm>
          <a:prstGeom prst="rect">
            <a:avLst/>
          </a:prstGeom>
        </p:spPr>
      </p:pic>
      <p:sp>
        <p:nvSpPr>
          <p:cNvPr id="15" name="CuadroTexto 14"/>
          <p:cNvSpPr txBox="1"/>
          <p:nvPr/>
        </p:nvSpPr>
        <p:spPr>
          <a:xfrm rot="18455376">
            <a:off x="4621431" y="3068305"/>
            <a:ext cx="2521844" cy="646331"/>
          </a:xfrm>
          <a:prstGeom prst="rect">
            <a:avLst/>
          </a:prstGeom>
          <a:noFill/>
        </p:spPr>
        <p:txBody>
          <a:bodyPr wrap="none" rtlCol="0">
            <a:spAutoFit/>
          </a:bodyPr>
          <a:lstStyle/>
          <a:p>
            <a:r>
              <a:rPr lang="es-ES_tradnl" sz="3600">
                <a:solidFill>
                  <a:srgbClr val="FF0000"/>
                </a:solidFill>
              </a:rPr>
              <a:t>CANCELADO</a:t>
            </a:r>
          </a:p>
        </p:txBody>
      </p:sp>
    </p:spTree>
    <p:extLst>
      <p:ext uri="{BB962C8B-B14F-4D97-AF65-F5344CB8AC3E}">
        <p14:creationId xmlns:p14="http://schemas.microsoft.com/office/powerpoint/2010/main" val="1645375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8066" y="356244"/>
            <a:ext cx="9007158" cy="4964698"/>
          </a:xfrm>
          <a:prstGeom prst="rect">
            <a:avLst/>
          </a:prstGeom>
        </p:spPr>
      </p:pic>
      <p:sp>
        <p:nvSpPr>
          <p:cNvPr id="4" name="CuadroTexto 3">
            <a:hlinkClick r:id="rId4"/>
          </p:cNvPr>
          <p:cNvSpPr txBox="1"/>
          <p:nvPr/>
        </p:nvSpPr>
        <p:spPr>
          <a:xfrm>
            <a:off x="328066" y="5454821"/>
            <a:ext cx="10284541" cy="553998"/>
          </a:xfrm>
          <a:prstGeom prst="rect">
            <a:avLst/>
          </a:prstGeom>
          <a:noFill/>
        </p:spPr>
        <p:txBody>
          <a:bodyPr wrap="square" rtlCol="0">
            <a:spAutoFit/>
          </a:bodyPr>
          <a:lstStyle/>
          <a:p>
            <a:r>
              <a:rPr lang="es-ES_tradnl" sz="3000" b="1" dirty="0">
                <a:hlinkClick r:id="rId4"/>
              </a:rPr>
              <a:t>http://gc.contpaqi.com/Muse_ComplementoPagos/index.html</a:t>
            </a:r>
            <a:endParaRPr lang="es-ES_tradnl" sz="3000" b="1" dirty="0"/>
          </a:p>
        </p:txBody>
      </p:sp>
    </p:spTree>
    <p:extLst>
      <p:ext uri="{BB962C8B-B14F-4D97-AF65-F5344CB8AC3E}">
        <p14:creationId xmlns:p14="http://schemas.microsoft.com/office/powerpoint/2010/main" val="18896232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555812" y="71365"/>
            <a:ext cx="10515600" cy="1325563"/>
          </a:xfrm>
        </p:spPr>
        <p:txBody>
          <a:bodyPr vert="horz" lIns="91440" tIns="45720" rIns="91440" bIns="45720" rtlCol="0" anchor="ctr">
            <a:normAutofit/>
          </a:bodyPr>
          <a:lstStyle/>
          <a:p>
            <a:r>
              <a:rPr lang="es-MX" sz="3600" dirty="0">
                <a:latin typeface="Calibri" charset="0"/>
                <a:ea typeface="Calibri" charset="0"/>
                <a:cs typeface="Calibri" charset="0"/>
              </a:rPr>
              <a:t>Caso de Uso anticipos</a:t>
            </a:r>
          </a:p>
        </p:txBody>
      </p:sp>
      <p:sp>
        <p:nvSpPr>
          <p:cNvPr id="6" name="Marcador de contenido 5"/>
          <p:cNvSpPr>
            <a:spLocks noGrp="1"/>
          </p:cNvSpPr>
          <p:nvPr>
            <p:ph idx="1"/>
          </p:nvPr>
        </p:nvSpPr>
        <p:spPr>
          <a:xfrm>
            <a:off x="1438322" y="1396928"/>
            <a:ext cx="7705678" cy="2807059"/>
          </a:xfrm>
        </p:spPr>
        <p:txBody>
          <a:bodyPr>
            <a:normAutofit/>
          </a:bodyPr>
          <a:lstStyle/>
          <a:p>
            <a:pPr marL="0" indent="0">
              <a:buNone/>
            </a:pPr>
            <a:r>
              <a:rPr lang="es-MX" sz="2808" dirty="0">
                <a:latin typeface="Calibri" charset="0"/>
                <a:ea typeface="Calibri" charset="0"/>
                <a:cs typeface="Calibri" charset="0"/>
              </a:rPr>
              <a:t>Se compra un Comedor por la cantidad de $ 30,000 pesos más IVA. </a:t>
            </a:r>
          </a:p>
          <a:p>
            <a:pPr marL="515790" indent="-515790">
              <a:buFont typeface="+mj-lt"/>
              <a:buAutoNum type="arabicPeriod"/>
            </a:pPr>
            <a:r>
              <a:rPr lang="es-MX" sz="2808" dirty="0">
                <a:latin typeface="Calibri" charset="0"/>
                <a:ea typeface="Calibri" charset="0"/>
                <a:cs typeface="Calibri" charset="0"/>
              </a:rPr>
              <a:t>Se pide un anticipo de $10,000 más IVA. </a:t>
            </a:r>
          </a:p>
          <a:p>
            <a:pPr marL="515790" indent="-515790">
              <a:buFont typeface="+mj-lt"/>
              <a:buAutoNum type="arabicPeriod"/>
            </a:pPr>
            <a:r>
              <a:rPr lang="es-MX" sz="2808" dirty="0">
                <a:latin typeface="Calibri" charset="0"/>
                <a:ea typeface="Calibri" charset="0"/>
                <a:cs typeface="Calibri" charset="0"/>
              </a:rPr>
              <a:t>Se liquida los $20,000 más IVA que estaban pendientes.</a:t>
            </a:r>
          </a:p>
        </p:txBody>
      </p:sp>
      <p:pic>
        <p:nvPicPr>
          <p:cNvPr id="3" name="Imagen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76773" y="3819286"/>
            <a:ext cx="2838454" cy="21111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9546736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contenido 2"/>
          <p:cNvSpPr txBox="1">
            <a:spLocks/>
          </p:cNvSpPr>
          <p:nvPr/>
        </p:nvSpPr>
        <p:spPr>
          <a:xfrm>
            <a:off x="707739" y="67427"/>
            <a:ext cx="10799763" cy="1281085"/>
          </a:xfrm>
          <a:prstGeom prst="rect">
            <a:avLst/>
          </a:prstGeo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s-MX" sz="4000" b="1" dirty="0">
                <a:solidFill>
                  <a:srgbClr val="0070C0"/>
                </a:solidFill>
                <a:ea typeface="Calibri" charset="0"/>
                <a:cs typeface="Calibri" charset="0"/>
              </a:rPr>
              <a:t>Procedimiento emisión de CFDI en caso de anticipos recibidos </a:t>
            </a:r>
          </a:p>
        </p:txBody>
      </p:sp>
      <p:pic>
        <p:nvPicPr>
          <p:cNvPr id="10" name="Imagen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22267" y="3973738"/>
            <a:ext cx="2475166" cy="2709181"/>
          </a:xfrm>
          <a:prstGeom prst="rect">
            <a:avLst/>
          </a:prstGeom>
        </p:spPr>
      </p:pic>
      <p:sp>
        <p:nvSpPr>
          <p:cNvPr id="11" name="Rectángulo 10"/>
          <p:cNvSpPr/>
          <p:nvPr/>
        </p:nvSpPr>
        <p:spPr>
          <a:xfrm>
            <a:off x="717094" y="1901000"/>
            <a:ext cx="8602035" cy="954107"/>
          </a:xfrm>
          <a:prstGeom prst="rect">
            <a:avLst/>
          </a:prstGeom>
        </p:spPr>
        <p:txBody>
          <a:bodyPr wrap="none">
            <a:spAutoFit/>
          </a:bodyPr>
          <a:lstStyle/>
          <a:p>
            <a:pPr marL="457200" indent="-457200">
              <a:buFont typeface="Arial" charset="0"/>
              <a:buChar char="•"/>
            </a:pPr>
            <a:r>
              <a:rPr lang="es-MX" sz="2800" dirty="0">
                <a:solidFill>
                  <a:schemeClr val="tx1">
                    <a:lumMod val="85000"/>
                    <a:lumOff val="15000"/>
                  </a:schemeClr>
                </a:solidFill>
                <a:ea typeface="Titillium Web" charset="0"/>
                <a:cs typeface="Titillium Web" charset="0"/>
              </a:rPr>
              <a:t>Apéndice 6 de la Guía de Llenado Anexo 20 versión 3.3</a:t>
            </a:r>
          </a:p>
          <a:p>
            <a:pPr marL="457200" indent="-457200">
              <a:buFont typeface="Arial" charset="0"/>
              <a:buChar char="•"/>
            </a:pPr>
            <a:r>
              <a:rPr lang="es-MX" sz="2800" b="1" dirty="0">
                <a:solidFill>
                  <a:schemeClr val="tx1">
                    <a:lumMod val="85000"/>
                    <a:lumOff val="15000"/>
                  </a:schemeClr>
                </a:solidFill>
                <a:ea typeface="Titillium Web" charset="0"/>
                <a:cs typeface="Titillium Web" charset="0"/>
              </a:rPr>
              <a:t>Regla 3.2.25 2MRMF 2017</a:t>
            </a:r>
          </a:p>
        </p:txBody>
      </p:sp>
    </p:spTree>
    <p:extLst>
      <p:ext uri="{BB962C8B-B14F-4D97-AF65-F5344CB8AC3E}">
        <p14:creationId xmlns:p14="http://schemas.microsoft.com/office/powerpoint/2010/main" val="1536458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07740" y="259362"/>
            <a:ext cx="9746862" cy="915003"/>
          </a:xfrm>
        </p:spPr>
        <p:txBody>
          <a:bodyPr>
            <a:normAutofit/>
          </a:bodyPr>
          <a:lstStyle/>
          <a:p>
            <a:r>
              <a:rPr lang="es-ES_tradnl" b="1" dirty="0">
                <a:solidFill>
                  <a:srgbClr val="3878C9"/>
                </a:solidFill>
                <a:latin typeface="+mn-lt"/>
                <a:ea typeface="Titillium Web" charset="0"/>
                <a:cs typeface="Titillium Web" charset="0"/>
              </a:rPr>
              <a:t>Fuentes de Información</a:t>
            </a:r>
            <a:r>
              <a:rPr lang="es-ES" b="1" dirty="0">
                <a:solidFill>
                  <a:srgbClr val="3878C9"/>
                </a:solidFill>
                <a:latin typeface="+mn-lt"/>
                <a:ea typeface="Titillium Web" charset="0"/>
                <a:cs typeface="Titillium Web" charset="0"/>
              </a:rPr>
              <a:t> del Anexo 20</a:t>
            </a:r>
            <a:endParaRPr lang="es-ES_tradnl" b="1" dirty="0">
              <a:solidFill>
                <a:srgbClr val="3878C9"/>
              </a:solidFill>
              <a:latin typeface="+mn-lt"/>
              <a:ea typeface="Titillium Web" charset="0"/>
              <a:cs typeface="Titillium Web" charset="0"/>
            </a:endParaRPr>
          </a:p>
        </p:txBody>
      </p:sp>
      <p:sp>
        <p:nvSpPr>
          <p:cNvPr id="3" name="Marcador de contenido 2"/>
          <p:cNvSpPr>
            <a:spLocks noGrp="1"/>
          </p:cNvSpPr>
          <p:nvPr>
            <p:ph idx="1"/>
          </p:nvPr>
        </p:nvSpPr>
        <p:spPr>
          <a:xfrm>
            <a:off x="1234190" y="2067765"/>
            <a:ext cx="9746862" cy="3587343"/>
          </a:xfrm>
        </p:spPr>
        <p:txBody>
          <a:bodyPr>
            <a:normAutofit/>
          </a:bodyPr>
          <a:lstStyle/>
          <a:p>
            <a:r>
              <a:rPr lang="es-ES_tradnl" dirty="0">
                <a:solidFill>
                  <a:schemeClr val="tx1">
                    <a:lumMod val="85000"/>
                    <a:lumOff val="15000"/>
                  </a:schemeClr>
                </a:solidFill>
                <a:latin typeface="+mn-lt"/>
                <a:ea typeface="Titillium Web" charset="0"/>
                <a:cs typeface="Titillium Web" charset="0"/>
              </a:rPr>
              <a:t>Estándar del </a:t>
            </a:r>
            <a:r>
              <a:rPr lang="es-ES_tradnl" b="1" dirty="0">
                <a:solidFill>
                  <a:schemeClr val="tx1">
                    <a:lumMod val="85000"/>
                    <a:lumOff val="15000"/>
                  </a:schemeClr>
                </a:solidFill>
                <a:latin typeface="+mn-lt"/>
                <a:ea typeface="Titillium Web" charset="0"/>
                <a:cs typeface="Titillium Web" charset="0"/>
              </a:rPr>
              <a:t>Anexo 20 </a:t>
            </a:r>
            <a:r>
              <a:rPr lang="es-MX" b="1" dirty="0">
                <a:solidFill>
                  <a:schemeClr val="tx1">
                    <a:lumMod val="85000"/>
                    <a:lumOff val="15000"/>
                  </a:schemeClr>
                </a:solidFill>
                <a:latin typeface="+mn-lt"/>
                <a:ea typeface="Titillium Web" charset="0"/>
                <a:cs typeface="Titillium Web" charset="0"/>
              </a:rPr>
              <a:t>versión </a:t>
            </a:r>
            <a:r>
              <a:rPr lang="es-ES" b="1" dirty="0">
                <a:solidFill>
                  <a:schemeClr val="tx1">
                    <a:lumMod val="85000"/>
                    <a:lumOff val="15000"/>
                  </a:schemeClr>
                </a:solidFill>
                <a:latin typeface="+mn-lt"/>
                <a:ea typeface="Titillium Web" charset="0"/>
                <a:cs typeface="Titillium Web" charset="0"/>
              </a:rPr>
              <a:t>3.3 </a:t>
            </a:r>
            <a:r>
              <a:rPr lang="es-ES" dirty="0">
                <a:solidFill>
                  <a:schemeClr val="tx1">
                    <a:lumMod val="85000"/>
                    <a:lumOff val="15000"/>
                  </a:schemeClr>
                </a:solidFill>
                <a:latin typeface="+mn-lt"/>
                <a:ea typeface="Titillium Web" charset="0"/>
                <a:cs typeface="Titillium Web" charset="0"/>
              </a:rPr>
              <a:t>y sus </a:t>
            </a:r>
            <a:r>
              <a:rPr lang="es-ES" b="1" dirty="0">
                <a:solidFill>
                  <a:schemeClr val="tx1">
                    <a:lumMod val="85000"/>
                    <a:lumOff val="15000"/>
                  </a:schemeClr>
                </a:solidFill>
                <a:latin typeface="+mn-lt"/>
                <a:ea typeface="Titillium Web" charset="0"/>
                <a:cs typeface="Titillium Web" charset="0"/>
              </a:rPr>
              <a:t>reglas de validación.</a:t>
            </a:r>
          </a:p>
          <a:p>
            <a:r>
              <a:rPr lang="es-ES" dirty="0">
                <a:solidFill>
                  <a:schemeClr val="tx1">
                    <a:lumMod val="85000"/>
                    <a:lumOff val="15000"/>
                  </a:schemeClr>
                </a:solidFill>
                <a:latin typeface="+mn-lt"/>
                <a:ea typeface="Titillium Web" charset="0"/>
                <a:cs typeface="Titillium Web" charset="0"/>
              </a:rPr>
              <a:t>XSD (Estándar Técnico del Anexo 20).</a:t>
            </a:r>
          </a:p>
          <a:p>
            <a:r>
              <a:rPr lang="es-ES" dirty="0">
                <a:solidFill>
                  <a:schemeClr val="tx1">
                    <a:lumMod val="85000"/>
                    <a:lumOff val="15000"/>
                  </a:schemeClr>
                </a:solidFill>
                <a:latin typeface="+mn-lt"/>
                <a:ea typeface="Titillium Web" charset="0"/>
                <a:cs typeface="Titillium Web" charset="0"/>
              </a:rPr>
              <a:t>Resolución Miscelánea Fiscal y sus Modificaciones.</a:t>
            </a:r>
          </a:p>
          <a:p>
            <a:r>
              <a:rPr lang="es-ES" dirty="0">
                <a:solidFill>
                  <a:schemeClr val="tx1">
                    <a:lumMod val="85000"/>
                    <a:lumOff val="15000"/>
                  </a:schemeClr>
                </a:solidFill>
                <a:latin typeface="+mn-lt"/>
                <a:ea typeface="Titillium Web" charset="0"/>
                <a:cs typeface="Titillium Web" charset="0"/>
              </a:rPr>
              <a:t>Guías de llenado (Anexo 20 v 3.3).</a:t>
            </a:r>
          </a:p>
          <a:p>
            <a:r>
              <a:rPr lang="es-ES" dirty="0">
                <a:solidFill>
                  <a:schemeClr val="tx1">
                    <a:lumMod val="85000"/>
                    <a:lumOff val="15000"/>
                  </a:schemeClr>
                </a:solidFill>
                <a:latin typeface="+mn-lt"/>
                <a:ea typeface="Titillium Web" charset="0"/>
                <a:cs typeface="Titillium Web" charset="0"/>
              </a:rPr>
              <a:t>Preguntas Frecuentes publicadas por el SAT.</a:t>
            </a:r>
          </a:p>
          <a:p>
            <a:r>
              <a:rPr lang="es-ES" dirty="0">
                <a:solidFill>
                  <a:schemeClr val="tx1">
                    <a:lumMod val="85000"/>
                    <a:lumOff val="15000"/>
                  </a:schemeClr>
                </a:solidFill>
                <a:latin typeface="+mn-lt"/>
                <a:ea typeface="Titillium Web" charset="0"/>
                <a:cs typeface="Titillium Web" charset="0"/>
              </a:rPr>
              <a:t>Catálogos para CFDI v 3.3.</a:t>
            </a:r>
          </a:p>
          <a:p>
            <a:r>
              <a:rPr lang="es-ES" dirty="0">
                <a:solidFill>
                  <a:srgbClr val="0070C0"/>
                </a:solidFill>
                <a:latin typeface="+mn-lt"/>
                <a:ea typeface="Titillium Web" charset="0"/>
                <a:cs typeface="Titillium Web" charset="0"/>
              </a:rPr>
              <a:t>Información </a:t>
            </a:r>
            <a:r>
              <a:rPr lang="es-ES" dirty="0" err="1">
                <a:solidFill>
                  <a:srgbClr val="0070C0"/>
                </a:solidFill>
                <a:latin typeface="+mn-lt"/>
                <a:ea typeface="Titillium Web" charset="0"/>
                <a:cs typeface="Titillium Web" charset="0"/>
              </a:rPr>
              <a:t>CONTPAQi</a:t>
            </a:r>
            <a:r>
              <a:rPr lang="es-ES" dirty="0">
                <a:solidFill>
                  <a:srgbClr val="0070C0"/>
                </a:solidFill>
                <a:latin typeface="+mn-lt"/>
                <a:ea typeface="Titillium Web" charset="0"/>
                <a:cs typeface="Titillium Web" charset="0"/>
              </a:rPr>
              <a:t>®.</a:t>
            </a:r>
          </a:p>
        </p:txBody>
      </p:sp>
      <p:sp>
        <p:nvSpPr>
          <p:cNvPr id="5" name="Rectángulo 4"/>
          <p:cNvSpPr/>
          <p:nvPr/>
        </p:nvSpPr>
        <p:spPr>
          <a:xfrm>
            <a:off x="707740" y="1152762"/>
            <a:ext cx="10799763" cy="114451"/>
          </a:xfrm>
          <a:prstGeom prst="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prstClr val="white"/>
              </a:solidFill>
            </a:endParaRPr>
          </a:p>
        </p:txBody>
      </p:sp>
    </p:spTree>
    <p:extLst>
      <p:ext uri="{BB962C8B-B14F-4D97-AF65-F5344CB8AC3E}">
        <p14:creationId xmlns:p14="http://schemas.microsoft.com/office/powerpoint/2010/main" val="17431670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417621" y="788433"/>
            <a:ext cx="4311437" cy="523220"/>
          </a:xfrm>
          <a:prstGeom prst="rect">
            <a:avLst/>
          </a:prstGeom>
          <a:noFill/>
        </p:spPr>
        <p:txBody>
          <a:bodyPr wrap="none" rtlCol="0">
            <a:spAutoFit/>
          </a:bodyPr>
          <a:lstStyle/>
          <a:p>
            <a:pPr algn="ctr"/>
            <a:r>
              <a:rPr lang="es-ES_tradnl" sz="2800" b="1" dirty="0">
                <a:solidFill>
                  <a:schemeClr val="accent4">
                    <a:lumMod val="75000"/>
                  </a:schemeClr>
                </a:solidFill>
              </a:rPr>
              <a:t>Dos escenarios </a:t>
            </a:r>
            <a:r>
              <a:rPr lang="es-ES_tradnl" sz="2800" b="1">
                <a:solidFill>
                  <a:schemeClr val="accent4">
                    <a:lumMod val="75000"/>
                  </a:schemeClr>
                </a:solidFill>
              </a:rPr>
              <a:t>a considerar</a:t>
            </a:r>
            <a:endParaRPr lang="es-ES_tradnl" sz="2800" b="1" dirty="0">
              <a:solidFill>
                <a:schemeClr val="accent4">
                  <a:lumMod val="75000"/>
                </a:schemeClr>
              </a:solidFill>
            </a:endParaRPr>
          </a:p>
        </p:txBody>
      </p:sp>
      <p:cxnSp>
        <p:nvCxnSpPr>
          <p:cNvPr id="9" name="Conector recto 8"/>
          <p:cNvCxnSpPr/>
          <p:nvPr/>
        </p:nvCxnSpPr>
        <p:spPr>
          <a:xfrm flipH="1">
            <a:off x="5885227" y="1729459"/>
            <a:ext cx="35497" cy="4529303"/>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63" name="Conector recto 62"/>
          <p:cNvCxnSpPr/>
          <p:nvPr/>
        </p:nvCxnSpPr>
        <p:spPr>
          <a:xfrm>
            <a:off x="483096" y="1729459"/>
            <a:ext cx="10538695" cy="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sp>
        <p:nvSpPr>
          <p:cNvPr id="65" name="CuadroTexto 64"/>
          <p:cNvSpPr txBox="1"/>
          <p:nvPr/>
        </p:nvSpPr>
        <p:spPr>
          <a:xfrm>
            <a:off x="7512333" y="2308535"/>
            <a:ext cx="2871299" cy="769441"/>
          </a:xfrm>
          <a:prstGeom prst="rect">
            <a:avLst/>
          </a:prstGeom>
          <a:noFill/>
        </p:spPr>
        <p:txBody>
          <a:bodyPr wrap="none" rtlCol="0">
            <a:spAutoFit/>
          </a:bodyPr>
          <a:lstStyle/>
          <a:p>
            <a:r>
              <a:rPr lang="es-ES_tradnl" sz="4400" b="1" dirty="0"/>
              <a:t>Escenario B</a:t>
            </a:r>
          </a:p>
        </p:txBody>
      </p:sp>
      <p:sp>
        <p:nvSpPr>
          <p:cNvPr id="64" name="CuadroTexto 63"/>
          <p:cNvSpPr txBox="1"/>
          <p:nvPr/>
        </p:nvSpPr>
        <p:spPr>
          <a:xfrm>
            <a:off x="1567816" y="2339903"/>
            <a:ext cx="2896947" cy="769441"/>
          </a:xfrm>
          <a:prstGeom prst="rect">
            <a:avLst/>
          </a:prstGeom>
          <a:noFill/>
        </p:spPr>
        <p:txBody>
          <a:bodyPr wrap="none" rtlCol="0">
            <a:spAutoFit/>
          </a:bodyPr>
          <a:lstStyle/>
          <a:p>
            <a:r>
              <a:rPr lang="es-ES_tradnl" sz="4400" b="1" dirty="0"/>
              <a:t>Escenario A</a:t>
            </a:r>
          </a:p>
        </p:txBody>
      </p:sp>
      <p:sp>
        <p:nvSpPr>
          <p:cNvPr id="48" name="CuadroTexto 47"/>
          <p:cNvSpPr txBox="1"/>
          <p:nvPr/>
        </p:nvSpPr>
        <p:spPr>
          <a:xfrm>
            <a:off x="417621" y="269447"/>
            <a:ext cx="4877617" cy="590931"/>
          </a:xfrm>
          <a:prstGeom prst="rect">
            <a:avLst/>
          </a:prstGeom>
        </p:spPr>
        <p:txBody>
          <a:bodyPr vert="horz" lIns="91440" tIns="45720" rIns="91440" bIns="45720" rtlCol="0" anchor="ctr">
            <a:normAutofit/>
          </a:bodyPr>
          <a:lstStyle>
            <a:lvl1pPr>
              <a:lnSpc>
                <a:spcPct val="90000"/>
              </a:lnSpc>
              <a:spcBef>
                <a:spcPct val="0"/>
              </a:spcBef>
              <a:buNone/>
              <a:defRPr sz="3600" b="1">
                <a:solidFill>
                  <a:schemeClr val="accent5"/>
                </a:solidFill>
                <a:latin typeface="Calibri" charset="0"/>
                <a:ea typeface="Calibri" charset="0"/>
                <a:cs typeface="Calibri" charset="0"/>
              </a:defRPr>
            </a:lvl1pPr>
          </a:lstStyle>
          <a:p>
            <a:r>
              <a:rPr lang="es-ES_tradnl" dirty="0"/>
              <a:t>Facturación</a:t>
            </a:r>
            <a:r>
              <a:rPr lang="es-ES" dirty="0"/>
              <a:t> de Anticipos</a:t>
            </a:r>
            <a:endParaRPr lang="es-ES_tradnl" dirty="0"/>
          </a:p>
        </p:txBody>
      </p:sp>
      <p:sp>
        <p:nvSpPr>
          <p:cNvPr id="2" name="Rectángulo 1"/>
          <p:cNvSpPr/>
          <p:nvPr/>
        </p:nvSpPr>
        <p:spPr>
          <a:xfrm>
            <a:off x="1309786" y="3389538"/>
            <a:ext cx="3472594" cy="1384995"/>
          </a:xfrm>
          <a:prstGeom prst="rect">
            <a:avLst/>
          </a:prstGeom>
        </p:spPr>
        <p:txBody>
          <a:bodyPr wrap="square">
            <a:spAutoFit/>
          </a:bodyPr>
          <a:lstStyle/>
          <a:p>
            <a:pPr algn="ctr"/>
            <a:r>
              <a:rPr lang="es-ES_tradnl" sz="2800"/>
              <a:t>Facturación aplicando anticipo con CFDI de egreso. </a:t>
            </a:r>
          </a:p>
        </p:txBody>
      </p:sp>
      <p:sp>
        <p:nvSpPr>
          <p:cNvPr id="3" name="Rectángulo 2"/>
          <p:cNvSpPr/>
          <p:nvPr/>
        </p:nvSpPr>
        <p:spPr>
          <a:xfrm>
            <a:off x="7063402" y="3301613"/>
            <a:ext cx="3944815" cy="1384995"/>
          </a:xfrm>
          <a:prstGeom prst="rect">
            <a:avLst/>
          </a:prstGeom>
        </p:spPr>
        <p:txBody>
          <a:bodyPr wrap="square">
            <a:spAutoFit/>
          </a:bodyPr>
          <a:lstStyle/>
          <a:p>
            <a:pPr algn="ctr"/>
            <a:r>
              <a:rPr lang="es-ES_tradnl" sz="2800"/>
              <a:t>Facturación aplicando anticipo con remanente de la contraprestación</a:t>
            </a:r>
          </a:p>
        </p:txBody>
      </p:sp>
    </p:spTree>
    <p:extLst>
      <p:ext uri="{BB962C8B-B14F-4D97-AF65-F5344CB8AC3E}">
        <p14:creationId xmlns:p14="http://schemas.microsoft.com/office/powerpoint/2010/main" val="19130581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2429095" y="0"/>
            <a:ext cx="9815660" cy="6858000"/>
          </a:xfrm>
          <a:prstGeom prst="rect">
            <a:avLst/>
          </a:prstGeom>
        </p:spPr>
      </p:pic>
      <p:sp>
        <p:nvSpPr>
          <p:cNvPr id="4" name="CuadroTexto 3"/>
          <p:cNvSpPr txBox="1"/>
          <p:nvPr/>
        </p:nvSpPr>
        <p:spPr>
          <a:xfrm>
            <a:off x="0" y="1094655"/>
            <a:ext cx="1973425" cy="461665"/>
          </a:xfrm>
          <a:prstGeom prst="rect">
            <a:avLst/>
          </a:prstGeom>
          <a:noFill/>
        </p:spPr>
        <p:txBody>
          <a:bodyPr wrap="none" rtlCol="0">
            <a:spAutoFit/>
          </a:bodyPr>
          <a:lstStyle/>
          <a:p>
            <a:pPr algn="ctr"/>
            <a:r>
              <a:rPr lang="es-ES_tradnl" sz="2400" b="1">
                <a:solidFill>
                  <a:schemeClr val="accent4">
                    <a:lumMod val="75000"/>
                  </a:schemeClr>
                </a:solidFill>
              </a:rPr>
              <a:t>Anexo </a:t>
            </a:r>
            <a:r>
              <a:rPr lang="es-ES_tradnl" sz="2400" b="1" dirty="0">
                <a:solidFill>
                  <a:schemeClr val="accent4">
                    <a:lumMod val="75000"/>
                  </a:schemeClr>
                </a:solidFill>
              </a:rPr>
              <a:t>20 v3.2</a:t>
            </a:r>
          </a:p>
        </p:txBody>
      </p:sp>
      <p:sp>
        <p:nvSpPr>
          <p:cNvPr id="5" name="CuadroTexto 4"/>
          <p:cNvSpPr txBox="1"/>
          <p:nvPr/>
        </p:nvSpPr>
        <p:spPr>
          <a:xfrm>
            <a:off x="0" y="251862"/>
            <a:ext cx="4877617" cy="590931"/>
          </a:xfrm>
          <a:prstGeom prst="rect">
            <a:avLst/>
          </a:prstGeom>
        </p:spPr>
        <p:txBody>
          <a:bodyPr vert="horz" lIns="91440" tIns="45720" rIns="91440" bIns="45720" rtlCol="0" anchor="ctr">
            <a:noAutofit/>
          </a:bodyPr>
          <a:lstStyle>
            <a:lvl1pPr>
              <a:lnSpc>
                <a:spcPct val="90000"/>
              </a:lnSpc>
              <a:spcBef>
                <a:spcPct val="0"/>
              </a:spcBef>
              <a:buNone/>
              <a:defRPr sz="3600" b="1">
                <a:solidFill>
                  <a:schemeClr val="accent5"/>
                </a:solidFill>
                <a:latin typeface="Calibri" charset="0"/>
                <a:ea typeface="Calibri" charset="0"/>
                <a:cs typeface="Calibri" charset="0"/>
              </a:defRPr>
            </a:lvl1pPr>
          </a:lstStyle>
          <a:p>
            <a:r>
              <a:rPr lang="es-ES_tradnl" sz="3200" dirty="0"/>
              <a:t>Facturación</a:t>
            </a:r>
            <a:r>
              <a:rPr lang="es-ES" sz="3200" dirty="0"/>
              <a:t> </a:t>
            </a:r>
          </a:p>
          <a:p>
            <a:r>
              <a:rPr lang="es-ES" sz="3200" dirty="0"/>
              <a:t>de Anticipos</a:t>
            </a:r>
            <a:endParaRPr lang="es-ES_tradnl" sz="3200" dirty="0"/>
          </a:p>
        </p:txBody>
      </p:sp>
      <p:sp>
        <p:nvSpPr>
          <p:cNvPr id="2" name="CuadroTexto 1"/>
          <p:cNvSpPr txBox="1"/>
          <p:nvPr/>
        </p:nvSpPr>
        <p:spPr>
          <a:xfrm>
            <a:off x="-13497" y="2905780"/>
            <a:ext cx="2442592" cy="523220"/>
          </a:xfrm>
          <a:prstGeom prst="rect">
            <a:avLst/>
          </a:prstGeom>
          <a:noFill/>
        </p:spPr>
        <p:txBody>
          <a:bodyPr wrap="none" rtlCol="0">
            <a:spAutoFit/>
          </a:bodyPr>
          <a:lstStyle/>
          <a:p>
            <a:r>
              <a:rPr lang="es-ES_tradnl" sz="2800" b="1">
                <a:solidFill>
                  <a:srgbClr val="FF0000"/>
                </a:solidFill>
              </a:rPr>
              <a:t>ACTUALMENTE</a:t>
            </a:r>
          </a:p>
        </p:txBody>
      </p:sp>
      <p:sp>
        <p:nvSpPr>
          <p:cNvPr id="6" name="CuadroTexto 5"/>
          <p:cNvSpPr txBox="1"/>
          <p:nvPr/>
        </p:nvSpPr>
        <p:spPr>
          <a:xfrm>
            <a:off x="4198" y="4910865"/>
            <a:ext cx="2433024" cy="400110"/>
          </a:xfrm>
          <a:prstGeom prst="rect">
            <a:avLst/>
          </a:prstGeom>
          <a:solidFill>
            <a:schemeClr val="accent1">
              <a:lumMod val="20000"/>
              <a:lumOff val="80000"/>
            </a:schemeClr>
          </a:solidFill>
        </p:spPr>
        <p:txBody>
          <a:bodyPr wrap="square" rtlCol="0">
            <a:spAutoFit/>
          </a:bodyPr>
          <a:lstStyle/>
          <a:p>
            <a:pPr algn="ctr"/>
            <a:r>
              <a:rPr lang="es-ES_tradnl" sz="2000" dirty="0"/>
              <a:t>Anticipo</a:t>
            </a:r>
          </a:p>
        </p:txBody>
      </p:sp>
      <p:sp>
        <p:nvSpPr>
          <p:cNvPr id="7" name="Redondear rectángulo de esquina diagonal 6"/>
          <p:cNvSpPr/>
          <p:nvPr/>
        </p:nvSpPr>
        <p:spPr>
          <a:xfrm>
            <a:off x="4198" y="4453665"/>
            <a:ext cx="2433024" cy="457200"/>
          </a:xfrm>
          <a:prstGeom prst="round2DiagRect">
            <a:avLst>
              <a:gd name="adj1" fmla="val 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Momento 1</a:t>
            </a:r>
          </a:p>
        </p:txBody>
      </p:sp>
    </p:spTree>
    <p:extLst>
      <p:ext uri="{BB962C8B-B14F-4D97-AF65-F5344CB8AC3E}">
        <p14:creationId xmlns:p14="http://schemas.microsoft.com/office/powerpoint/2010/main" val="16517126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492158" y="0"/>
            <a:ext cx="9699842" cy="6858000"/>
          </a:xfrm>
          <a:prstGeom prst="rect">
            <a:avLst/>
          </a:prstGeom>
        </p:spPr>
      </p:pic>
      <p:sp>
        <p:nvSpPr>
          <p:cNvPr id="4" name="CuadroTexto 3"/>
          <p:cNvSpPr txBox="1"/>
          <p:nvPr/>
        </p:nvSpPr>
        <p:spPr>
          <a:xfrm>
            <a:off x="0" y="1094655"/>
            <a:ext cx="1973425" cy="461665"/>
          </a:xfrm>
          <a:prstGeom prst="rect">
            <a:avLst/>
          </a:prstGeom>
          <a:noFill/>
        </p:spPr>
        <p:txBody>
          <a:bodyPr wrap="none" rtlCol="0">
            <a:spAutoFit/>
          </a:bodyPr>
          <a:lstStyle/>
          <a:p>
            <a:pPr algn="ctr"/>
            <a:r>
              <a:rPr lang="es-ES_tradnl" sz="2400" b="1">
                <a:solidFill>
                  <a:schemeClr val="accent4">
                    <a:lumMod val="75000"/>
                  </a:schemeClr>
                </a:solidFill>
              </a:rPr>
              <a:t>Anexo </a:t>
            </a:r>
            <a:r>
              <a:rPr lang="es-ES_tradnl" sz="2400" b="1" dirty="0">
                <a:solidFill>
                  <a:schemeClr val="accent4">
                    <a:lumMod val="75000"/>
                  </a:schemeClr>
                </a:solidFill>
              </a:rPr>
              <a:t>20 v3.2</a:t>
            </a:r>
          </a:p>
        </p:txBody>
      </p:sp>
      <p:sp>
        <p:nvSpPr>
          <p:cNvPr id="5" name="CuadroTexto 4"/>
          <p:cNvSpPr txBox="1"/>
          <p:nvPr/>
        </p:nvSpPr>
        <p:spPr>
          <a:xfrm>
            <a:off x="0" y="251862"/>
            <a:ext cx="4877617" cy="590931"/>
          </a:xfrm>
          <a:prstGeom prst="rect">
            <a:avLst/>
          </a:prstGeom>
        </p:spPr>
        <p:txBody>
          <a:bodyPr vert="horz" lIns="91440" tIns="45720" rIns="91440" bIns="45720" rtlCol="0" anchor="ctr">
            <a:noAutofit/>
          </a:bodyPr>
          <a:lstStyle>
            <a:lvl1pPr>
              <a:lnSpc>
                <a:spcPct val="90000"/>
              </a:lnSpc>
              <a:spcBef>
                <a:spcPct val="0"/>
              </a:spcBef>
              <a:buNone/>
              <a:defRPr sz="3600" b="1">
                <a:solidFill>
                  <a:schemeClr val="accent5"/>
                </a:solidFill>
                <a:latin typeface="Calibri" charset="0"/>
                <a:ea typeface="Calibri" charset="0"/>
                <a:cs typeface="Calibri" charset="0"/>
              </a:defRPr>
            </a:lvl1pPr>
          </a:lstStyle>
          <a:p>
            <a:r>
              <a:rPr lang="es-ES_tradnl" sz="3200" dirty="0"/>
              <a:t>Facturación</a:t>
            </a:r>
            <a:r>
              <a:rPr lang="es-ES" sz="3200" dirty="0"/>
              <a:t> </a:t>
            </a:r>
          </a:p>
          <a:p>
            <a:r>
              <a:rPr lang="es-ES" sz="3200" dirty="0"/>
              <a:t>de Anticipos</a:t>
            </a:r>
            <a:endParaRPr lang="es-ES_tradnl" sz="3200" dirty="0"/>
          </a:p>
        </p:txBody>
      </p:sp>
      <p:sp>
        <p:nvSpPr>
          <p:cNvPr id="6" name="Rectángulo 5"/>
          <p:cNvSpPr/>
          <p:nvPr/>
        </p:nvSpPr>
        <p:spPr>
          <a:xfrm>
            <a:off x="2743200" y="5243065"/>
            <a:ext cx="9250571" cy="29608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CuadroTexto 6"/>
          <p:cNvSpPr txBox="1"/>
          <p:nvPr/>
        </p:nvSpPr>
        <p:spPr>
          <a:xfrm>
            <a:off x="-13497" y="2905780"/>
            <a:ext cx="2442592" cy="523220"/>
          </a:xfrm>
          <a:prstGeom prst="rect">
            <a:avLst/>
          </a:prstGeom>
          <a:noFill/>
        </p:spPr>
        <p:txBody>
          <a:bodyPr wrap="none" rtlCol="0">
            <a:spAutoFit/>
          </a:bodyPr>
          <a:lstStyle/>
          <a:p>
            <a:r>
              <a:rPr lang="es-ES_tradnl" sz="2800" b="1">
                <a:solidFill>
                  <a:srgbClr val="FF0000"/>
                </a:solidFill>
              </a:rPr>
              <a:t>ACTUALMENTE</a:t>
            </a:r>
          </a:p>
        </p:txBody>
      </p:sp>
      <p:sp>
        <p:nvSpPr>
          <p:cNvPr id="8" name="CuadroTexto 7"/>
          <p:cNvSpPr txBox="1"/>
          <p:nvPr/>
        </p:nvSpPr>
        <p:spPr>
          <a:xfrm>
            <a:off x="18266" y="4910865"/>
            <a:ext cx="2433024" cy="707886"/>
          </a:xfrm>
          <a:prstGeom prst="rect">
            <a:avLst/>
          </a:prstGeom>
          <a:solidFill>
            <a:schemeClr val="accent1">
              <a:lumMod val="20000"/>
              <a:lumOff val="80000"/>
            </a:schemeClr>
          </a:solidFill>
        </p:spPr>
        <p:txBody>
          <a:bodyPr wrap="square" rtlCol="0">
            <a:spAutoFit/>
          </a:bodyPr>
          <a:lstStyle/>
          <a:p>
            <a:pPr algn="ctr"/>
            <a:r>
              <a:rPr lang="es-ES_tradnl" sz="2000" dirty="0"/>
              <a:t>Factura por el total menos anticipo</a:t>
            </a:r>
          </a:p>
        </p:txBody>
      </p:sp>
      <p:sp>
        <p:nvSpPr>
          <p:cNvPr id="9" name="Redondear rectángulo de esquina diagonal 8"/>
          <p:cNvSpPr/>
          <p:nvPr/>
        </p:nvSpPr>
        <p:spPr>
          <a:xfrm>
            <a:off x="18266" y="4453665"/>
            <a:ext cx="2433024" cy="457200"/>
          </a:xfrm>
          <a:prstGeom prst="round2DiagRect">
            <a:avLst>
              <a:gd name="adj1" fmla="val 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Momento 2</a:t>
            </a:r>
          </a:p>
        </p:txBody>
      </p:sp>
    </p:spTree>
    <p:extLst>
      <p:ext uri="{BB962C8B-B14F-4D97-AF65-F5344CB8AC3E}">
        <p14:creationId xmlns:p14="http://schemas.microsoft.com/office/powerpoint/2010/main" val="1961189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629096" y="939588"/>
            <a:ext cx="1973425" cy="461665"/>
          </a:xfrm>
          <a:prstGeom prst="rect">
            <a:avLst/>
          </a:prstGeom>
          <a:noFill/>
        </p:spPr>
        <p:txBody>
          <a:bodyPr wrap="none" rtlCol="0">
            <a:spAutoFit/>
          </a:bodyPr>
          <a:lstStyle/>
          <a:p>
            <a:pPr algn="r"/>
            <a:r>
              <a:rPr lang="es-ES_tradnl" sz="2400" b="1" dirty="0">
                <a:solidFill>
                  <a:srgbClr val="FF0000"/>
                </a:solidFill>
              </a:rPr>
              <a:t>Anexo 20 v3.3</a:t>
            </a:r>
          </a:p>
        </p:txBody>
      </p:sp>
      <p:sp>
        <p:nvSpPr>
          <p:cNvPr id="5" name="CuadroTexto 4"/>
          <p:cNvSpPr txBox="1"/>
          <p:nvPr/>
        </p:nvSpPr>
        <p:spPr>
          <a:xfrm>
            <a:off x="-457202" y="251862"/>
            <a:ext cx="3059723" cy="590931"/>
          </a:xfrm>
          <a:prstGeom prst="rect">
            <a:avLst/>
          </a:prstGeom>
        </p:spPr>
        <p:txBody>
          <a:bodyPr vert="horz" lIns="91440" tIns="45720" rIns="91440" bIns="45720" rtlCol="0" anchor="ctr">
            <a:noAutofit/>
          </a:bodyPr>
          <a:lstStyle>
            <a:lvl1pPr>
              <a:lnSpc>
                <a:spcPct val="90000"/>
              </a:lnSpc>
              <a:spcBef>
                <a:spcPct val="0"/>
              </a:spcBef>
              <a:buNone/>
              <a:defRPr sz="3600" b="1">
                <a:solidFill>
                  <a:schemeClr val="accent5"/>
                </a:solidFill>
                <a:latin typeface="Calibri" charset="0"/>
                <a:ea typeface="Calibri" charset="0"/>
                <a:cs typeface="Calibri" charset="0"/>
              </a:defRPr>
            </a:lvl1pPr>
          </a:lstStyle>
          <a:p>
            <a:pPr algn="r"/>
            <a:r>
              <a:rPr lang="es-ES_tradnl" sz="2800" dirty="0"/>
              <a:t>Facturación</a:t>
            </a:r>
            <a:r>
              <a:rPr lang="es-ES" sz="2800" dirty="0"/>
              <a:t> </a:t>
            </a:r>
          </a:p>
          <a:p>
            <a:pPr algn="r"/>
            <a:r>
              <a:rPr lang="es-ES" sz="2800" dirty="0"/>
              <a:t>de Anticipos</a:t>
            </a:r>
            <a:endParaRPr lang="es-ES_tradnl" sz="2800" dirty="0"/>
          </a:p>
        </p:txBody>
      </p:sp>
      <p:pic>
        <p:nvPicPr>
          <p:cNvPr id="3" name="Imagen 2"/>
          <p:cNvPicPr>
            <a:picLocks noChangeAspect="1"/>
          </p:cNvPicPr>
          <p:nvPr/>
        </p:nvPicPr>
        <p:blipFill>
          <a:blip r:embed="rId2"/>
          <a:stretch>
            <a:fillRect/>
          </a:stretch>
        </p:blipFill>
        <p:spPr>
          <a:xfrm>
            <a:off x="2665535" y="0"/>
            <a:ext cx="9579219" cy="4910865"/>
          </a:xfrm>
          <a:prstGeom prst="rect">
            <a:avLst/>
          </a:prstGeom>
        </p:spPr>
      </p:pic>
      <p:sp>
        <p:nvSpPr>
          <p:cNvPr id="7" name="CuadroTexto 6"/>
          <p:cNvSpPr txBox="1"/>
          <p:nvPr/>
        </p:nvSpPr>
        <p:spPr>
          <a:xfrm>
            <a:off x="116742" y="4910865"/>
            <a:ext cx="2433024" cy="1015663"/>
          </a:xfrm>
          <a:prstGeom prst="rect">
            <a:avLst/>
          </a:prstGeom>
          <a:solidFill>
            <a:schemeClr val="accent1">
              <a:lumMod val="20000"/>
              <a:lumOff val="80000"/>
            </a:schemeClr>
          </a:solidFill>
        </p:spPr>
        <p:txBody>
          <a:bodyPr wrap="square" rtlCol="0">
            <a:spAutoFit/>
          </a:bodyPr>
          <a:lstStyle/>
          <a:p>
            <a:pPr algn="ctr"/>
            <a:r>
              <a:rPr lang="es-ES_tradnl" sz="2000" dirty="0"/>
              <a:t>Emisión CFDI </a:t>
            </a:r>
          </a:p>
          <a:p>
            <a:pPr algn="ctr"/>
            <a:r>
              <a:rPr lang="es-ES_tradnl" sz="2000" dirty="0"/>
              <a:t>por el valor del </a:t>
            </a:r>
          </a:p>
          <a:p>
            <a:pPr algn="ctr"/>
            <a:r>
              <a:rPr lang="es-ES_tradnl" sz="2000" dirty="0"/>
              <a:t>anticipo recibido</a:t>
            </a:r>
          </a:p>
        </p:txBody>
      </p:sp>
      <p:sp>
        <p:nvSpPr>
          <p:cNvPr id="8" name="CuadroTexto 7"/>
          <p:cNvSpPr txBox="1"/>
          <p:nvPr/>
        </p:nvSpPr>
        <p:spPr>
          <a:xfrm>
            <a:off x="-22385" y="2299009"/>
            <a:ext cx="2612780" cy="1200329"/>
          </a:xfrm>
          <a:prstGeom prst="rect">
            <a:avLst/>
          </a:prstGeom>
          <a:solidFill>
            <a:schemeClr val="bg1">
              <a:lumMod val="85000"/>
            </a:schemeClr>
          </a:solidFill>
        </p:spPr>
        <p:txBody>
          <a:bodyPr wrap="square" rtlCol="0">
            <a:spAutoFit/>
          </a:bodyPr>
          <a:lstStyle/>
          <a:p>
            <a:pPr algn="r"/>
            <a:r>
              <a:rPr lang="es-ES_tradnl" sz="2400" b="1" dirty="0"/>
              <a:t>Facturación aplicando anticipo con CFDI </a:t>
            </a:r>
            <a:r>
              <a:rPr lang="es-ES_tradnl" sz="2400" b="1"/>
              <a:t>de egreso</a:t>
            </a:r>
            <a:endParaRPr lang="es-ES_tradnl" sz="2400" b="1" dirty="0"/>
          </a:p>
        </p:txBody>
      </p:sp>
      <p:pic>
        <p:nvPicPr>
          <p:cNvPr id="9" name="Imagen 8"/>
          <p:cNvPicPr>
            <a:picLocks noChangeAspect="1"/>
          </p:cNvPicPr>
          <p:nvPr/>
        </p:nvPicPr>
        <p:blipFill>
          <a:blip r:embed="rId3"/>
          <a:stretch>
            <a:fillRect/>
          </a:stretch>
        </p:blipFill>
        <p:spPr>
          <a:xfrm>
            <a:off x="3077308" y="2645762"/>
            <a:ext cx="9114692" cy="3833599"/>
          </a:xfrm>
          <a:prstGeom prst="rect">
            <a:avLst/>
          </a:prstGeom>
          <a:ln>
            <a:noFill/>
          </a:ln>
          <a:effectLst>
            <a:outerShdw blurRad="292100" dist="139700" dir="2700000" algn="tl" rotWithShape="0">
              <a:srgbClr val="333333">
                <a:alpha val="65000"/>
              </a:srgbClr>
            </a:outerShdw>
          </a:effectLst>
        </p:spPr>
      </p:pic>
      <p:sp>
        <p:nvSpPr>
          <p:cNvPr id="10" name="Rectángulo 9"/>
          <p:cNvSpPr/>
          <p:nvPr/>
        </p:nvSpPr>
        <p:spPr>
          <a:xfrm>
            <a:off x="3077308" y="3220835"/>
            <a:ext cx="9039552" cy="2785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CuadroTexto 1"/>
          <p:cNvSpPr txBox="1"/>
          <p:nvPr/>
        </p:nvSpPr>
        <p:spPr>
          <a:xfrm>
            <a:off x="-22385" y="1775789"/>
            <a:ext cx="2612779" cy="523220"/>
          </a:xfrm>
          <a:prstGeom prst="rect">
            <a:avLst/>
          </a:prstGeom>
          <a:solidFill>
            <a:schemeClr val="bg1">
              <a:lumMod val="50000"/>
            </a:schemeClr>
          </a:solidFill>
        </p:spPr>
        <p:txBody>
          <a:bodyPr wrap="square" rtlCol="0">
            <a:spAutoFit/>
          </a:bodyPr>
          <a:lstStyle/>
          <a:p>
            <a:pPr algn="ctr"/>
            <a:r>
              <a:rPr lang="es-ES_tradnl" sz="2800" dirty="0">
                <a:solidFill>
                  <a:schemeClr val="bg1"/>
                </a:solidFill>
              </a:rPr>
              <a:t>Escenario A</a:t>
            </a:r>
          </a:p>
        </p:txBody>
      </p:sp>
      <p:sp>
        <p:nvSpPr>
          <p:cNvPr id="6" name="Redondear rectángulo de esquina diagonal 5"/>
          <p:cNvSpPr/>
          <p:nvPr/>
        </p:nvSpPr>
        <p:spPr>
          <a:xfrm>
            <a:off x="116742" y="4453665"/>
            <a:ext cx="2433024" cy="457200"/>
          </a:xfrm>
          <a:prstGeom prst="round2DiagRect">
            <a:avLst>
              <a:gd name="adj1" fmla="val 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Momento 1</a:t>
            </a:r>
          </a:p>
        </p:txBody>
      </p:sp>
    </p:spTree>
    <p:extLst>
      <p:ext uri="{BB962C8B-B14F-4D97-AF65-F5344CB8AC3E}">
        <p14:creationId xmlns:p14="http://schemas.microsoft.com/office/powerpoint/2010/main" val="2140542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629096" y="939588"/>
            <a:ext cx="1973425" cy="461665"/>
          </a:xfrm>
          <a:prstGeom prst="rect">
            <a:avLst/>
          </a:prstGeom>
          <a:noFill/>
        </p:spPr>
        <p:txBody>
          <a:bodyPr wrap="none" rtlCol="0">
            <a:spAutoFit/>
          </a:bodyPr>
          <a:lstStyle/>
          <a:p>
            <a:pPr algn="r"/>
            <a:r>
              <a:rPr lang="es-ES_tradnl" sz="2400" b="1" dirty="0">
                <a:solidFill>
                  <a:srgbClr val="FF0000"/>
                </a:solidFill>
              </a:rPr>
              <a:t>Anexo 20 v3.3</a:t>
            </a:r>
          </a:p>
        </p:txBody>
      </p:sp>
      <p:sp>
        <p:nvSpPr>
          <p:cNvPr id="9" name="CuadroTexto 8"/>
          <p:cNvSpPr txBox="1"/>
          <p:nvPr/>
        </p:nvSpPr>
        <p:spPr>
          <a:xfrm>
            <a:off x="-457202" y="251862"/>
            <a:ext cx="3059723" cy="590931"/>
          </a:xfrm>
          <a:prstGeom prst="rect">
            <a:avLst/>
          </a:prstGeom>
        </p:spPr>
        <p:txBody>
          <a:bodyPr vert="horz" lIns="91440" tIns="45720" rIns="91440" bIns="45720" rtlCol="0" anchor="ctr">
            <a:noAutofit/>
          </a:bodyPr>
          <a:lstStyle>
            <a:lvl1pPr>
              <a:lnSpc>
                <a:spcPct val="90000"/>
              </a:lnSpc>
              <a:spcBef>
                <a:spcPct val="0"/>
              </a:spcBef>
              <a:buNone/>
              <a:defRPr sz="3600" b="1">
                <a:solidFill>
                  <a:schemeClr val="accent5"/>
                </a:solidFill>
                <a:latin typeface="Calibri" charset="0"/>
                <a:ea typeface="Calibri" charset="0"/>
                <a:cs typeface="Calibri" charset="0"/>
              </a:defRPr>
            </a:lvl1pPr>
          </a:lstStyle>
          <a:p>
            <a:pPr algn="r"/>
            <a:r>
              <a:rPr lang="es-ES_tradnl" sz="2800" dirty="0"/>
              <a:t>Facturación</a:t>
            </a:r>
            <a:r>
              <a:rPr lang="es-ES" sz="2800" dirty="0"/>
              <a:t> </a:t>
            </a:r>
          </a:p>
          <a:p>
            <a:pPr algn="r"/>
            <a:r>
              <a:rPr lang="es-ES" sz="2800" dirty="0"/>
              <a:t>de Anticipos</a:t>
            </a:r>
            <a:endParaRPr lang="es-ES_tradnl" sz="2800" dirty="0"/>
          </a:p>
        </p:txBody>
      </p:sp>
      <p:sp>
        <p:nvSpPr>
          <p:cNvPr id="11" name="CuadroTexto 10"/>
          <p:cNvSpPr txBox="1"/>
          <p:nvPr/>
        </p:nvSpPr>
        <p:spPr>
          <a:xfrm>
            <a:off x="116742" y="4895798"/>
            <a:ext cx="2433024" cy="1015663"/>
          </a:xfrm>
          <a:prstGeom prst="rect">
            <a:avLst/>
          </a:prstGeom>
          <a:solidFill>
            <a:schemeClr val="accent1">
              <a:lumMod val="20000"/>
              <a:lumOff val="80000"/>
            </a:schemeClr>
          </a:solidFill>
        </p:spPr>
        <p:txBody>
          <a:bodyPr wrap="square" rtlCol="0">
            <a:spAutoFit/>
          </a:bodyPr>
          <a:lstStyle>
            <a:defPPr>
              <a:defRPr lang="es-ES_tradnl"/>
            </a:defPPr>
            <a:lvl1pPr algn="ctr">
              <a:defRPr sz="2000"/>
            </a:lvl1pPr>
          </a:lstStyle>
          <a:p>
            <a:r>
              <a:rPr lang="es-ES_tradnl" dirty="0"/>
              <a:t>Emisión CFDI </a:t>
            </a:r>
          </a:p>
          <a:p>
            <a:r>
              <a:rPr lang="es-ES_tradnl" dirty="0"/>
              <a:t>por el total de la operación</a:t>
            </a:r>
          </a:p>
        </p:txBody>
      </p:sp>
      <p:pic>
        <p:nvPicPr>
          <p:cNvPr id="2" name="Imagen 1"/>
          <p:cNvPicPr>
            <a:picLocks noChangeAspect="1"/>
          </p:cNvPicPr>
          <p:nvPr/>
        </p:nvPicPr>
        <p:blipFill>
          <a:blip r:embed="rId2"/>
          <a:stretch>
            <a:fillRect/>
          </a:stretch>
        </p:blipFill>
        <p:spPr>
          <a:xfrm>
            <a:off x="2863527" y="-6173"/>
            <a:ext cx="9747083" cy="4965035"/>
          </a:xfrm>
          <a:prstGeom prst="rect">
            <a:avLst/>
          </a:prstGeom>
        </p:spPr>
      </p:pic>
      <p:pic>
        <p:nvPicPr>
          <p:cNvPr id="12" name="Imagen 11"/>
          <p:cNvPicPr>
            <a:picLocks noChangeAspect="1"/>
          </p:cNvPicPr>
          <p:nvPr/>
        </p:nvPicPr>
        <p:blipFill>
          <a:blip r:embed="rId3"/>
          <a:stretch>
            <a:fillRect/>
          </a:stretch>
        </p:blipFill>
        <p:spPr>
          <a:xfrm>
            <a:off x="3262006" y="1930904"/>
            <a:ext cx="8950124" cy="3724516"/>
          </a:xfrm>
          <a:prstGeom prst="rect">
            <a:avLst/>
          </a:prstGeom>
          <a:ln>
            <a:noFill/>
          </a:ln>
          <a:effectLst>
            <a:outerShdw blurRad="292100" dist="139700" dir="2700000" algn="tl" rotWithShape="0">
              <a:srgbClr val="333333">
                <a:alpha val="65000"/>
              </a:srgbClr>
            </a:outerShdw>
          </a:effectLst>
        </p:spPr>
      </p:pic>
      <p:sp>
        <p:nvSpPr>
          <p:cNvPr id="13" name="Rectángulo 12"/>
          <p:cNvSpPr/>
          <p:nvPr/>
        </p:nvSpPr>
        <p:spPr>
          <a:xfrm>
            <a:off x="3281058" y="2491466"/>
            <a:ext cx="8910942" cy="2693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 name="Rectángulo 13"/>
          <p:cNvSpPr/>
          <p:nvPr/>
        </p:nvSpPr>
        <p:spPr>
          <a:xfrm>
            <a:off x="3281058" y="4015153"/>
            <a:ext cx="8910942" cy="2693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CuadroTexto 16"/>
          <p:cNvSpPr txBox="1"/>
          <p:nvPr/>
        </p:nvSpPr>
        <p:spPr>
          <a:xfrm>
            <a:off x="-22385" y="2299009"/>
            <a:ext cx="2612780" cy="1200329"/>
          </a:xfrm>
          <a:prstGeom prst="rect">
            <a:avLst/>
          </a:prstGeom>
          <a:solidFill>
            <a:schemeClr val="bg1">
              <a:lumMod val="85000"/>
            </a:schemeClr>
          </a:solidFill>
        </p:spPr>
        <p:txBody>
          <a:bodyPr wrap="square" rtlCol="0">
            <a:spAutoFit/>
          </a:bodyPr>
          <a:lstStyle/>
          <a:p>
            <a:pPr algn="r"/>
            <a:r>
              <a:rPr lang="es-ES_tradnl" sz="2400" b="1" dirty="0"/>
              <a:t>Facturación aplicando anticipo con CFDI </a:t>
            </a:r>
            <a:r>
              <a:rPr lang="es-ES_tradnl" sz="2400" b="1"/>
              <a:t>de egreso</a:t>
            </a:r>
            <a:endParaRPr lang="es-ES_tradnl" sz="2400" b="1" dirty="0"/>
          </a:p>
        </p:txBody>
      </p:sp>
      <p:sp>
        <p:nvSpPr>
          <p:cNvPr id="18" name="CuadroTexto 17"/>
          <p:cNvSpPr txBox="1"/>
          <p:nvPr/>
        </p:nvSpPr>
        <p:spPr>
          <a:xfrm>
            <a:off x="-22385" y="1775789"/>
            <a:ext cx="2612779" cy="523220"/>
          </a:xfrm>
          <a:prstGeom prst="rect">
            <a:avLst/>
          </a:prstGeom>
          <a:solidFill>
            <a:schemeClr val="bg1">
              <a:lumMod val="50000"/>
            </a:schemeClr>
          </a:solidFill>
        </p:spPr>
        <p:txBody>
          <a:bodyPr wrap="square" rtlCol="0">
            <a:spAutoFit/>
          </a:bodyPr>
          <a:lstStyle/>
          <a:p>
            <a:pPr algn="ctr"/>
            <a:r>
              <a:rPr lang="es-ES_tradnl" sz="2800">
                <a:solidFill>
                  <a:schemeClr val="bg1"/>
                </a:solidFill>
              </a:rPr>
              <a:t>Escenario A</a:t>
            </a:r>
          </a:p>
        </p:txBody>
      </p:sp>
      <p:sp>
        <p:nvSpPr>
          <p:cNvPr id="15" name="Redondear rectángulo de esquina diagonal 14"/>
          <p:cNvSpPr/>
          <p:nvPr/>
        </p:nvSpPr>
        <p:spPr>
          <a:xfrm>
            <a:off x="116742" y="4453665"/>
            <a:ext cx="2433024" cy="457200"/>
          </a:xfrm>
          <a:prstGeom prst="round2DiagRect">
            <a:avLst>
              <a:gd name="adj1" fmla="val 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Momento 2</a:t>
            </a:r>
          </a:p>
        </p:txBody>
      </p:sp>
    </p:spTree>
    <p:extLst>
      <p:ext uri="{BB962C8B-B14F-4D97-AF65-F5344CB8AC3E}">
        <p14:creationId xmlns:p14="http://schemas.microsoft.com/office/powerpoint/2010/main" val="1455474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629096" y="939588"/>
            <a:ext cx="1973425" cy="461665"/>
          </a:xfrm>
          <a:prstGeom prst="rect">
            <a:avLst/>
          </a:prstGeom>
          <a:noFill/>
        </p:spPr>
        <p:txBody>
          <a:bodyPr wrap="none" rtlCol="0">
            <a:spAutoFit/>
          </a:bodyPr>
          <a:lstStyle/>
          <a:p>
            <a:pPr algn="r"/>
            <a:r>
              <a:rPr lang="es-ES_tradnl" sz="2400" b="1" dirty="0">
                <a:solidFill>
                  <a:srgbClr val="FF0000"/>
                </a:solidFill>
              </a:rPr>
              <a:t>Anexo 20 v3.3</a:t>
            </a:r>
          </a:p>
        </p:txBody>
      </p:sp>
      <p:sp>
        <p:nvSpPr>
          <p:cNvPr id="9" name="CuadroTexto 8"/>
          <p:cNvSpPr txBox="1"/>
          <p:nvPr/>
        </p:nvSpPr>
        <p:spPr>
          <a:xfrm>
            <a:off x="-457202" y="251862"/>
            <a:ext cx="3059723" cy="590931"/>
          </a:xfrm>
          <a:prstGeom prst="rect">
            <a:avLst/>
          </a:prstGeom>
        </p:spPr>
        <p:txBody>
          <a:bodyPr vert="horz" lIns="91440" tIns="45720" rIns="91440" bIns="45720" rtlCol="0" anchor="ctr">
            <a:noAutofit/>
          </a:bodyPr>
          <a:lstStyle>
            <a:lvl1pPr>
              <a:lnSpc>
                <a:spcPct val="90000"/>
              </a:lnSpc>
              <a:spcBef>
                <a:spcPct val="0"/>
              </a:spcBef>
              <a:buNone/>
              <a:defRPr sz="3600" b="1">
                <a:solidFill>
                  <a:schemeClr val="accent5"/>
                </a:solidFill>
                <a:latin typeface="Calibri" charset="0"/>
                <a:ea typeface="Calibri" charset="0"/>
                <a:cs typeface="Calibri" charset="0"/>
              </a:defRPr>
            </a:lvl1pPr>
          </a:lstStyle>
          <a:p>
            <a:pPr algn="r"/>
            <a:r>
              <a:rPr lang="es-ES_tradnl" sz="2800" dirty="0"/>
              <a:t>Facturación</a:t>
            </a:r>
            <a:r>
              <a:rPr lang="es-ES" sz="2800" dirty="0"/>
              <a:t> </a:t>
            </a:r>
          </a:p>
          <a:p>
            <a:pPr algn="r"/>
            <a:r>
              <a:rPr lang="es-ES" sz="2800" dirty="0"/>
              <a:t>de Anticipos</a:t>
            </a:r>
            <a:endParaRPr lang="es-ES_tradnl" sz="2800" dirty="0"/>
          </a:p>
        </p:txBody>
      </p:sp>
      <p:sp>
        <p:nvSpPr>
          <p:cNvPr id="11" name="CuadroTexto 10"/>
          <p:cNvSpPr txBox="1"/>
          <p:nvPr/>
        </p:nvSpPr>
        <p:spPr>
          <a:xfrm>
            <a:off x="116741" y="4901895"/>
            <a:ext cx="2433025" cy="707886"/>
          </a:xfrm>
          <a:prstGeom prst="rect">
            <a:avLst/>
          </a:prstGeom>
          <a:solidFill>
            <a:schemeClr val="accent1">
              <a:lumMod val="20000"/>
              <a:lumOff val="80000"/>
            </a:schemeClr>
          </a:solidFill>
        </p:spPr>
        <p:txBody>
          <a:bodyPr wrap="square" rtlCol="0">
            <a:spAutoFit/>
          </a:bodyPr>
          <a:lstStyle>
            <a:defPPr>
              <a:defRPr lang="es-ES_tradnl"/>
            </a:defPPr>
            <a:lvl1pPr algn="ctr">
              <a:defRPr sz="2000"/>
            </a:lvl1pPr>
          </a:lstStyle>
          <a:p>
            <a:r>
              <a:rPr lang="es-ES_tradnl" dirty="0"/>
              <a:t>Emisión CFDI </a:t>
            </a:r>
          </a:p>
          <a:p>
            <a:r>
              <a:rPr lang="es-ES_tradnl" dirty="0"/>
              <a:t>Tipo egresos</a:t>
            </a:r>
          </a:p>
        </p:txBody>
      </p:sp>
      <p:pic>
        <p:nvPicPr>
          <p:cNvPr id="3" name="Imagen 2"/>
          <p:cNvPicPr>
            <a:picLocks noChangeAspect="1"/>
          </p:cNvPicPr>
          <p:nvPr/>
        </p:nvPicPr>
        <p:blipFill>
          <a:blip r:embed="rId2"/>
          <a:stretch>
            <a:fillRect/>
          </a:stretch>
        </p:blipFill>
        <p:spPr>
          <a:xfrm>
            <a:off x="2898463" y="-31573"/>
            <a:ext cx="9876757" cy="5043188"/>
          </a:xfrm>
          <a:prstGeom prst="rect">
            <a:avLst/>
          </a:prstGeom>
        </p:spPr>
      </p:pic>
      <p:pic>
        <p:nvPicPr>
          <p:cNvPr id="4" name="Imagen 3"/>
          <p:cNvPicPr>
            <a:picLocks noChangeAspect="1"/>
          </p:cNvPicPr>
          <p:nvPr/>
        </p:nvPicPr>
        <p:blipFill>
          <a:blip r:embed="rId3"/>
          <a:stretch>
            <a:fillRect/>
          </a:stretch>
        </p:blipFill>
        <p:spPr>
          <a:xfrm>
            <a:off x="3418199" y="2223985"/>
            <a:ext cx="8835814" cy="3666863"/>
          </a:xfrm>
          <a:prstGeom prst="rect">
            <a:avLst/>
          </a:prstGeom>
          <a:ln>
            <a:noFill/>
          </a:ln>
          <a:effectLst>
            <a:outerShdw blurRad="292100" dist="139700" dir="2700000" algn="tl" rotWithShape="0">
              <a:srgbClr val="333333">
                <a:alpha val="65000"/>
              </a:srgbClr>
            </a:outerShdw>
          </a:effectLst>
        </p:spPr>
      </p:pic>
      <p:sp>
        <p:nvSpPr>
          <p:cNvPr id="13" name="Rectángulo 12"/>
          <p:cNvSpPr/>
          <p:nvPr/>
        </p:nvSpPr>
        <p:spPr>
          <a:xfrm>
            <a:off x="10989360" y="1535723"/>
            <a:ext cx="940825" cy="27549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 name="Rectángulo 13"/>
          <p:cNvSpPr/>
          <p:nvPr/>
        </p:nvSpPr>
        <p:spPr>
          <a:xfrm>
            <a:off x="3535894" y="2778369"/>
            <a:ext cx="8656106" cy="2637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Rectángulo 14"/>
          <p:cNvSpPr/>
          <p:nvPr/>
        </p:nvSpPr>
        <p:spPr>
          <a:xfrm>
            <a:off x="3453369" y="4281181"/>
            <a:ext cx="8656106" cy="2637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CuadroTexto 15"/>
          <p:cNvSpPr txBox="1"/>
          <p:nvPr/>
        </p:nvSpPr>
        <p:spPr>
          <a:xfrm>
            <a:off x="52755" y="5984844"/>
            <a:ext cx="8950569" cy="830997"/>
          </a:xfrm>
          <a:prstGeom prst="rect">
            <a:avLst/>
          </a:prstGeom>
          <a:noFill/>
        </p:spPr>
        <p:txBody>
          <a:bodyPr wrap="square" rtlCol="0">
            <a:spAutoFit/>
          </a:bodyPr>
          <a:lstStyle/>
          <a:p>
            <a:pPr algn="r"/>
            <a:r>
              <a:rPr lang="es-MX" sz="2400" dirty="0">
                <a:solidFill>
                  <a:srgbClr val="0070C0"/>
                </a:solidFill>
              </a:rPr>
              <a:t>Debe realizarse e la misma </a:t>
            </a:r>
            <a:r>
              <a:rPr lang="es-MX" sz="2400">
                <a:solidFill>
                  <a:srgbClr val="0070C0"/>
                </a:solidFill>
              </a:rPr>
              <a:t>fecha que el CFDI por el total y </a:t>
            </a:r>
            <a:r>
              <a:rPr lang="es-MX" sz="2400" dirty="0">
                <a:solidFill>
                  <a:srgbClr val="0070C0"/>
                </a:solidFill>
              </a:rPr>
              <a:t>liquidarse al momento de la emisión de </a:t>
            </a:r>
            <a:r>
              <a:rPr lang="es-MX" sz="2400">
                <a:solidFill>
                  <a:srgbClr val="0070C0"/>
                </a:solidFill>
              </a:rPr>
              <a:t>la factura.</a:t>
            </a:r>
            <a:endParaRPr lang="es-MX" sz="2400" dirty="0">
              <a:solidFill>
                <a:srgbClr val="0070C0"/>
              </a:solidFill>
            </a:endParaRPr>
          </a:p>
        </p:txBody>
      </p:sp>
      <p:sp>
        <p:nvSpPr>
          <p:cNvPr id="17" name="CuadroTexto 16"/>
          <p:cNvSpPr txBox="1"/>
          <p:nvPr/>
        </p:nvSpPr>
        <p:spPr>
          <a:xfrm>
            <a:off x="-22385" y="2299009"/>
            <a:ext cx="2612780" cy="1200329"/>
          </a:xfrm>
          <a:prstGeom prst="rect">
            <a:avLst/>
          </a:prstGeom>
          <a:solidFill>
            <a:schemeClr val="bg1">
              <a:lumMod val="85000"/>
            </a:schemeClr>
          </a:solidFill>
        </p:spPr>
        <p:txBody>
          <a:bodyPr wrap="square" rtlCol="0">
            <a:spAutoFit/>
          </a:bodyPr>
          <a:lstStyle/>
          <a:p>
            <a:pPr algn="r"/>
            <a:r>
              <a:rPr lang="es-ES_tradnl" sz="2400" b="1" dirty="0"/>
              <a:t>Facturación aplicando anticipo con CFDI </a:t>
            </a:r>
            <a:r>
              <a:rPr lang="es-ES_tradnl" sz="2400" b="1"/>
              <a:t>de egreso</a:t>
            </a:r>
            <a:endParaRPr lang="es-ES_tradnl" sz="2400" b="1" dirty="0"/>
          </a:p>
        </p:txBody>
      </p:sp>
      <p:sp>
        <p:nvSpPr>
          <p:cNvPr id="18" name="CuadroTexto 17"/>
          <p:cNvSpPr txBox="1"/>
          <p:nvPr/>
        </p:nvSpPr>
        <p:spPr>
          <a:xfrm>
            <a:off x="-22385" y="1775789"/>
            <a:ext cx="2612779" cy="523220"/>
          </a:xfrm>
          <a:prstGeom prst="rect">
            <a:avLst/>
          </a:prstGeom>
          <a:solidFill>
            <a:schemeClr val="bg1">
              <a:lumMod val="50000"/>
            </a:schemeClr>
          </a:solidFill>
        </p:spPr>
        <p:txBody>
          <a:bodyPr wrap="square" rtlCol="0">
            <a:spAutoFit/>
          </a:bodyPr>
          <a:lstStyle/>
          <a:p>
            <a:pPr algn="ctr"/>
            <a:r>
              <a:rPr lang="es-ES_tradnl" sz="2800">
                <a:solidFill>
                  <a:schemeClr val="bg1"/>
                </a:solidFill>
              </a:rPr>
              <a:t>Escenario A</a:t>
            </a:r>
          </a:p>
        </p:txBody>
      </p:sp>
      <p:sp>
        <p:nvSpPr>
          <p:cNvPr id="19" name="Redondear rectángulo de esquina diagonal 18"/>
          <p:cNvSpPr/>
          <p:nvPr/>
        </p:nvSpPr>
        <p:spPr>
          <a:xfrm>
            <a:off x="116742" y="4453665"/>
            <a:ext cx="2433024" cy="457200"/>
          </a:xfrm>
          <a:prstGeom prst="round2DiagRect">
            <a:avLst>
              <a:gd name="adj1" fmla="val 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Momento 3</a:t>
            </a:r>
          </a:p>
        </p:txBody>
      </p:sp>
    </p:spTree>
    <p:extLst>
      <p:ext uri="{BB962C8B-B14F-4D97-AF65-F5344CB8AC3E}">
        <p14:creationId xmlns:p14="http://schemas.microsoft.com/office/powerpoint/2010/main" val="167143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p:cNvSpPr txBox="1"/>
          <p:nvPr/>
        </p:nvSpPr>
        <p:spPr>
          <a:xfrm>
            <a:off x="629096" y="939588"/>
            <a:ext cx="1973425" cy="461665"/>
          </a:xfrm>
          <a:prstGeom prst="rect">
            <a:avLst/>
          </a:prstGeom>
          <a:noFill/>
        </p:spPr>
        <p:txBody>
          <a:bodyPr wrap="none" rtlCol="0">
            <a:spAutoFit/>
          </a:bodyPr>
          <a:lstStyle/>
          <a:p>
            <a:pPr algn="r"/>
            <a:r>
              <a:rPr lang="es-ES_tradnl" sz="2400" b="1" dirty="0">
                <a:solidFill>
                  <a:srgbClr val="FF0000"/>
                </a:solidFill>
              </a:rPr>
              <a:t>Anexo 20 v3.3</a:t>
            </a:r>
          </a:p>
        </p:txBody>
      </p:sp>
      <p:sp>
        <p:nvSpPr>
          <p:cNvPr id="17" name="CuadroTexto 16"/>
          <p:cNvSpPr txBox="1"/>
          <p:nvPr/>
        </p:nvSpPr>
        <p:spPr>
          <a:xfrm>
            <a:off x="-457202" y="251862"/>
            <a:ext cx="3059723" cy="590931"/>
          </a:xfrm>
          <a:prstGeom prst="rect">
            <a:avLst/>
          </a:prstGeom>
        </p:spPr>
        <p:txBody>
          <a:bodyPr vert="horz" lIns="91440" tIns="45720" rIns="91440" bIns="45720" rtlCol="0" anchor="ctr">
            <a:noAutofit/>
          </a:bodyPr>
          <a:lstStyle>
            <a:lvl1pPr>
              <a:lnSpc>
                <a:spcPct val="90000"/>
              </a:lnSpc>
              <a:spcBef>
                <a:spcPct val="0"/>
              </a:spcBef>
              <a:buNone/>
              <a:defRPr sz="3600" b="1">
                <a:solidFill>
                  <a:schemeClr val="accent5"/>
                </a:solidFill>
                <a:latin typeface="Calibri" charset="0"/>
                <a:ea typeface="Calibri" charset="0"/>
                <a:cs typeface="Calibri" charset="0"/>
              </a:defRPr>
            </a:lvl1pPr>
          </a:lstStyle>
          <a:p>
            <a:pPr algn="r"/>
            <a:r>
              <a:rPr lang="es-ES_tradnl" sz="2800" dirty="0"/>
              <a:t>Facturación</a:t>
            </a:r>
            <a:r>
              <a:rPr lang="es-ES" sz="2800" dirty="0"/>
              <a:t> </a:t>
            </a:r>
          </a:p>
          <a:p>
            <a:pPr algn="r"/>
            <a:r>
              <a:rPr lang="es-ES" sz="2800" dirty="0"/>
              <a:t>de Anticipos</a:t>
            </a:r>
            <a:endParaRPr lang="es-ES_tradnl" sz="2800" dirty="0"/>
          </a:p>
        </p:txBody>
      </p:sp>
      <p:sp>
        <p:nvSpPr>
          <p:cNvPr id="18" name="CuadroTexto 17"/>
          <p:cNvSpPr txBox="1"/>
          <p:nvPr/>
        </p:nvSpPr>
        <p:spPr>
          <a:xfrm>
            <a:off x="-22385" y="2318474"/>
            <a:ext cx="2643958" cy="1569660"/>
          </a:xfrm>
          <a:prstGeom prst="rect">
            <a:avLst/>
          </a:prstGeom>
          <a:solidFill>
            <a:schemeClr val="accent1">
              <a:lumMod val="60000"/>
              <a:lumOff val="40000"/>
            </a:schemeClr>
          </a:solidFill>
        </p:spPr>
        <p:txBody>
          <a:bodyPr wrap="square" rtlCol="0">
            <a:spAutoFit/>
          </a:bodyPr>
          <a:lstStyle/>
          <a:p>
            <a:pPr algn="r"/>
            <a:r>
              <a:rPr lang="es-ES_tradnl" sz="2400" b="1" dirty="0"/>
              <a:t>Facturación aplicando anticipo con remanente de la contraprestación</a:t>
            </a:r>
          </a:p>
        </p:txBody>
      </p:sp>
      <p:pic>
        <p:nvPicPr>
          <p:cNvPr id="19" name="Imagen 18"/>
          <p:cNvPicPr>
            <a:picLocks noChangeAspect="1"/>
          </p:cNvPicPr>
          <p:nvPr/>
        </p:nvPicPr>
        <p:blipFill>
          <a:blip r:embed="rId2"/>
          <a:stretch>
            <a:fillRect/>
          </a:stretch>
        </p:blipFill>
        <p:spPr>
          <a:xfrm>
            <a:off x="2665535" y="0"/>
            <a:ext cx="9579219" cy="4910865"/>
          </a:xfrm>
          <a:prstGeom prst="rect">
            <a:avLst/>
          </a:prstGeom>
        </p:spPr>
      </p:pic>
      <p:sp>
        <p:nvSpPr>
          <p:cNvPr id="20" name="CuadroTexto 19"/>
          <p:cNvSpPr txBox="1"/>
          <p:nvPr/>
        </p:nvSpPr>
        <p:spPr>
          <a:xfrm>
            <a:off x="116742" y="4885396"/>
            <a:ext cx="2433024" cy="1015663"/>
          </a:xfrm>
          <a:prstGeom prst="rect">
            <a:avLst/>
          </a:prstGeom>
          <a:solidFill>
            <a:schemeClr val="accent1">
              <a:lumMod val="20000"/>
              <a:lumOff val="80000"/>
            </a:schemeClr>
          </a:solidFill>
        </p:spPr>
        <p:txBody>
          <a:bodyPr wrap="square" rtlCol="0">
            <a:spAutoFit/>
          </a:bodyPr>
          <a:lstStyle>
            <a:defPPr>
              <a:defRPr lang="es-ES_tradnl"/>
            </a:defPPr>
            <a:lvl1pPr algn="ctr">
              <a:defRPr sz="2000"/>
            </a:lvl1pPr>
          </a:lstStyle>
          <a:p>
            <a:r>
              <a:rPr lang="es-ES_tradnl" dirty="0"/>
              <a:t>Emisión CFDI </a:t>
            </a:r>
          </a:p>
          <a:p>
            <a:r>
              <a:rPr lang="es-ES_tradnl" dirty="0"/>
              <a:t>por el valor del </a:t>
            </a:r>
          </a:p>
          <a:p>
            <a:r>
              <a:rPr lang="es-ES_tradnl" dirty="0"/>
              <a:t>anticipo recibido</a:t>
            </a:r>
          </a:p>
        </p:txBody>
      </p:sp>
      <p:pic>
        <p:nvPicPr>
          <p:cNvPr id="21" name="Imagen 20"/>
          <p:cNvPicPr>
            <a:picLocks noChangeAspect="1"/>
          </p:cNvPicPr>
          <p:nvPr/>
        </p:nvPicPr>
        <p:blipFill>
          <a:blip r:embed="rId3"/>
          <a:stretch>
            <a:fillRect/>
          </a:stretch>
        </p:blipFill>
        <p:spPr>
          <a:xfrm>
            <a:off x="3077308" y="2645762"/>
            <a:ext cx="9114692" cy="3833599"/>
          </a:xfrm>
          <a:prstGeom prst="rect">
            <a:avLst/>
          </a:prstGeom>
          <a:ln>
            <a:noFill/>
          </a:ln>
          <a:effectLst>
            <a:outerShdw blurRad="292100" dist="139700" dir="2700000" algn="tl" rotWithShape="0">
              <a:srgbClr val="333333">
                <a:alpha val="65000"/>
              </a:srgbClr>
            </a:outerShdw>
          </a:effectLst>
        </p:spPr>
      </p:pic>
      <p:sp>
        <p:nvSpPr>
          <p:cNvPr id="22" name="Rectángulo 21"/>
          <p:cNvSpPr/>
          <p:nvPr/>
        </p:nvSpPr>
        <p:spPr>
          <a:xfrm>
            <a:off x="3077308" y="3220835"/>
            <a:ext cx="9039552" cy="2785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CuadroTexto 8"/>
          <p:cNvSpPr txBox="1"/>
          <p:nvPr/>
        </p:nvSpPr>
        <p:spPr>
          <a:xfrm>
            <a:off x="-22385" y="1793374"/>
            <a:ext cx="2643958" cy="523220"/>
          </a:xfrm>
          <a:prstGeom prst="rect">
            <a:avLst/>
          </a:prstGeom>
          <a:solidFill>
            <a:schemeClr val="tx2">
              <a:lumMod val="75000"/>
            </a:schemeClr>
          </a:solidFill>
        </p:spPr>
        <p:txBody>
          <a:bodyPr wrap="square" rtlCol="0">
            <a:spAutoFit/>
          </a:bodyPr>
          <a:lstStyle/>
          <a:p>
            <a:pPr algn="ctr"/>
            <a:r>
              <a:rPr lang="es-ES_tradnl" sz="2800" dirty="0">
                <a:solidFill>
                  <a:schemeClr val="bg1"/>
                </a:solidFill>
              </a:rPr>
              <a:t>Escenario B</a:t>
            </a:r>
          </a:p>
        </p:txBody>
      </p:sp>
      <p:sp>
        <p:nvSpPr>
          <p:cNvPr id="10" name="Redondear rectángulo de esquina diagonal 9"/>
          <p:cNvSpPr/>
          <p:nvPr/>
        </p:nvSpPr>
        <p:spPr>
          <a:xfrm>
            <a:off x="116742" y="4453665"/>
            <a:ext cx="2433024" cy="457200"/>
          </a:xfrm>
          <a:prstGeom prst="round2DiagRect">
            <a:avLst>
              <a:gd name="adj1" fmla="val 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t>Momento 1</a:t>
            </a:r>
          </a:p>
        </p:txBody>
      </p:sp>
    </p:spTree>
    <p:extLst>
      <p:ext uri="{BB962C8B-B14F-4D97-AF65-F5344CB8AC3E}">
        <p14:creationId xmlns:p14="http://schemas.microsoft.com/office/powerpoint/2010/main" val="27711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p:cNvSpPr txBox="1"/>
          <p:nvPr/>
        </p:nvSpPr>
        <p:spPr>
          <a:xfrm>
            <a:off x="629096" y="939588"/>
            <a:ext cx="1973425" cy="461665"/>
          </a:xfrm>
          <a:prstGeom prst="rect">
            <a:avLst/>
          </a:prstGeom>
          <a:noFill/>
        </p:spPr>
        <p:txBody>
          <a:bodyPr wrap="none" rtlCol="0">
            <a:spAutoFit/>
          </a:bodyPr>
          <a:lstStyle/>
          <a:p>
            <a:pPr algn="r"/>
            <a:r>
              <a:rPr lang="es-ES_tradnl" sz="2400" b="1" dirty="0">
                <a:solidFill>
                  <a:srgbClr val="FF0000"/>
                </a:solidFill>
              </a:rPr>
              <a:t>Anexo 20 v3.3</a:t>
            </a:r>
          </a:p>
        </p:txBody>
      </p:sp>
      <p:sp>
        <p:nvSpPr>
          <p:cNvPr id="17" name="CuadroTexto 16"/>
          <p:cNvSpPr txBox="1"/>
          <p:nvPr/>
        </p:nvSpPr>
        <p:spPr>
          <a:xfrm>
            <a:off x="-457202" y="251862"/>
            <a:ext cx="3059723" cy="590931"/>
          </a:xfrm>
          <a:prstGeom prst="rect">
            <a:avLst/>
          </a:prstGeom>
        </p:spPr>
        <p:txBody>
          <a:bodyPr vert="horz" lIns="91440" tIns="45720" rIns="91440" bIns="45720" rtlCol="0" anchor="ctr">
            <a:noAutofit/>
          </a:bodyPr>
          <a:lstStyle>
            <a:lvl1pPr>
              <a:lnSpc>
                <a:spcPct val="90000"/>
              </a:lnSpc>
              <a:spcBef>
                <a:spcPct val="0"/>
              </a:spcBef>
              <a:buNone/>
              <a:defRPr sz="3600" b="1">
                <a:solidFill>
                  <a:schemeClr val="accent5"/>
                </a:solidFill>
                <a:latin typeface="Calibri" charset="0"/>
                <a:ea typeface="Calibri" charset="0"/>
                <a:cs typeface="Calibri" charset="0"/>
              </a:defRPr>
            </a:lvl1pPr>
          </a:lstStyle>
          <a:p>
            <a:pPr algn="r"/>
            <a:r>
              <a:rPr lang="es-ES_tradnl" sz="2800" dirty="0"/>
              <a:t>Facturación</a:t>
            </a:r>
            <a:r>
              <a:rPr lang="es-ES" sz="2800" dirty="0"/>
              <a:t> </a:t>
            </a:r>
          </a:p>
          <a:p>
            <a:pPr algn="r"/>
            <a:r>
              <a:rPr lang="es-ES" sz="2800" dirty="0"/>
              <a:t>de Anticipos</a:t>
            </a:r>
            <a:endParaRPr lang="es-ES_tradnl" sz="2800" dirty="0"/>
          </a:p>
        </p:txBody>
      </p:sp>
      <p:sp>
        <p:nvSpPr>
          <p:cNvPr id="20" name="CuadroTexto 19"/>
          <p:cNvSpPr txBox="1"/>
          <p:nvPr/>
        </p:nvSpPr>
        <p:spPr>
          <a:xfrm>
            <a:off x="116742" y="4886052"/>
            <a:ext cx="2433024" cy="707886"/>
          </a:xfrm>
          <a:prstGeom prst="rect">
            <a:avLst/>
          </a:prstGeom>
          <a:solidFill>
            <a:schemeClr val="accent1">
              <a:lumMod val="20000"/>
              <a:lumOff val="80000"/>
            </a:schemeClr>
          </a:solidFill>
        </p:spPr>
        <p:txBody>
          <a:bodyPr wrap="square" rtlCol="0">
            <a:spAutoFit/>
          </a:bodyPr>
          <a:lstStyle>
            <a:defPPr>
              <a:defRPr lang="es-ES_tradnl"/>
            </a:defPPr>
            <a:lvl1pPr algn="ctr">
              <a:defRPr sz="2000"/>
            </a:lvl1pPr>
          </a:lstStyle>
          <a:p>
            <a:r>
              <a:rPr lang="es-ES_tradnl" dirty="0"/>
              <a:t>Emisión CFDI </a:t>
            </a:r>
          </a:p>
          <a:p>
            <a:r>
              <a:rPr lang="es-ES_tradnl" dirty="0"/>
              <a:t>por el remanente</a:t>
            </a:r>
          </a:p>
        </p:txBody>
      </p:sp>
      <p:pic>
        <p:nvPicPr>
          <p:cNvPr id="2" name="Imagen 1"/>
          <p:cNvPicPr>
            <a:picLocks noChangeAspect="1"/>
          </p:cNvPicPr>
          <p:nvPr/>
        </p:nvPicPr>
        <p:blipFill>
          <a:blip r:embed="rId2"/>
          <a:stretch>
            <a:fillRect/>
          </a:stretch>
        </p:blipFill>
        <p:spPr>
          <a:xfrm>
            <a:off x="2621573" y="0"/>
            <a:ext cx="10299700" cy="5270500"/>
          </a:xfrm>
          <a:prstGeom prst="rect">
            <a:avLst/>
          </a:prstGeom>
        </p:spPr>
      </p:pic>
      <p:pic>
        <p:nvPicPr>
          <p:cNvPr id="3" name="Imagen 2"/>
          <p:cNvPicPr>
            <a:picLocks noChangeAspect="1"/>
          </p:cNvPicPr>
          <p:nvPr/>
        </p:nvPicPr>
        <p:blipFill>
          <a:blip r:embed="rId3"/>
          <a:stretch>
            <a:fillRect/>
          </a:stretch>
        </p:blipFill>
        <p:spPr>
          <a:xfrm>
            <a:off x="3145204" y="2065854"/>
            <a:ext cx="9046796" cy="3793087"/>
          </a:xfrm>
          <a:prstGeom prst="rect">
            <a:avLst/>
          </a:prstGeom>
          <a:ln>
            <a:noFill/>
          </a:ln>
          <a:effectLst>
            <a:outerShdw blurRad="292100" dist="139700" dir="2700000" algn="tl" rotWithShape="0">
              <a:srgbClr val="333333">
                <a:alpha val="65000"/>
              </a:srgbClr>
            </a:outerShdw>
          </a:effectLst>
        </p:spPr>
      </p:pic>
      <p:sp>
        <p:nvSpPr>
          <p:cNvPr id="11" name="Rectángulo 10"/>
          <p:cNvSpPr/>
          <p:nvPr/>
        </p:nvSpPr>
        <p:spPr>
          <a:xfrm>
            <a:off x="3130063" y="2329736"/>
            <a:ext cx="9039552" cy="7946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ángulo 12"/>
          <p:cNvSpPr/>
          <p:nvPr/>
        </p:nvSpPr>
        <p:spPr>
          <a:xfrm>
            <a:off x="9407769" y="2357985"/>
            <a:ext cx="844062" cy="4827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CuadroTexto 9"/>
          <p:cNvSpPr txBox="1"/>
          <p:nvPr/>
        </p:nvSpPr>
        <p:spPr>
          <a:xfrm>
            <a:off x="-22385" y="2318474"/>
            <a:ext cx="2643958" cy="1569660"/>
          </a:xfrm>
          <a:prstGeom prst="rect">
            <a:avLst/>
          </a:prstGeom>
          <a:solidFill>
            <a:schemeClr val="accent1">
              <a:lumMod val="60000"/>
              <a:lumOff val="40000"/>
            </a:schemeClr>
          </a:solidFill>
        </p:spPr>
        <p:txBody>
          <a:bodyPr wrap="square" rtlCol="0">
            <a:spAutoFit/>
          </a:bodyPr>
          <a:lstStyle/>
          <a:p>
            <a:pPr algn="r"/>
            <a:r>
              <a:rPr lang="es-ES_tradnl" sz="2400" b="1" dirty="0"/>
              <a:t>Facturación aplicando anticipo con remanente de la contraprestación</a:t>
            </a:r>
          </a:p>
        </p:txBody>
      </p:sp>
      <p:sp>
        <p:nvSpPr>
          <p:cNvPr id="14" name="CuadroTexto 13"/>
          <p:cNvSpPr txBox="1"/>
          <p:nvPr/>
        </p:nvSpPr>
        <p:spPr>
          <a:xfrm>
            <a:off x="-22385" y="1793374"/>
            <a:ext cx="2643958" cy="523220"/>
          </a:xfrm>
          <a:prstGeom prst="rect">
            <a:avLst/>
          </a:prstGeom>
          <a:solidFill>
            <a:schemeClr val="tx2">
              <a:lumMod val="75000"/>
            </a:schemeClr>
          </a:solidFill>
        </p:spPr>
        <p:txBody>
          <a:bodyPr wrap="square" rtlCol="0">
            <a:spAutoFit/>
          </a:bodyPr>
          <a:lstStyle/>
          <a:p>
            <a:pPr algn="ctr"/>
            <a:r>
              <a:rPr lang="es-ES_tradnl" sz="2800" dirty="0">
                <a:solidFill>
                  <a:schemeClr val="bg1"/>
                </a:solidFill>
              </a:rPr>
              <a:t>Escenario B</a:t>
            </a:r>
          </a:p>
        </p:txBody>
      </p:sp>
      <p:sp>
        <p:nvSpPr>
          <p:cNvPr id="15" name="Redondear rectángulo de esquina diagonal 14"/>
          <p:cNvSpPr/>
          <p:nvPr/>
        </p:nvSpPr>
        <p:spPr>
          <a:xfrm>
            <a:off x="116742" y="4453665"/>
            <a:ext cx="2433024" cy="457200"/>
          </a:xfrm>
          <a:prstGeom prst="round2DiagRect">
            <a:avLst>
              <a:gd name="adj1" fmla="val 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Momento 2</a:t>
            </a:r>
          </a:p>
        </p:txBody>
      </p:sp>
      <p:sp>
        <p:nvSpPr>
          <p:cNvPr id="16" name="Rectángulo: esquinas diagonales redondeadas 44"/>
          <p:cNvSpPr/>
          <p:nvPr/>
        </p:nvSpPr>
        <p:spPr>
          <a:xfrm>
            <a:off x="6598134" y="271979"/>
            <a:ext cx="2990335" cy="754338"/>
          </a:xfrm>
          <a:prstGeom prst="round2Diag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_tradnl" sz="1600" dirty="0">
                <a:solidFill>
                  <a:schemeClr val="tx1"/>
                </a:solidFill>
              </a:rPr>
              <a:t>En este escenario, el nombre del producto se deber</a:t>
            </a:r>
            <a:r>
              <a:rPr lang="es-ES" sz="1600" dirty="0">
                <a:solidFill>
                  <a:schemeClr val="tx1"/>
                </a:solidFill>
              </a:rPr>
              <a:t>á ”mezclar” con la leyenda que solicita el SAT</a:t>
            </a:r>
            <a:endParaRPr lang="es-ES_tradnl" sz="1600" dirty="0">
              <a:solidFill>
                <a:schemeClr val="tx1"/>
              </a:solidFill>
            </a:endParaRPr>
          </a:p>
        </p:txBody>
      </p:sp>
      <p:cxnSp>
        <p:nvCxnSpPr>
          <p:cNvPr id="18" name="Conector recto de flecha 17"/>
          <p:cNvCxnSpPr/>
          <p:nvPr/>
        </p:nvCxnSpPr>
        <p:spPr>
          <a:xfrm flipH="1">
            <a:off x="6921305" y="1026317"/>
            <a:ext cx="1125415" cy="1632477"/>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89024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p:cNvSpPr txBox="1">
            <a:spLocks/>
          </p:cNvSpPr>
          <p:nvPr/>
        </p:nvSpPr>
        <p:spPr>
          <a:xfrm>
            <a:off x="650914" y="375424"/>
            <a:ext cx="11541086" cy="855648"/>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s-MX" sz="3600" b="1" dirty="0">
                <a:solidFill>
                  <a:srgbClr val="0070C0"/>
                </a:solidFill>
                <a:ea typeface="Calibri" charset="0"/>
                <a:cs typeface="Calibri" charset="0"/>
              </a:rPr>
              <a:t>Regla 3.2.25 2MRMF 2017</a:t>
            </a:r>
          </a:p>
        </p:txBody>
      </p:sp>
      <p:sp>
        <p:nvSpPr>
          <p:cNvPr id="6" name="Rectángulo 5"/>
          <p:cNvSpPr/>
          <p:nvPr/>
        </p:nvSpPr>
        <p:spPr>
          <a:xfrm>
            <a:off x="707740" y="1152761"/>
            <a:ext cx="10799763" cy="114451"/>
          </a:xfrm>
          <a:prstGeom prst="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prstClr val="white"/>
              </a:solidFill>
            </a:endParaRPr>
          </a:p>
        </p:txBody>
      </p:sp>
      <p:sp>
        <p:nvSpPr>
          <p:cNvPr id="7" name="Rectángulo 6"/>
          <p:cNvSpPr/>
          <p:nvPr/>
        </p:nvSpPr>
        <p:spPr>
          <a:xfrm>
            <a:off x="492369" y="2420378"/>
            <a:ext cx="8904849" cy="3477875"/>
          </a:xfrm>
          <a:prstGeom prst="rect">
            <a:avLst/>
          </a:prstGeom>
        </p:spPr>
        <p:txBody>
          <a:bodyPr wrap="square">
            <a:spAutoFit/>
          </a:bodyPr>
          <a:lstStyle/>
          <a:p>
            <a:pPr marL="514350" indent="-514350">
              <a:buAutoNum type="arabicPeriod"/>
            </a:pPr>
            <a:r>
              <a:rPr lang="es-MX" sz="2200" dirty="0">
                <a:solidFill>
                  <a:schemeClr val="tx1">
                    <a:lumMod val="85000"/>
                    <a:lumOff val="15000"/>
                  </a:schemeClr>
                </a:solidFill>
                <a:ea typeface="Titillium Web" charset="0"/>
                <a:cs typeface="Titillium Web" charset="0"/>
              </a:rPr>
              <a:t>Emitir </a:t>
            </a:r>
            <a:r>
              <a:rPr lang="es-MX" sz="2200" b="1" dirty="0">
                <a:solidFill>
                  <a:schemeClr val="accent1">
                    <a:lumMod val="50000"/>
                  </a:schemeClr>
                </a:solidFill>
                <a:ea typeface="Titillium Web" charset="0"/>
                <a:cs typeface="Titillium Web" charset="0"/>
              </a:rPr>
              <a:t>CFDI por los anticipos </a:t>
            </a:r>
            <a:r>
              <a:rPr lang="es-MX" sz="2200" dirty="0">
                <a:solidFill>
                  <a:schemeClr val="tx1">
                    <a:lumMod val="85000"/>
                    <a:lumOff val="15000"/>
                  </a:schemeClr>
                </a:solidFill>
                <a:ea typeface="Titillium Web" charset="0"/>
                <a:cs typeface="Titillium Web" charset="0"/>
              </a:rPr>
              <a:t>de acuerdo a guía de llenado.</a:t>
            </a:r>
          </a:p>
          <a:p>
            <a:pPr marL="514350" indent="-514350">
              <a:buAutoNum type="arabicPeriod"/>
            </a:pPr>
            <a:r>
              <a:rPr lang="es-MX" sz="2200" dirty="0">
                <a:solidFill>
                  <a:schemeClr val="tx1">
                    <a:lumMod val="85000"/>
                    <a:lumOff val="15000"/>
                  </a:schemeClr>
                </a:solidFill>
                <a:ea typeface="Titillium Web" charset="0"/>
                <a:cs typeface="Titillium Web" charset="0"/>
              </a:rPr>
              <a:t>En el momento en el que se concrete la operación,</a:t>
            </a:r>
            <a:r>
              <a:rPr lang="es-ES_tradnl" sz="2200" dirty="0"/>
              <a:t> </a:t>
            </a:r>
            <a:r>
              <a:rPr lang="es-MX" sz="2200" dirty="0"/>
              <a:t>emitirán el </a:t>
            </a:r>
            <a:r>
              <a:rPr lang="es-MX" sz="2200" b="1" dirty="0">
                <a:solidFill>
                  <a:schemeClr val="accent1">
                    <a:lumMod val="50000"/>
                  </a:schemeClr>
                </a:solidFill>
              </a:rPr>
              <a:t>CFDI por el total del precio o contraprestación</a:t>
            </a:r>
            <a:r>
              <a:rPr lang="es-MX" sz="2200" dirty="0"/>
              <a:t> pactada.</a:t>
            </a:r>
            <a:endParaRPr lang="es-ES_tradnl" sz="2200" dirty="0"/>
          </a:p>
          <a:p>
            <a:pPr marL="514350" indent="-514350">
              <a:buFontTx/>
              <a:buAutoNum type="arabicPeriod"/>
            </a:pPr>
            <a:r>
              <a:rPr lang="es-MX" sz="2200" dirty="0"/>
              <a:t>Podrán optar por acumular como ingreso en el pago provisional del mes que se trate, </a:t>
            </a:r>
            <a:r>
              <a:rPr lang="es-MX" sz="2200" b="1" dirty="0">
                <a:solidFill>
                  <a:schemeClr val="accent1">
                    <a:lumMod val="50000"/>
                  </a:schemeClr>
                </a:solidFill>
              </a:rPr>
              <a:t>únicamente la cantidad que resulte de disminuir del precio total de la operación los ingresos por anticipos ya acumulados</a:t>
            </a:r>
            <a:r>
              <a:rPr lang="es-MX" sz="2200" dirty="0">
                <a:solidFill>
                  <a:schemeClr val="accent1">
                    <a:lumMod val="50000"/>
                  </a:schemeClr>
                </a:solidFill>
              </a:rPr>
              <a:t>. </a:t>
            </a:r>
          </a:p>
          <a:p>
            <a:pPr marL="514350" indent="-514350">
              <a:buFontTx/>
              <a:buAutoNum type="arabicPeriod"/>
            </a:pPr>
            <a:r>
              <a:rPr lang="es-MX" sz="2200" dirty="0"/>
              <a:t>Deberán expedir el CFDI, </a:t>
            </a:r>
            <a:r>
              <a:rPr lang="es-MX" sz="2200" b="1" dirty="0">
                <a:solidFill>
                  <a:schemeClr val="accent1">
                    <a:lumMod val="50000"/>
                  </a:schemeClr>
                </a:solidFill>
              </a:rPr>
              <a:t>vinculado con los anticipos recibidos, así como el comprobante de egresos vinculado con los anticipos recibidos,</a:t>
            </a:r>
            <a:r>
              <a:rPr lang="es-MX" sz="2200" dirty="0"/>
              <a:t> ambos de acuerdo con la guía de llenado de los CFDI que señala el Anexo 20.</a:t>
            </a:r>
            <a:endParaRPr lang="es-ES_tradnl" sz="2200" dirty="0"/>
          </a:p>
        </p:txBody>
      </p:sp>
      <p:sp>
        <p:nvSpPr>
          <p:cNvPr id="3" name="Rectángulo 2"/>
          <p:cNvSpPr/>
          <p:nvPr/>
        </p:nvSpPr>
        <p:spPr>
          <a:xfrm>
            <a:off x="650914" y="1401445"/>
            <a:ext cx="10673578" cy="707886"/>
          </a:xfrm>
          <a:prstGeom prst="rect">
            <a:avLst/>
          </a:prstGeom>
          <a:noFill/>
        </p:spPr>
        <p:txBody>
          <a:bodyPr wrap="square" rtlCol="0">
            <a:spAutoFit/>
          </a:bodyPr>
          <a:lstStyle/>
          <a:p>
            <a:r>
              <a:rPr lang="es-MX" sz="2000" dirty="0">
                <a:solidFill>
                  <a:schemeClr val="accent2">
                    <a:lumMod val="75000"/>
                  </a:schemeClr>
                </a:solidFill>
              </a:rPr>
              <a:t>Opción para </a:t>
            </a:r>
            <a:r>
              <a:rPr lang="es-MX" sz="2000" b="1" dirty="0">
                <a:solidFill>
                  <a:schemeClr val="accent2">
                    <a:lumMod val="75000"/>
                  </a:schemeClr>
                </a:solidFill>
              </a:rPr>
              <a:t>disminuir los anticipos acumulados en la determinación del pago provisional </a:t>
            </a:r>
            <a:r>
              <a:rPr lang="es-MX" sz="2000" dirty="0">
                <a:solidFill>
                  <a:schemeClr val="accent2">
                    <a:lumMod val="75000"/>
                  </a:schemeClr>
                </a:solidFill>
              </a:rPr>
              <a:t>correspondiente a la emisión del CFDI por el importe total de la contraprestación</a:t>
            </a:r>
            <a:endParaRPr lang="es-ES_tradnl" sz="2000" dirty="0">
              <a:solidFill>
                <a:schemeClr val="accent2">
                  <a:lumMod val="75000"/>
                </a:schemeClr>
              </a:solidFill>
            </a:endParaRPr>
          </a:p>
        </p:txBody>
      </p:sp>
    </p:spTree>
    <p:extLst>
      <p:ext uri="{BB962C8B-B14F-4D97-AF65-F5344CB8AC3E}">
        <p14:creationId xmlns:p14="http://schemas.microsoft.com/office/powerpoint/2010/main" val="12083137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ítulo 1"/>
          <p:cNvSpPr>
            <a:spLocks noGrp="1"/>
          </p:cNvSpPr>
          <p:nvPr>
            <p:ph type="title"/>
          </p:nvPr>
        </p:nvSpPr>
        <p:spPr>
          <a:xfrm>
            <a:off x="438150" y="44360"/>
            <a:ext cx="10515600" cy="1020785"/>
          </a:xfrm>
        </p:spPr>
        <p:txBody>
          <a:bodyPr vert="horz" lIns="91440" tIns="45720" rIns="91440" bIns="45720" rtlCol="0" anchor="ctr">
            <a:normAutofit/>
          </a:bodyPr>
          <a:lstStyle/>
          <a:p>
            <a:r>
              <a:rPr lang="es-ES" sz="3600">
                <a:latin typeface="Calibri" charset="0"/>
                <a:ea typeface="Calibri" charset="0"/>
                <a:cs typeface="Calibri" charset="0"/>
              </a:rPr>
              <a:t>Nuevo </a:t>
            </a:r>
            <a:r>
              <a:rPr lang="es-ES" sz="3600" dirty="0">
                <a:latin typeface="Calibri" charset="0"/>
                <a:ea typeface="Calibri" charset="0"/>
                <a:cs typeface="Calibri" charset="0"/>
              </a:rPr>
              <a:t>CFDI pago</a:t>
            </a:r>
            <a:endParaRPr lang="es-ES_tradnl" sz="3600" dirty="0">
              <a:latin typeface="Calibri" charset="0"/>
              <a:ea typeface="Calibri" charset="0"/>
              <a:cs typeface="Calibri" charset="0"/>
            </a:endParaRPr>
          </a:p>
        </p:txBody>
      </p:sp>
      <p:sp>
        <p:nvSpPr>
          <p:cNvPr id="4" name="CuadroTexto 3"/>
          <p:cNvSpPr txBox="1"/>
          <p:nvPr/>
        </p:nvSpPr>
        <p:spPr>
          <a:xfrm>
            <a:off x="438150" y="1065145"/>
            <a:ext cx="2175596" cy="523220"/>
          </a:xfrm>
          <a:prstGeom prst="rect">
            <a:avLst/>
          </a:prstGeom>
          <a:noFill/>
        </p:spPr>
        <p:txBody>
          <a:bodyPr wrap="none" rtlCol="0">
            <a:spAutoFit/>
          </a:bodyPr>
          <a:lstStyle/>
          <a:p>
            <a:r>
              <a:rPr lang="es-ES_tradnl" sz="2800" b="1" dirty="0"/>
              <a:t>2MRMF 2017</a:t>
            </a:r>
          </a:p>
        </p:txBody>
      </p:sp>
      <p:sp>
        <p:nvSpPr>
          <p:cNvPr id="5" name="CuadroTexto 4"/>
          <p:cNvSpPr txBox="1"/>
          <p:nvPr/>
        </p:nvSpPr>
        <p:spPr>
          <a:xfrm>
            <a:off x="2928683" y="1113253"/>
            <a:ext cx="2563522" cy="461665"/>
          </a:xfrm>
          <a:prstGeom prst="rect">
            <a:avLst/>
          </a:prstGeom>
          <a:noFill/>
        </p:spPr>
        <p:txBody>
          <a:bodyPr wrap="none" rtlCol="0">
            <a:spAutoFit/>
          </a:bodyPr>
          <a:lstStyle/>
          <a:p>
            <a:r>
              <a:rPr lang="es-ES_tradnl" sz="2400" dirty="0"/>
              <a:t>18 de julio de 2017</a:t>
            </a:r>
          </a:p>
        </p:txBody>
      </p:sp>
      <p:sp>
        <p:nvSpPr>
          <p:cNvPr id="6" name="CuadroTexto 5"/>
          <p:cNvSpPr txBox="1"/>
          <p:nvPr/>
        </p:nvSpPr>
        <p:spPr>
          <a:xfrm>
            <a:off x="518832" y="1676257"/>
            <a:ext cx="2483052" cy="461665"/>
          </a:xfrm>
          <a:prstGeom prst="rect">
            <a:avLst/>
          </a:prstGeom>
          <a:noFill/>
        </p:spPr>
        <p:txBody>
          <a:bodyPr wrap="none" rtlCol="0">
            <a:spAutoFit/>
          </a:bodyPr>
          <a:lstStyle/>
          <a:p>
            <a:r>
              <a:rPr lang="es-ES_tradnl" sz="2400" b="1" dirty="0">
                <a:solidFill>
                  <a:srgbClr val="0070C0"/>
                </a:solidFill>
              </a:rPr>
              <a:t>Quinto transitorio</a:t>
            </a:r>
          </a:p>
        </p:txBody>
      </p:sp>
      <p:sp>
        <p:nvSpPr>
          <p:cNvPr id="7" name="CuadroTexto 6"/>
          <p:cNvSpPr txBox="1"/>
          <p:nvPr/>
        </p:nvSpPr>
        <p:spPr>
          <a:xfrm>
            <a:off x="8969188" y="4087906"/>
            <a:ext cx="184731" cy="369332"/>
          </a:xfrm>
          <a:prstGeom prst="rect">
            <a:avLst/>
          </a:prstGeom>
          <a:noFill/>
        </p:spPr>
        <p:txBody>
          <a:bodyPr wrap="none" rtlCol="0">
            <a:spAutoFit/>
          </a:bodyPr>
          <a:lstStyle/>
          <a:p>
            <a:endParaRPr lang="es-ES_tradnl"/>
          </a:p>
        </p:txBody>
      </p:sp>
      <p:sp>
        <p:nvSpPr>
          <p:cNvPr id="2" name="Rectángulo 1"/>
          <p:cNvSpPr/>
          <p:nvPr/>
        </p:nvSpPr>
        <p:spPr>
          <a:xfrm>
            <a:off x="438150" y="2085930"/>
            <a:ext cx="8356226" cy="1938992"/>
          </a:xfrm>
          <a:prstGeom prst="rect">
            <a:avLst/>
          </a:prstGeom>
        </p:spPr>
        <p:txBody>
          <a:bodyPr wrap="square">
            <a:spAutoFit/>
          </a:bodyPr>
          <a:lstStyle/>
          <a:p>
            <a:r>
              <a:rPr lang="es-MX" sz="2000" dirty="0">
                <a:latin typeface="Calibri" charset="0"/>
                <a:ea typeface="Calibri" charset="0"/>
                <a:cs typeface="Calibri" charset="0"/>
              </a:rPr>
              <a:t>“</a:t>
            </a:r>
            <a:r>
              <a:rPr lang="es-ES" sz="2000" dirty="0"/>
              <a:t>Para los efectos de la regla 2.7.1.35., el Complemento para recepción de pagos señalado en la misma entrará en vigor a partir del 1 de julio de 2017.</a:t>
            </a:r>
            <a:endParaRPr lang="es-ES_tradnl" sz="2000" dirty="0"/>
          </a:p>
          <a:p>
            <a:r>
              <a:rPr lang="es-ES" sz="2000" dirty="0"/>
              <a:t> </a:t>
            </a:r>
            <a:endParaRPr lang="es-ES_tradnl" sz="2000" dirty="0"/>
          </a:p>
          <a:p>
            <a:r>
              <a:rPr lang="es-ES" sz="2000" dirty="0"/>
              <a:t>Los contribuyentes podrán optar por expedir CFDI usando la versión 3.3. del Anexo 20 </a:t>
            </a:r>
            <a:r>
              <a:rPr lang="es-ES" sz="2000" b="1" dirty="0"/>
              <a:t>sin incorporar el complemento para recepción de pagos durante el periodo comprendido del 1 de julio al 30 de noviembre de 2017</a:t>
            </a:r>
            <a:r>
              <a:rPr lang="es-ES" sz="2000" dirty="0"/>
              <a:t>”.</a:t>
            </a:r>
            <a:endParaRPr lang="es-ES_tradnl" sz="2000" dirty="0"/>
          </a:p>
        </p:txBody>
      </p:sp>
    </p:spTree>
    <p:extLst>
      <p:ext uri="{BB962C8B-B14F-4D97-AF65-F5344CB8AC3E}">
        <p14:creationId xmlns:p14="http://schemas.microsoft.com/office/powerpoint/2010/main" val="157178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78038"/>
            <a:ext cx="10515600" cy="989175"/>
          </a:xfrm>
        </p:spPr>
        <p:txBody>
          <a:bodyPr/>
          <a:lstStyle/>
          <a:p>
            <a:r>
              <a:rPr lang="es-MX" b="1" dirty="0">
                <a:solidFill>
                  <a:schemeClr val="accent1">
                    <a:lumMod val="75000"/>
                  </a:schemeClr>
                </a:solidFill>
                <a:latin typeface="+mn-lt"/>
                <a:ea typeface="Titillium Web" charset="0"/>
                <a:cs typeface="Titillium Web" charset="0"/>
              </a:rPr>
              <a:t>Entrada en Vigor</a:t>
            </a:r>
          </a:p>
        </p:txBody>
      </p:sp>
      <p:sp>
        <p:nvSpPr>
          <p:cNvPr id="3" name="Marcador de contenido 2"/>
          <p:cNvSpPr>
            <a:spLocks noGrp="1"/>
          </p:cNvSpPr>
          <p:nvPr>
            <p:ph idx="1"/>
          </p:nvPr>
        </p:nvSpPr>
        <p:spPr>
          <a:xfrm>
            <a:off x="4855029" y="2820727"/>
            <a:ext cx="6652474" cy="3785573"/>
          </a:xfrm>
        </p:spPr>
        <p:txBody>
          <a:bodyPr>
            <a:normAutofit/>
          </a:bodyPr>
          <a:lstStyle/>
          <a:p>
            <a:pPr marL="0" indent="0">
              <a:lnSpc>
                <a:spcPct val="100000"/>
              </a:lnSpc>
              <a:spcBef>
                <a:spcPts val="0"/>
              </a:spcBef>
              <a:buNone/>
              <a:defRPr/>
            </a:pPr>
            <a:r>
              <a:rPr lang="es-ES_tradnl" b="1" dirty="0">
                <a:solidFill>
                  <a:srgbClr val="0070C0"/>
                </a:solidFill>
                <a:latin typeface="+mn-lt"/>
                <a:ea typeface="Titillium Web" charset="0"/>
                <a:cs typeface="Titillium Web" charset="0"/>
              </a:rPr>
              <a:t>Anexo 20 versión 3.3</a:t>
            </a:r>
          </a:p>
          <a:p>
            <a:pPr marL="0" marR="0" lvl="0" indent="0" defTabSz="914400" eaLnBrk="1" fontAlgn="auto" latinLnBrk="0" hangingPunct="1">
              <a:lnSpc>
                <a:spcPct val="100000"/>
              </a:lnSpc>
              <a:spcBef>
                <a:spcPts val="0"/>
              </a:spcBef>
              <a:spcAft>
                <a:spcPts val="0"/>
              </a:spcAft>
              <a:buClrTx/>
              <a:buSzTx/>
              <a:buFontTx/>
              <a:buNone/>
              <a:tabLst/>
              <a:defRPr/>
            </a:pPr>
            <a:r>
              <a:rPr lang="es-ES_tradnl" b="1" dirty="0">
                <a:solidFill>
                  <a:schemeClr val="tx1">
                    <a:lumMod val="85000"/>
                    <a:lumOff val="15000"/>
                  </a:schemeClr>
                </a:solidFill>
                <a:latin typeface="+mn-lt"/>
                <a:ea typeface="Titillium Web" charset="0"/>
                <a:cs typeface="Titillium Web" charset="0"/>
              </a:rPr>
              <a:t>Opcional:</a:t>
            </a:r>
            <a:r>
              <a:rPr lang="es-ES_tradnl" dirty="0">
                <a:solidFill>
                  <a:schemeClr val="tx1">
                    <a:lumMod val="85000"/>
                    <a:lumOff val="15000"/>
                  </a:schemeClr>
                </a:solidFill>
                <a:latin typeface="+mn-lt"/>
                <a:ea typeface="Titillium Web" charset="0"/>
                <a:cs typeface="Titillium Web" charset="0"/>
              </a:rPr>
              <a:t> 1 de julio de 2017</a:t>
            </a:r>
          </a:p>
          <a:p>
            <a:pPr marL="0" marR="0" lvl="0" indent="0" defTabSz="914400" eaLnBrk="1" fontAlgn="auto" latinLnBrk="0" hangingPunct="1">
              <a:lnSpc>
                <a:spcPct val="100000"/>
              </a:lnSpc>
              <a:spcBef>
                <a:spcPts val="0"/>
              </a:spcBef>
              <a:spcAft>
                <a:spcPts val="0"/>
              </a:spcAft>
              <a:buClrTx/>
              <a:buSzTx/>
              <a:buFontTx/>
              <a:buNone/>
              <a:tabLst/>
              <a:defRPr/>
            </a:pPr>
            <a:r>
              <a:rPr lang="es-ES_tradnl" b="1" dirty="0">
                <a:solidFill>
                  <a:schemeClr val="tx1">
                    <a:lumMod val="85000"/>
                    <a:lumOff val="15000"/>
                  </a:schemeClr>
                </a:solidFill>
                <a:latin typeface="+mn-lt"/>
                <a:ea typeface="Titillium Web" charset="0"/>
                <a:cs typeface="Titillium Web" charset="0"/>
              </a:rPr>
              <a:t>Obligatorio: </a:t>
            </a:r>
            <a:r>
              <a:rPr lang="es-ES_tradnl" dirty="0">
                <a:solidFill>
                  <a:schemeClr val="tx1">
                    <a:lumMod val="85000"/>
                    <a:lumOff val="15000"/>
                  </a:schemeClr>
                </a:solidFill>
                <a:latin typeface="+mn-lt"/>
                <a:ea typeface="Titillium Web" charset="0"/>
                <a:cs typeface="Titillium Web" charset="0"/>
              </a:rPr>
              <a:t>1 de diciembre 2017</a:t>
            </a:r>
          </a:p>
          <a:p>
            <a:pPr marL="0" marR="0" lvl="0" indent="0" defTabSz="914400" eaLnBrk="1" fontAlgn="auto" latinLnBrk="0" hangingPunct="1">
              <a:lnSpc>
                <a:spcPct val="100000"/>
              </a:lnSpc>
              <a:spcBef>
                <a:spcPts val="0"/>
              </a:spcBef>
              <a:spcAft>
                <a:spcPts val="0"/>
              </a:spcAft>
              <a:buClrTx/>
              <a:buSzTx/>
              <a:buFontTx/>
              <a:buNone/>
              <a:tabLst/>
              <a:defRPr/>
            </a:pPr>
            <a:endParaRPr lang="es-ES_tradnl" dirty="0">
              <a:latin typeface="Titillium Web" charset="0"/>
              <a:ea typeface="Titillium Web" charset="0"/>
              <a:cs typeface="Titillium Web" charset="0"/>
            </a:endParaRPr>
          </a:p>
        </p:txBody>
      </p:sp>
      <p:pic>
        <p:nvPicPr>
          <p:cNvPr id="4" name="Imagen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4143" y="2288735"/>
            <a:ext cx="2547338" cy="2424779"/>
          </a:xfrm>
          <a:prstGeom prst="rect">
            <a:avLst/>
          </a:prstGeom>
        </p:spPr>
      </p:pic>
      <p:sp>
        <p:nvSpPr>
          <p:cNvPr id="5" name="Rectángulo 4"/>
          <p:cNvSpPr/>
          <p:nvPr/>
        </p:nvSpPr>
        <p:spPr>
          <a:xfrm>
            <a:off x="707740" y="1152762"/>
            <a:ext cx="10799763" cy="114451"/>
          </a:xfrm>
          <a:prstGeom prst="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prstClr val="white"/>
              </a:solidFill>
            </a:endParaRPr>
          </a:p>
        </p:txBody>
      </p:sp>
    </p:spTree>
    <p:extLst>
      <p:ext uri="{BB962C8B-B14F-4D97-AF65-F5344CB8AC3E}">
        <p14:creationId xmlns:p14="http://schemas.microsoft.com/office/powerpoint/2010/main" val="6731754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79450" y="3648851"/>
            <a:ext cx="10515600" cy="1020785"/>
          </a:xfrm>
        </p:spPr>
        <p:txBody>
          <a:bodyPr vert="horz" lIns="91440" tIns="45720" rIns="91440" bIns="45720" rtlCol="0" anchor="b">
            <a:normAutofit fontScale="90000"/>
          </a:bodyPr>
          <a:lstStyle/>
          <a:p>
            <a:r>
              <a:rPr lang="es-ES" sz="4800">
                <a:latin typeface="Calibri" charset="0"/>
                <a:ea typeface="Calibri" charset="0"/>
                <a:cs typeface="Calibri" charset="0"/>
              </a:rPr>
              <a:t>Cancelación de CFDI con aceptación del Receptor: Lo que debes saber</a:t>
            </a:r>
            <a:endParaRPr lang="es-ES_tradnl" sz="4800">
              <a:latin typeface="Calibri" charset="0"/>
              <a:ea typeface="Calibri" charset="0"/>
              <a:cs typeface="Calibri" charset="0"/>
            </a:endParaRPr>
          </a:p>
        </p:txBody>
      </p:sp>
    </p:spTree>
    <p:extLst>
      <p:ext uri="{BB962C8B-B14F-4D97-AF65-F5344CB8AC3E}">
        <p14:creationId xmlns:p14="http://schemas.microsoft.com/office/powerpoint/2010/main" val="17711644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vert="horz" lIns="91440" tIns="45720" rIns="91440" bIns="45720" rtlCol="0" anchor="ctr">
            <a:normAutofit fontScale="90000"/>
          </a:bodyPr>
          <a:lstStyle/>
          <a:p>
            <a:r>
              <a:rPr lang="es-MX" sz="3600">
                <a:latin typeface="Calibri" charset="0"/>
                <a:ea typeface="Calibri" charset="0"/>
                <a:cs typeface="Calibri" charset="0"/>
              </a:rPr>
              <a:t>Nuevo esquema de Cancelación de </a:t>
            </a:r>
            <a:r>
              <a:rPr lang="es-MX" sz="3600" err="1">
                <a:latin typeface="Calibri" charset="0"/>
                <a:ea typeface="Calibri" charset="0"/>
                <a:cs typeface="Calibri" charset="0"/>
              </a:rPr>
              <a:t>CFDIs</a:t>
            </a:r>
            <a:r>
              <a:rPr lang="es-MX" sz="3600">
                <a:latin typeface="Calibri" charset="0"/>
                <a:ea typeface="Calibri" charset="0"/>
                <a:cs typeface="Calibri" charset="0"/>
              </a:rPr>
              <a:t> con aceptación del Receptor</a:t>
            </a:r>
            <a:endParaRPr lang="es-ES" sz="3600">
              <a:latin typeface="Calibri" charset="0"/>
              <a:ea typeface="Calibri" charset="0"/>
              <a:cs typeface="Calibri" charset="0"/>
            </a:endParaRPr>
          </a:p>
        </p:txBody>
      </p:sp>
      <p:sp>
        <p:nvSpPr>
          <p:cNvPr id="3" name="Marcador de contenido 2"/>
          <p:cNvSpPr>
            <a:spLocks noGrp="1"/>
          </p:cNvSpPr>
          <p:nvPr>
            <p:ph type="subTitle" idx="1"/>
          </p:nvPr>
        </p:nvSpPr>
        <p:spPr>
          <a:xfrm>
            <a:off x="663389" y="1652214"/>
            <a:ext cx="9144000" cy="1655762"/>
          </a:xfrm>
        </p:spPr>
        <p:txBody>
          <a:bodyPr>
            <a:normAutofit fontScale="92500"/>
          </a:bodyPr>
          <a:lstStyle/>
          <a:p>
            <a:pPr marL="0" indent="0" algn="l">
              <a:buNone/>
            </a:pPr>
            <a:r>
              <a:rPr lang="es-MX" sz="2400" dirty="0">
                <a:latin typeface="Calibri" charset="0"/>
                <a:ea typeface="Calibri" charset="0"/>
                <a:cs typeface="Calibri" charset="0"/>
              </a:rPr>
              <a:t>La cancelación de facturas electrónicas (CFDI) ahora deberán contar con la aprobación del receptor.</a:t>
            </a:r>
          </a:p>
          <a:p>
            <a:pPr marL="0" indent="0" algn="l">
              <a:buNone/>
            </a:pPr>
            <a:r>
              <a:rPr lang="es-MX" sz="2400" dirty="0">
                <a:latin typeface="Calibri" charset="0"/>
                <a:ea typeface="Calibri" charset="0"/>
                <a:cs typeface="Calibri" charset="0"/>
              </a:rPr>
              <a:t>De acuerdo a las modificaciones al Artículo 29-A, las facturas electrónicas, sólo podrán ser canceladas cuando el receptor, acepte dicha revocación.</a:t>
            </a:r>
          </a:p>
        </p:txBody>
      </p:sp>
      <p:sp>
        <p:nvSpPr>
          <p:cNvPr id="4" name="Rectángulo 3"/>
          <p:cNvSpPr/>
          <p:nvPr/>
        </p:nvSpPr>
        <p:spPr>
          <a:xfrm>
            <a:off x="663389" y="3833957"/>
            <a:ext cx="10756900" cy="1938992"/>
          </a:xfrm>
          <a:prstGeom prst="rect">
            <a:avLst/>
          </a:prstGeom>
        </p:spPr>
        <p:txBody>
          <a:bodyPr wrap="square">
            <a:spAutoFit/>
          </a:bodyPr>
          <a:lstStyle/>
          <a:p>
            <a:r>
              <a:rPr lang="es-ES_tradnl" sz="2000" i="1">
                <a:solidFill>
                  <a:srgbClr val="333333"/>
                </a:solidFill>
                <a:latin typeface="Calibri" charset="0"/>
                <a:ea typeface="Calibri" charset="0"/>
                <a:cs typeface="Calibri" charset="0"/>
              </a:rPr>
              <a:t>Artículo 29-A (CFF 2017). </a:t>
            </a:r>
            <a:r>
              <a:rPr lang="es-ES_tradnl" sz="2000" i="1" dirty="0">
                <a:solidFill>
                  <a:srgbClr val="333333"/>
                </a:solidFill>
                <a:latin typeface="Calibri" charset="0"/>
                <a:ea typeface="Calibri" charset="0"/>
                <a:cs typeface="Calibri" charset="0"/>
              </a:rPr>
              <a:t>Los comprobantes fiscales digitales a que se refiere el artículo 29 de este Código, deberán contener los siguientes requisitos:</a:t>
            </a:r>
            <a:br>
              <a:rPr lang="es-ES_tradnl" sz="2000" i="1" dirty="0">
                <a:solidFill>
                  <a:srgbClr val="333333"/>
                </a:solidFill>
                <a:latin typeface="Calibri" charset="0"/>
                <a:ea typeface="Calibri" charset="0"/>
                <a:cs typeface="Calibri" charset="0"/>
              </a:rPr>
            </a:br>
            <a:r>
              <a:rPr lang="mr-IN" sz="2000" i="1" dirty="0">
                <a:solidFill>
                  <a:srgbClr val="333333"/>
                </a:solidFill>
                <a:latin typeface="Calibri" charset="0"/>
                <a:ea typeface="Calibri" charset="0"/>
                <a:cs typeface="Calibri" charset="0"/>
              </a:rPr>
              <a:t>……</a:t>
            </a:r>
            <a:br>
              <a:rPr lang="es-ES_tradnl" sz="2000" i="1" dirty="0">
                <a:solidFill>
                  <a:srgbClr val="333333"/>
                </a:solidFill>
                <a:latin typeface="Calibri" charset="0"/>
                <a:ea typeface="Calibri" charset="0"/>
                <a:cs typeface="Calibri" charset="0"/>
              </a:rPr>
            </a:br>
            <a:r>
              <a:rPr lang="es-ES_tradnl" sz="2000" i="1" dirty="0">
                <a:solidFill>
                  <a:srgbClr val="333333"/>
                </a:solidFill>
                <a:latin typeface="Calibri" charset="0"/>
                <a:ea typeface="Calibri" charset="0"/>
                <a:cs typeface="Calibri" charset="0"/>
              </a:rPr>
              <a:t>Los comprobantes fiscales digitales por Internet </a:t>
            </a:r>
            <a:r>
              <a:rPr lang="es-ES_tradnl" sz="2000" b="1" i="1" dirty="0">
                <a:solidFill>
                  <a:srgbClr val="333333"/>
                </a:solidFill>
                <a:latin typeface="Calibri" charset="0"/>
                <a:ea typeface="Calibri" charset="0"/>
                <a:cs typeface="Calibri" charset="0"/>
              </a:rPr>
              <a:t>sólo podrán cancelarse cuando la persona a favor de quien se expidan acepte su cancelación</a:t>
            </a:r>
            <a:r>
              <a:rPr lang="es-ES_tradnl" sz="2000" i="1" dirty="0">
                <a:solidFill>
                  <a:srgbClr val="333333"/>
                </a:solidFill>
                <a:latin typeface="Calibri" charset="0"/>
                <a:ea typeface="Calibri" charset="0"/>
                <a:cs typeface="Calibri" charset="0"/>
              </a:rPr>
              <a:t>. El Servicio de Administración Tributaria, mediante reglas de carácter general, establecerá la forma y los medios en los que se deberá manifestar dicha aceptación.</a:t>
            </a:r>
            <a:endParaRPr lang="es-ES_tradnl" sz="2000" b="0" i="1" dirty="0">
              <a:solidFill>
                <a:srgbClr val="333333"/>
              </a:solidFill>
              <a:effectLst/>
              <a:latin typeface="Calibri" charset="0"/>
              <a:ea typeface="Calibri" charset="0"/>
              <a:cs typeface="Calibri" charset="0"/>
            </a:endParaRPr>
          </a:p>
        </p:txBody>
      </p:sp>
    </p:spTree>
    <p:extLst>
      <p:ext uri="{BB962C8B-B14F-4D97-AF65-F5344CB8AC3E}">
        <p14:creationId xmlns:p14="http://schemas.microsoft.com/office/powerpoint/2010/main" val="20606550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407894" y="285325"/>
            <a:ext cx="9879106" cy="840908"/>
          </a:xfrm>
        </p:spPr>
        <p:txBody>
          <a:bodyPr vert="horz" lIns="91440" tIns="45720" rIns="91440" bIns="45720" rtlCol="0" anchor="ctr">
            <a:normAutofit fontScale="90000"/>
          </a:bodyPr>
          <a:lstStyle/>
          <a:p>
            <a:r>
              <a:rPr lang="es-MX" sz="3600" dirty="0">
                <a:latin typeface="Calibri" charset="0"/>
                <a:ea typeface="Calibri" charset="0"/>
                <a:cs typeface="Calibri" charset="0"/>
              </a:rPr>
              <a:t>Cancelación vía Buzón Tributario </a:t>
            </a:r>
            <a:r>
              <a:rPr lang="es-ES" sz="3600" dirty="0"/>
              <a:t>| Regla 2.7.1.38 RMF</a:t>
            </a:r>
            <a:endParaRPr lang="es-ES" sz="3600" dirty="0">
              <a:latin typeface="Calibri" charset="0"/>
              <a:ea typeface="Calibri" charset="0"/>
              <a:cs typeface="Calibri" charset="0"/>
            </a:endParaRPr>
          </a:p>
        </p:txBody>
      </p:sp>
      <p:sp>
        <p:nvSpPr>
          <p:cNvPr id="7" name="Marcador de contenido 2"/>
          <p:cNvSpPr txBox="1">
            <a:spLocks/>
          </p:cNvSpPr>
          <p:nvPr/>
        </p:nvSpPr>
        <p:spPr>
          <a:xfrm>
            <a:off x="838200" y="1393614"/>
            <a:ext cx="8559799" cy="1166827"/>
          </a:xfrm>
          <a:prstGeom prst="rect">
            <a:avLst/>
          </a:prstGeom>
        </p:spPr>
        <p:txBody>
          <a:bodyPr vert="horz" lIns="91440" tIns="45720" rIns="91440" bIns="45720" rtlCol="0">
            <a:normAutofit/>
          </a:bodyPr>
          <a:lstStyle>
            <a:lvl1pPr marL="228594" indent="-228594" algn="l" defTabSz="914377" rtl="0" eaLnBrk="1" latinLnBrk="0" hangingPunct="1">
              <a:lnSpc>
                <a:spcPct val="90000"/>
              </a:lnSpc>
              <a:spcBef>
                <a:spcPts val="1000"/>
              </a:spcBef>
              <a:buFont typeface="Arial"/>
              <a:buChar char="•"/>
              <a:defRPr sz="2800" kern="1200">
                <a:solidFill>
                  <a:schemeClr val="bg2">
                    <a:lumMod val="50000"/>
                  </a:schemeClr>
                </a:solidFill>
                <a:latin typeface="Myriad Pro" charset="0"/>
                <a:ea typeface="Myriad Pro" charset="0"/>
                <a:cs typeface="Myriad Pro" charset="0"/>
              </a:defRPr>
            </a:lvl1pPr>
            <a:lvl2pPr marL="685783" indent="-228594" algn="l" defTabSz="914377" rtl="0" eaLnBrk="1" latinLnBrk="0" hangingPunct="1">
              <a:lnSpc>
                <a:spcPct val="90000"/>
              </a:lnSpc>
              <a:spcBef>
                <a:spcPts val="500"/>
              </a:spcBef>
              <a:buFont typeface="Arial"/>
              <a:buChar char="•"/>
              <a:defRPr sz="2400" kern="1200">
                <a:solidFill>
                  <a:schemeClr val="bg2">
                    <a:lumMod val="50000"/>
                  </a:schemeClr>
                </a:solidFill>
                <a:latin typeface="Myriad Pro" charset="0"/>
                <a:ea typeface="Myriad Pro" charset="0"/>
                <a:cs typeface="Myriad Pro" charset="0"/>
              </a:defRPr>
            </a:lvl2pPr>
            <a:lvl3pPr marL="1142971" indent="-228594" algn="l" defTabSz="914377" rtl="0" eaLnBrk="1" latinLnBrk="0" hangingPunct="1">
              <a:lnSpc>
                <a:spcPct val="90000"/>
              </a:lnSpc>
              <a:spcBef>
                <a:spcPts val="500"/>
              </a:spcBef>
              <a:buFont typeface="Arial"/>
              <a:buChar char="•"/>
              <a:defRPr sz="2000" kern="1200">
                <a:solidFill>
                  <a:schemeClr val="bg2">
                    <a:lumMod val="50000"/>
                  </a:schemeClr>
                </a:solidFill>
                <a:latin typeface="Myriad Pro" charset="0"/>
                <a:ea typeface="Myriad Pro" charset="0"/>
                <a:cs typeface="Myriad Pro" charset="0"/>
              </a:defRPr>
            </a:lvl3pPr>
            <a:lvl4pPr marL="1600160" indent="-228594" algn="l" defTabSz="914377" rtl="0" eaLnBrk="1" latinLnBrk="0" hangingPunct="1">
              <a:lnSpc>
                <a:spcPct val="90000"/>
              </a:lnSpc>
              <a:spcBef>
                <a:spcPts val="500"/>
              </a:spcBef>
              <a:buFont typeface="Arial"/>
              <a:buChar char="•"/>
              <a:defRPr sz="1800" kern="1200">
                <a:solidFill>
                  <a:schemeClr val="bg2">
                    <a:lumMod val="50000"/>
                  </a:schemeClr>
                </a:solidFill>
                <a:latin typeface="Myriad Pro" charset="0"/>
                <a:ea typeface="Myriad Pro" charset="0"/>
                <a:cs typeface="Myriad Pro" charset="0"/>
              </a:defRPr>
            </a:lvl4pPr>
            <a:lvl5pPr marL="2057349" indent="-228594" algn="l" defTabSz="914377" rtl="0" eaLnBrk="1" latinLnBrk="0" hangingPunct="1">
              <a:lnSpc>
                <a:spcPct val="90000"/>
              </a:lnSpc>
              <a:spcBef>
                <a:spcPts val="500"/>
              </a:spcBef>
              <a:buFont typeface="Arial"/>
              <a:buChar char="•"/>
              <a:defRPr sz="1800" kern="1200">
                <a:solidFill>
                  <a:schemeClr val="bg2">
                    <a:lumMod val="50000"/>
                  </a:schemeClr>
                </a:solidFill>
                <a:latin typeface="Myriad Pro" charset="0"/>
                <a:ea typeface="Myriad Pro" charset="0"/>
                <a:cs typeface="Myriad Pro"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s-MX" sz="2000">
                <a:latin typeface="Calibri" charset="0"/>
                <a:ea typeface="Calibri" charset="0"/>
                <a:cs typeface="Calibri" charset="0"/>
              </a:rPr>
              <a:t>En la Resolución Miscelánea Fiscal para el 2017, la Secretaría de Hacienda y Crédito Público destaca que cuando el emisor de un CFDI requiera cancelarlo, </a:t>
            </a:r>
            <a:r>
              <a:rPr lang="es-MX" sz="2000" b="1">
                <a:latin typeface="Calibri" charset="0"/>
                <a:ea typeface="Calibri" charset="0"/>
                <a:cs typeface="Calibri" charset="0"/>
              </a:rPr>
              <a:t>enviará al receptor del mismo una solicitud de cancelación.</a:t>
            </a:r>
            <a:endParaRPr lang="es-MX" sz="2000">
              <a:latin typeface="Calibri" charset="0"/>
              <a:ea typeface="Calibri" charset="0"/>
              <a:cs typeface="Calibri" charset="0"/>
            </a:endParaRPr>
          </a:p>
        </p:txBody>
      </p:sp>
      <p:grpSp>
        <p:nvGrpSpPr>
          <p:cNvPr id="9" name="Agrupar 8"/>
          <p:cNvGrpSpPr/>
          <p:nvPr/>
        </p:nvGrpSpPr>
        <p:grpSpPr>
          <a:xfrm>
            <a:off x="9194800" y="1277144"/>
            <a:ext cx="2628049" cy="2382688"/>
            <a:chOff x="8940800" y="2255044"/>
            <a:chExt cx="2628049" cy="2382688"/>
          </a:xfrm>
        </p:grpSpPr>
        <p:pic>
          <p:nvPicPr>
            <p:cNvPr id="6" name="Imagen 5"/>
            <p:cNvPicPr>
              <a:picLocks noChangeAspect="1"/>
            </p:cNvPicPr>
            <p:nvPr/>
          </p:nvPicPr>
          <p:blipFill>
            <a:blip r:embed="rId3"/>
            <a:stretch>
              <a:fillRect/>
            </a:stretch>
          </p:blipFill>
          <p:spPr>
            <a:xfrm>
              <a:off x="8940800" y="2255044"/>
              <a:ext cx="2628049" cy="1968500"/>
            </a:xfrm>
            <a:prstGeom prst="rect">
              <a:avLst/>
            </a:prstGeom>
          </p:spPr>
        </p:pic>
        <p:sp>
          <p:nvSpPr>
            <p:cNvPr id="8" name="CuadroTexto 7"/>
            <p:cNvSpPr txBox="1"/>
            <p:nvPr/>
          </p:nvSpPr>
          <p:spPr>
            <a:xfrm>
              <a:off x="9086833" y="4176067"/>
              <a:ext cx="2266967" cy="461665"/>
            </a:xfrm>
            <a:prstGeom prst="rect">
              <a:avLst/>
            </a:prstGeom>
            <a:noFill/>
          </p:spPr>
          <p:txBody>
            <a:bodyPr wrap="none" rtlCol="0">
              <a:spAutoFit/>
            </a:bodyPr>
            <a:lstStyle/>
            <a:p>
              <a:r>
                <a:rPr lang="es-ES_tradnl" sz="2400" b="1"/>
                <a:t>Buzón tributario</a:t>
              </a:r>
            </a:p>
          </p:txBody>
        </p:sp>
      </p:grpSp>
      <p:sp>
        <p:nvSpPr>
          <p:cNvPr id="10" name="CuadroTexto 9"/>
          <p:cNvSpPr txBox="1"/>
          <p:nvPr/>
        </p:nvSpPr>
        <p:spPr>
          <a:xfrm>
            <a:off x="2072930" y="2511668"/>
            <a:ext cx="5434629" cy="830997"/>
          </a:xfrm>
          <a:prstGeom prst="rect">
            <a:avLst/>
          </a:prstGeom>
          <a:noFill/>
        </p:spPr>
        <p:txBody>
          <a:bodyPr wrap="none" rtlCol="0">
            <a:spAutoFit/>
          </a:bodyPr>
          <a:lstStyle/>
          <a:p>
            <a:pPr algn="ctr"/>
            <a:r>
              <a:rPr lang="es-ES_tradnl" sz="2400" b="1">
                <a:solidFill>
                  <a:schemeClr val="accent1"/>
                </a:solidFill>
              </a:rPr>
              <a:t>¿A través de que medio se podrá realizar </a:t>
            </a:r>
          </a:p>
          <a:p>
            <a:pPr algn="ctr"/>
            <a:r>
              <a:rPr lang="es-ES_tradnl" sz="2400" b="1">
                <a:solidFill>
                  <a:schemeClr val="accent1"/>
                </a:solidFill>
              </a:rPr>
              <a:t>esta petición </a:t>
            </a:r>
            <a:r>
              <a:rPr lang="mr-IN" sz="2400" b="1">
                <a:solidFill>
                  <a:schemeClr val="accent1"/>
                </a:solidFill>
              </a:rPr>
              <a:t>–</a:t>
            </a:r>
            <a:r>
              <a:rPr lang="es-ES_tradnl" sz="2400" b="1">
                <a:solidFill>
                  <a:schemeClr val="accent1"/>
                </a:solidFill>
              </a:rPr>
              <a:t> comunicación?</a:t>
            </a:r>
          </a:p>
        </p:txBody>
      </p:sp>
      <p:sp>
        <p:nvSpPr>
          <p:cNvPr id="11" name="Marcador de contenido 2"/>
          <p:cNvSpPr txBox="1">
            <a:spLocks/>
          </p:cNvSpPr>
          <p:nvPr/>
        </p:nvSpPr>
        <p:spPr>
          <a:xfrm>
            <a:off x="593473" y="3655204"/>
            <a:ext cx="9274427" cy="1166827"/>
          </a:xfrm>
          <a:prstGeom prst="rect">
            <a:avLst/>
          </a:prstGeom>
        </p:spPr>
        <p:txBody>
          <a:bodyPr vert="horz" lIns="91440" tIns="45720" rIns="91440" bIns="45720" rtlCol="0">
            <a:normAutofit/>
          </a:bodyPr>
          <a:lstStyle>
            <a:lvl1pPr marL="228594" indent="-228594" algn="l" defTabSz="914377" rtl="0" eaLnBrk="1" latinLnBrk="0" hangingPunct="1">
              <a:lnSpc>
                <a:spcPct val="90000"/>
              </a:lnSpc>
              <a:spcBef>
                <a:spcPts val="1000"/>
              </a:spcBef>
              <a:buFont typeface="Arial"/>
              <a:buChar char="•"/>
              <a:defRPr sz="2800" kern="1200">
                <a:solidFill>
                  <a:schemeClr val="bg2">
                    <a:lumMod val="50000"/>
                  </a:schemeClr>
                </a:solidFill>
                <a:latin typeface="Myriad Pro" charset="0"/>
                <a:ea typeface="Myriad Pro" charset="0"/>
                <a:cs typeface="Myriad Pro" charset="0"/>
              </a:defRPr>
            </a:lvl1pPr>
            <a:lvl2pPr marL="685783" indent="-228594" algn="l" defTabSz="914377" rtl="0" eaLnBrk="1" latinLnBrk="0" hangingPunct="1">
              <a:lnSpc>
                <a:spcPct val="90000"/>
              </a:lnSpc>
              <a:spcBef>
                <a:spcPts val="500"/>
              </a:spcBef>
              <a:buFont typeface="Arial"/>
              <a:buChar char="•"/>
              <a:defRPr sz="2400" kern="1200">
                <a:solidFill>
                  <a:schemeClr val="bg2">
                    <a:lumMod val="50000"/>
                  </a:schemeClr>
                </a:solidFill>
                <a:latin typeface="Myriad Pro" charset="0"/>
                <a:ea typeface="Myriad Pro" charset="0"/>
                <a:cs typeface="Myriad Pro" charset="0"/>
              </a:defRPr>
            </a:lvl2pPr>
            <a:lvl3pPr marL="1142971" indent="-228594" algn="l" defTabSz="914377" rtl="0" eaLnBrk="1" latinLnBrk="0" hangingPunct="1">
              <a:lnSpc>
                <a:spcPct val="90000"/>
              </a:lnSpc>
              <a:spcBef>
                <a:spcPts val="500"/>
              </a:spcBef>
              <a:buFont typeface="Arial"/>
              <a:buChar char="•"/>
              <a:defRPr sz="2000" kern="1200">
                <a:solidFill>
                  <a:schemeClr val="bg2">
                    <a:lumMod val="50000"/>
                  </a:schemeClr>
                </a:solidFill>
                <a:latin typeface="Myriad Pro" charset="0"/>
                <a:ea typeface="Myriad Pro" charset="0"/>
                <a:cs typeface="Myriad Pro" charset="0"/>
              </a:defRPr>
            </a:lvl3pPr>
            <a:lvl4pPr marL="1600160" indent="-228594" algn="l" defTabSz="914377" rtl="0" eaLnBrk="1" latinLnBrk="0" hangingPunct="1">
              <a:lnSpc>
                <a:spcPct val="90000"/>
              </a:lnSpc>
              <a:spcBef>
                <a:spcPts val="500"/>
              </a:spcBef>
              <a:buFont typeface="Arial"/>
              <a:buChar char="•"/>
              <a:defRPr sz="1800" kern="1200">
                <a:solidFill>
                  <a:schemeClr val="bg2">
                    <a:lumMod val="50000"/>
                  </a:schemeClr>
                </a:solidFill>
                <a:latin typeface="Myriad Pro" charset="0"/>
                <a:ea typeface="Myriad Pro" charset="0"/>
                <a:cs typeface="Myriad Pro" charset="0"/>
              </a:defRPr>
            </a:lvl4pPr>
            <a:lvl5pPr marL="2057349" indent="-228594" algn="l" defTabSz="914377" rtl="0" eaLnBrk="1" latinLnBrk="0" hangingPunct="1">
              <a:lnSpc>
                <a:spcPct val="90000"/>
              </a:lnSpc>
              <a:spcBef>
                <a:spcPts val="500"/>
              </a:spcBef>
              <a:buFont typeface="Arial"/>
              <a:buChar char="•"/>
              <a:defRPr sz="1800" kern="1200">
                <a:solidFill>
                  <a:schemeClr val="bg2">
                    <a:lumMod val="50000"/>
                  </a:schemeClr>
                </a:solidFill>
                <a:latin typeface="Myriad Pro" charset="0"/>
                <a:ea typeface="Myriad Pro" charset="0"/>
                <a:cs typeface="Myriad Pro"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s-MX" sz="2000" dirty="0">
                <a:latin typeface="Calibri" charset="0"/>
                <a:ea typeface="Calibri" charset="0"/>
                <a:cs typeface="Calibri" charset="0"/>
              </a:rPr>
              <a:t>Regla 2.7.1.38</a:t>
            </a:r>
            <a:r>
              <a:rPr lang="es-MX" sz="2000" b="1" dirty="0">
                <a:latin typeface="Calibri" charset="0"/>
                <a:ea typeface="Calibri" charset="0"/>
                <a:cs typeface="Calibri" charset="0"/>
              </a:rPr>
              <a:t> </a:t>
            </a:r>
            <a:r>
              <a:rPr lang="es-MX" sz="2000" b="1" dirty="0"/>
              <a:t>Aceptación del receptor para la cancelación del CFDI</a:t>
            </a:r>
            <a:endParaRPr lang="es-ES_tradnl" sz="2000" dirty="0"/>
          </a:p>
          <a:p>
            <a:endParaRPr lang="es-MX" sz="2000" dirty="0">
              <a:latin typeface="Calibri" charset="0"/>
              <a:ea typeface="Calibri" charset="0"/>
              <a:cs typeface="Calibri" charset="0"/>
            </a:endParaRPr>
          </a:p>
        </p:txBody>
      </p:sp>
      <p:sp>
        <p:nvSpPr>
          <p:cNvPr id="12" name="Rectángulo 11"/>
          <p:cNvSpPr/>
          <p:nvPr/>
        </p:nvSpPr>
        <p:spPr>
          <a:xfrm>
            <a:off x="466473" y="4172187"/>
            <a:ext cx="8474328" cy="2585323"/>
          </a:xfrm>
          <a:prstGeom prst="rect">
            <a:avLst/>
          </a:prstGeom>
        </p:spPr>
        <p:txBody>
          <a:bodyPr wrap="square">
            <a:spAutoFit/>
          </a:bodyPr>
          <a:lstStyle/>
          <a:p>
            <a:r>
              <a:rPr lang="es-MX" dirty="0"/>
              <a:t>“</a:t>
            </a:r>
            <a:r>
              <a:rPr lang="mr-IN" dirty="0"/>
              <a:t>…</a:t>
            </a:r>
            <a:r>
              <a:rPr lang="es-ES" dirty="0"/>
              <a:t> </a:t>
            </a:r>
            <a:r>
              <a:rPr lang="es-MX" b="1" dirty="0"/>
              <a:t>cuando el emisor de un CFDI requiera cancelarlo</a:t>
            </a:r>
            <a:r>
              <a:rPr lang="es-MX" dirty="0"/>
              <a:t>, enviará al receptor del mismo una solicitud de cancelación a través de buzón tributario.</a:t>
            </a:r>
          </a:p>
          <a:p>
            <a:endParaRPr lang="es-ES_tradnl" dirty="0"/>
          </a:p>
          <a:p>
            <a:r>
              <a:rPr lang="es-MX" dirty="0"/>
              <a:t>El receptor del comprobante fiscal </a:t>
            </a:r>
            <a:r>
              <a:rPr lang="es-MX" b="1" dirty="0"/>
              <a:t>deberá manifestar a través del mismo medio, a más tardar dentro </a:t>
            </a:r>
            <a:r>
              <a:rPr lang="es-MX" b="1" dirty="0">
                <a:solidFill>
                  <a:srgbClr val="FF0000"/>
                </a:solidFill>
              </a:rPr>
              <a:t>de los tres días siguientes </a:t>
            </a:r>
            <a:r>
              <a:rPr lang="es-MX" b="1" dirty="0"/>
              <a:t>contados a partir de la recepción de la solicitud</a:t>
            </a:r>
            <a:r>
              <a:rPr lang="es-MX" dirty="0"/>
              <a:t> de cancelación de CFDI, la aceptación o negación de la cancelación del CFDI.</a:t>
            </a:r>
          </a:p>
          <a:p>
            <a:endParaRPr lang="es-ES_tradnl" dirty="0"/>
          </a:p>
          <a:p>
            <a:r>
              <a:rPr lang="es-MX" dirty="0"/>
              <a:t>El SAT considerará que el receptor acepta la cancelación del CFDI si transcurrido el plazo a que se refiere el párrafo anterior, no realiza manifestación alguna”.</a:t>
            </a:r>
            <a:endParaRPr lang="es-ES_tradnl" dirty="0"/>
          </a:p>
        </p:txBody>
      </p:sp>
    </p:spTree>
    <p:extLst>
      <p:ext uri="{BB962C8B-B14F-4D97-AF65-F5344CB8AC3E}">
        <p14:creationId xmlns:p14="http://schemas.microsoft.com/office/powerpoint/2010/main" val="4129017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413499" y="107673"/>
            <a:ext cx="10515600" cy="1325563"/>
          </a:xfrm>
        </p:spPr>
        <p:txBody>
          <a:bodyPr/>
          <a:lstStyle/>
          <a:p>
            <a:r>
              <a:rPr lang="es-ES" b="1" dirty="0"/>
              <a:t>Cancelación de CFDI</a:t>
            </a:r>
            <a:endParaRPr lang="es-MX" b="1" dirty="0"/>
          </a:p>
        </p:txBody>
      </p:sp>
      <p:pic>
        <p:nvPicPr>
          <p:cNvPr id="5" name="Imagen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9271" y="770454"/>
            <a:ext cx="11381048" cy="5993130"/>
          </a:xfrm>
          <a:prstGeom prst="rect">
            <a:avLst/>
          </a:prstGeom>
        </p:spPr>
      </p:pic>
      <p:sp>
        <p:nvSpPr>
          <p:cNvPr id="2" name="Rectángulo 1"/>
          <p:cNvSpPr/>
          <p:nvPr/>
        </p:nvSpPr>
        <p:spPr>
          <a:xfrm>
            <a:off x="2334128" y="3253839"/>
            <a:ext cx="932449" cy="3206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2400" b="1" dirty="0">
                <a:solidFill>
                  <a:srgbClr val="F7941D"/>
                </a:solidFill>
              </a:rPr>
              <a:t>3 días</a:t>
            </a:r>
          </a:p>
        </p:txBody>
      </p:sp>
      <p:sp>
        <p:nvSpPr>
          <p:cNvPr id="6" name="Rectángulo 5"/>
          <p:cNvSpPr/>
          <p:nvPr/>
        </p:nvSpPr>
        <p:spPr>
          <a:xfrm>
            <a:off x="7976853" y="3241806"/>
            <a:ext cx="916543" cy="3206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2400" b="1" dirty="0">
                <a:solidFill>
                  <a:srgbClr val="35A516"/>
                </a:solidFill>
              </a:rPr>
              <a:t>3 días</a:t>
            </a:r>
          </a:p>
        </p:txBody>
      </p:sp>
      <p:sp>
        <p:nvSpPr>
          <p:cNvPr id="7" name="Rectángulo 6"/>
          <p:cNvSpPr/>
          <p:nvPr/>
        </p:nvSpPr>
        <p:spPr>
          <a:xfrm>
            <a:off x="7351295" y="1445031"/>
            <a:ext cx="673768" cy="1521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_tradnl" sz="1400" b="1">
                <a:solidFill>
                  <a:srgbClr val="FF0000"/>
                </a:solidFill>
              </a:rPr>
              <a:t>3 días</a:t>
            </a:r>
            <a:endParaRPr lang="es-ES_tradnl" sz="1400" b="1" dirty="0">
              <a:solidFill>
                <a:srgbClr val="FF0000"/>
              </a:solidFill>
            </a:endParaRPr>
          </a:p>
        </p:txBody>
      </p:sp>
    </p:spTree>
    <p:extLst>
      <p:ext uri="{BB962C8B-B14F-4D97-AF65-F5344CB8AC3E}">
        <p14:creationId xmlns:p14="http://schemas.microsoft.com/office/powerpoint/2010/main" val="2829487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99290" y="381960"/>
            <a:ext cx="9877231" cy="711199"/>
          </a:xfrm>
        </p:spPr>
        <p:txBody>
          <a:bodyPr>
            <a:noAutofit/>
          </a:bodyPr>
          <a:lstStyle/>
          <a:p>
            <a:r>
              <a:rPr lang="es-ES" b="1" dirty="0">
                <a:latin typeface="Calibri" charset="0"/>
                <a:ea typeface="Calibri" charset="0"/>
                <a:cs typeface="Calibri" charset="0"/>
              </a:rPr>
              <a:t>Cancelación de CFDI | Regla 2.7.1.39 RMF</a:t>
            </a:r>
          </a:p>
        </p:txBody>
      </p:sp>
      <p:sp>
        <p:nvSpPr>
          <p:cNvPr id="3" name="Marcador de contenido 2"/>
          <p:cNvSpPr>
            <a:spLocks noGrp="1"/>
          </p:cNvSpPr>
          <p:nvPr>
            <p:ph idx="1"/>
          </p:nvPr>
        </p:nvSpPr>
        <p:spPr>
          <a:xfrm>
            <a:off x="478361" y="1353429"/>
            <a:ext cx="10278539" cy="932571"/>
          </a:xfrm>
        </p:spPr>
        <p:txBody>
          <a:bodyPr>
            <a:normAutofit/>
          </a:bodyPr>
          <a:lstStyle/>
          <a:p>
            <a:pPr marL="0" indent="0">
              <a:buNone/>
            </a:pPr>
            <a:r>
              <a:rPr lang="es-MX" dirty="0">
                <a:solidFill>
                  <a:schemeClr val="accent1">
                    <a:lumMod val="75000"/>
                  </a:schemeClr>
                </a:solidFill>
                <a:latin typeface="Calibri" charset="0"/>
                <a:ea typeface="Calibri" charset="0"/>
                <a:cs typeface="Calibri" charset="0"/>
              </a:rPr>
              <a:t>Los contribuyentes podrán cancelar un </a:t>
            </a:r>
            <a:r>
              <a:rPr lang="es-MX" b="1" dirty="0">
                <a:solidFill>
                  <a:schemeClr val="accent1">
                    <a:lumMod val="75000"/>
                  </a:schemeClr>
                </a:solidFill>
                <a:latin typeface="Calibri" charset="0"/>
                <a:ea typeface="Calibri" charset="0"/>
                <a:cs typeface="Calibri" charset="0"/>
              </a:rPr>
              <a:t>CFDI </a:t>
            </a:r>
            <a:r>
              <a:rPr lang="es-MX" u="sng" dirty="0">
                <a:solidFill>
                  <a:schemeClr val="accent1">
                    <a:lumMod val="75000"/>
                  </a:schemeClr>
                </a:solidFill>
                <a:latin typeface="Calibri" charset="0"/>
                <a:ea typeface="Calibri" charset="0"/>
                <a:cs typeface="Calibri" charset="0"/>
              </a:rPr>
              <a:t>sin que se requiera la aceptación del receptor</a:t>
            </a:r>
            <a:r>
              <a:rPr lang="es-MX" dirty="0">
                <a:solidFill>
                  <a:schemeClr val="accent1">
                    <a:lumMod val="75000"/>
                  </a:schemeClr>
                </a:solidFill>
                <a:latin typeface="Calibri" charset="0"/>
                <a:ea typeface="Calibri" charset="0"/>
                <a:cs typeface="Calibri" charset="0"/>
              </a:rPr>
              <a:t> en los siguientes supuestos:</a:t>
            </a:r>
          </a:p>
        </p:txBody>
      </p:sp>
      <p:pic>
        <p:nvPicPr>
          <p:cNvPr id="4" name="Imagen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23714" y="2546270"/>
            <a:ext cx="2477161" cy="3469587"/>
          </a:xfrm>
          <a:prstGeom prst="rect">
            <a:avLst/>
          </a:prstGeom>
        </p:spPr>
      </p:pic>
      <p:pic>
        <p:nvPicPr>
          <p:cNvPr id="5" name="Imagen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624917" y="3152713"/>
            <a:ext cx="2274754" cy="2256700"/>
          </a:xfrm>
          <a:prstGeom prst="rect">
            <a:avLst/>
          </a:prstGeom>
        </p:spPr>
      </p:pic>
    </p:spTree>
    <p:extLst>
      <p:ext uri="{BB962C8B-B14F-4D97-AF65-F5344CB8AC3E}">
        <p14:creationId xmlns:p14="http://schemas.microsoft.com/office/powerpoint/2010/main" val="16234728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29066" y="313067"/>
            <a:ext cx="5080000" cy="1069672"/>
          </a:xfrm>
        </p:spPr>
        <p:txBody>
          <a:bodyPr/>
          <a:lstStyle/>
          <a:p>
            <a:r>
              <a:rPr lang="es-ES" b="1" dirty="0">
                <a:latin typeface="Calibri" charset="0"/>
                <a:ea typeface="Calibri" charset="0"/>
                <a:cs typeface="Calibri" charset="0"/>
              </a:rPr>
              <a:t>Cancelación de CFDI</a:t>
            </a:r>
            <a:endParaRPr lang="es-MX" b="1" dirty="0">
              <a:latin typeface="Calibri" charset="0"/>
              <a:ea typeface="Calibri" charset="0"/>
              <a:cs typeface="Calibri" charset="0"/>
            </a:endParaRPr>
          </a:p>
        </p:txBody>
      </p:sp>
      <p:pic>
        <p:nvPicPr>
          <p:cNvPr id="7" name="Marcador de contenido 6"/>
          <p:cNvPicPr>
            <a:picLocks noGrp="1" noChangeAspect="1"/>
          </p:cNvPicPr>
          <p:nvPr>
            <p:ph idx="1"/>
          </p:nvPr>
        </p:nvPicPr>
        <p:blipFill>
          <a:blip r:embed="rId3"/>
          <a:stretch>
            <a:fillRect/>
          </a:stretch>
        </p:blipFill>
        <p:spPr>
          <a:xfrm>
            <a:off x="529066" y="1660523"/>
            <a:ext cx="2866036" cy="4933135"/>
          </a:xfrm>
        </p:spPr>
      </p:pic>
      <p:sp>
        <p:nvSpPr>
          <p:cNvPr id="8" name="CuadroTexto 7"/>
          <p:cNvSpPr txBox="1"/>
          <p:nvPr/>
        </p:nvSpPr>
        <p:spPr>
          <a:xfrm>
            <a:off x="1047685" y="1840224"/>
            <a:ext cx="869795" cy="1200329"/>
          </a:xfrm>
          <a:prstGeom prst="rect">
            <a:avLst/>
          </a:prstGeom>
          <a:noFill/>
        </p:spPr>
        <p:txBody>
          <a:bodyPr wrap="square" rtlCol="0">
            <a:spAutoFit/>
          </a:bodyPr>
          <a:lstStyle/>
          <a:p>
            <a:r>
              <a:rPr lang="es-MX" sz="7200" dirty="0">
                <a:solidFill>
                  <a:srgbClr val="48E2D6"/>
                </a:solidFill>
              </a:rPr>
              <a:t>1</a:t>
            </a:r>
          </a:p>
        </p:txBody>
      </p:sp>
      <p:sp>
        <p:nvSpPr>
          <p:cNvPr id="9" name="CuadroTexto 8"/>
          <p:cNvSpPr txBox="1"/>
          <p:nvPr/>
        </p:nvSpPr>
        <p:spPr>
          <a:xfrm>
            <a:off x="1092289" y="2926762"/>
            <a:ext cx="869795" cy="1200329"/>
          </a:xfrm>
          <a:prstGeom prst="rect">
            <a:avLst/>
          </a:prstGeom>
          <a:noFill/>
        </p:spPr>
        <p:txBody>
          <a:bodyPr wrap="square" rtlCol="0">
            <a:spAutoFit/>
          </a:bodyPr>
          <a:lstStyle/>
          <a:p>
            <a:r>
              <a:rPr lang="es-MX" sz="7200" dirty="0">
                <a:solidFill>
                  <a:schemeClr val="accent1">
                    <a:lumMod val="60000"/>
                    <a:lumOff val="40000"/>
                  </a:schemeClr>
                </a:solidFill>
              </a:rPr>
              <a:t>2</a:t>
            </a:r>
          </a:p>
        </p:txBody>
      </p:sp>
      <p:sp>
        <p:nvSpPr>
          <p:cNvPr id="10" name="CuadroTexto 9"/>
          <p:cNvSpPr txBox="1"/>
          <p:nvPr/>
        </p:nvSpPr>
        <p:spPr>
          <a:xfrm>
            <a:off x="1092288" y="4080206"/>
            <a:ext cx="869795" cy="1200329"/>
          </a:xfrm>
          <a:prstGeom prst="rect">
            <a:avLst/>
          </a:prstGeom>
          <a:noFill/>
        </p:spPr>
        <p:txBody>
          <a:bodyPr wrap="square" rtlCol="0">
            <a:spAutoFit/>
          </a:bodyPr>
          <a:lstStyle/>
          <a:p>
            <a:r>
              <a:rPr lang="es-MX" sz="7200" dirty="0">
                <a:solidFill>
                  <a:srgbClr val="48E2D6"/>
                </a:solidFill>
              </a:rPr>
              <a:t>3</a:t>
            </a:r>
          </a:p>
        </p:txBody>
      </p:sp>
      <p:sp>
        <p:nvSpPr>
          <p:cNvPr id="11" name="CuadroTexto 10"/>
          <p:cNvSpPr txBox="1"/>
          <p:nvPr/>
        </p:nvSpPr>
        <p:spPr>
          <a:xfrm>
            <a:off x="1092289" y="5119859"/>
            <a:ext cx="869795" cy="1200329"/>
          </a:xfrm>
          <a:prstGeom prst="rect">
            <a:avLst/>
          </a:prstGeom>
          <a:noFill/>
        </p:spPr>
        <p:txBody>
          <a:bodyPr wrap="square" rtlCol="0">
            <a:spAutoFit/>
          </a:bodyPr>
          <a:lstStyle/>
          <a:p>
            <a:r>
              <a:rPr lang="es-MX" sz="7200" dirty="0">
                <a:solidFill>
                  <a:schemeClr val="accent1">
                    <a:lumMod val="60000"/>
                    <a:lumOff val="40000"/>
                  </a:schemeClr>
                </a:solidFill>
              </a:rPr>
              <a:t>4</a:t>
            </a:r>
          </a:p>
        </p:txBody>
      </p:sp>
      <p:sp>
        <p:nvSpPr>
          <p:cNvPr id="12" name="Marcador de contenido 2"/>
          <p:cNvSpPr txBox="1">
            <a:spLocks/>
          </p:cNvSpPr>
          <p:nvPr/>
        </p:nvSpPr>
        <p:spPr>
          <a:xfrm>
            <a:off x="3439707" y="1968616"/>
            <a:ext cx="7087044" cy="6802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b="0" i="0" kern="1200">
                <a:solidFill>
                  <a:srgbClr val="0070C0"/>
                </a:solidFill>
                <a:latin typeface="Calibri" charset="0"/>
                <a:ea typeface="Calibri" charset="0"/>
                <a:cs typeface="Calibri" charset="0"/>
              </a:defRPr>
            </a:lvl1pPr>
            <a:lvl2pPr marL="685800" indent="-228600" algn="l" defTabSz="914400" rtl="0" eaLnBrk="1" latinLnBrk="0" hangingPunct="1">
              <a:lnSpc>
                <a:spcPct val="90000"/>
              </a:lnSpc>
              <a:spcBef>
                <a:spcPts val="500"/>
              </a:spcBef>
              <a:buFont typeface="Arial"/>
              <a:buChar char="•"/>
              <a:defRPr sz="2400" b="0" i="0" kern="1200">
                <a:solidFill>
                  <a:srgbClr val="0070C0"/>
                </a:solidFill>
                <a:latin typeface="Calibri" charset="0"/>
                <a:ea typeface="Calibri" charset="0"/>
                <a:cs typeface="Calibri" charset="0"/>
              </a:defRPr>
            </a:lvl2pPr>
            <a:lvl3pPr marL="1143000" indent="-228600" algn="l" defTabSz="914400" rtl="0" eaLnBrk="1" latinLnBrk="0" hangingPunct="1">
              <a:lnSpc>
                <a:spcPct val="90000"/>
              </a:lnSpc>
              <a:spcBef>
                <a:spcPts val="500"/>
              </a:spcBef>
              <a:buFont typeface="Arial"/>
              <a:buChar char="•"/>
              <a:defRPr sz="2000" b="0" i="0" kern="1200">
                <a:solidFill>
                  <a:srgbClr val="0070C0"/>
                </a:solidFill>
                <a:latin typeface="Calibri" charset="0"/>
                <a:ea typeface="Calibri" charset="0"/>
                <a:cs typeface="Calibri" charset="0"/>
              </a:defRPr>
            </a:lvl3pPr>
            <a:lvl4pPr marL="1600200" indent="-228600" algn="l" defTabSz="914400" rtl="0" eaLnBrk="1" latinLnBrk="0" hangingPunct="1">
              <a:lnSpc>
                <a:spcPct val="90000"/>
              </a:lnSpc>
              <a:spcBef>
                <a:spcPts val="500"/>
              </a:spcBef>
              <a:buFont typeface="Arial"/>
              <a:buChar char="•"/>
              <a:defRPr sz="1800" b="0" i="0" kern="1200">
                <a:solidFill>
                  <a:srgbClr val="0070C0"/>
                </a:solidFill>
                <a:latin typeface="Calibri" charset="0"/>
                <a:ea typeface="Calibri" charset="0"/>
                <a:cs typeface="Calibri" charset="0"/>
              </a:defRPr>
            </a:lvl4pPr>
            <a:lvl5pPr marL="2057400" indent="-228600" algn="l" defTabSz="914400" rtl="0" eaLnBrk="1" latinLnBrk="0" hangingPunct="1">
              <a:lnSpc>
                <a:spcPct val="90000"/>
              </a:lnSpc>
              <a:spcBef>
                <a:spcPts val="500"/>
              </a:spcBef>
              <a:buFont typeface="Arial"/>
              <a:buChar char="•"/>
              <a:defRPr sz="1800" b="0" i="0" kern="1200">
                <a:solidFill>
                  <a:srgbClr val="0070C0"/>
                </a:solidFill>
                <a:latin typeface="Calibri" charset="0"/>
                <a:ea typeface="Calibri" charset="0"/>
                <a:cs typeface="Calibr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s-MX" sz="3200" dirty="0"/>
              <a:t>Cuando amparen un monto de hasta $5,000.00</a:t>
            </a:r>
          </a:p>
          <a:p>
            <a:pPr marL="457200" lvl="1" indent="0">
              <a:buNone/>
            </a:pPr>
            <a:endParaRPr lang="es-MX" sz="3200" dirty="0"/>
          </a:p>
          <a:p>
            <a:pPr lvl="1"/>
            <a:endParaRPr lang="es-MX" sz="3200" dirty="0"/>
          </a:p>
        </p:txBody>
      </p:sp>
      <p:sp>
        <p:nvSpPr>
          <p:cNvPr id="13" name="Marcador de contenido 2"/>
          <p:cNvSpPr txBox="1">
            <a:spLocks/>
          </p:cNvSpPr>
          <p:nvPr/>
        </p:nvSpPr>
        <p:spPr>
          <a:xfrm>
            <a:off x="3395102" y="3106320"/>
            <a:ext cx="7958698" cy="10973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b="0" i="0" kern="1200">
                <a:solidFill>
                  <a:srgbClr val="0070C0"/>
                </a:solidFill>
                <a:latin typeface="Calibri" charset="0"/>
                <a:ea typeface="Calibri" charset="0"/>
                <a:cs typeface="Calibri" charset="0"/>
              </a:defRPr>
            </a:lvl1pPr>
            <a:lvl2pPr marL="685800" indent="-228600" algn="l" defTabSz="914400" rtl="0" eaLnBrk="1" latinLnBrk="0" hangingPunct="1">
              <a:lnSpc>
                <a:spcPct val="90000"/>
              </a:lnSpc>
              <a:spcBef>
                <a:spcPts val="500"/>
              </a:spcBef>
              <a:buFont typeface="Arial"/>
              <a:buChar char="•"/>
              <a:defRPr sz="2400" b="0" i="0" kern="1200">
                <a:solidFill>
                  <a:srgbClr val="0070C0"/>
                </a:solidFill>
                <a:latin typeface="Calibri" charset="0"/>
                <a:ea typeface="Calibri" charset="0"/>
                <a:cs typeface="Calibri" charset="0"/>
              </a:defRPr>
            </a:lvl2pPr>
            <a:lvl3pPr marL="1143000" indent="-228600" algn="l" defTabSz="914400" rtl="0" eaLnBrk="1" latinLnBrk="0" hangingPunct="1">
              <a:lnSpc>
                <a:spcPct val="90000"/>
              </a:lnSpc>
              <a:spcBef>
                <a:spcPts val="500"/>
              </a:spcBef>
              <a:buFont typeface="Arial"/>
              <a:buChar char="•"/>
              <a:defRPr sz="2000" b="0" i="0" kern="1200">
                <a:solidFill>
                  <a:srgbClr val="0070C0"/>
                </a:solidFill>
                <a:latin typeface="Calibri" charset="0"/>
                <a:ea typeface="Calibri" charset="0"/>
                <a:cs typeface="Calibri" charset="0"/>
              </a:defRPr>
            </a:lvl3pPr>
            <a:lvl4pPr marL="1600200" indent="-228600" algn="l" defTabSz="914400" rtl="0" eaLnBrk="1" latinLnBrk="0" hangingPunct="1">
              <a:lnSpc>
                <a:spcPct val="90000"/>
              </a:lnSpc>
              <a:spcBef>
                <a:spcPts val="500"/>
              </a:spcBef>
              <a:buFont typeface="Arial"/>
              <a:buChar char="•"/>
              <a:defRPr sz="1800" b="0" i="0" kern="1200">
                <a:solidFill>
                  <a:srgbClr val="0070C0"/>
                </a:solidFill>
                <a:latin typeface="Calibri" charset="0"/>
                <a:ea typeface="Calibri" charset="0"/>
                <a:cs typeface="Calibri" charset="0"/>
              </a:defRPr>
            </a:lvl4pPr>
            <a:lvl5pPr marL="2057400" indent="-228600" algn="l" defTabSz="914400" rtl="0" eaLnBrk="1" latinLnBrk="0" hangingPunct="1">
              <a:lnSpc>
                <a:spcPct val="90000"/>
              </a:lnSpc>
              <a:spcBef>
                <a:spcPts val="500"/>
              </a:spcBef>
              <a:buFont typeface="Arial"/>
              <a:buChar char="•"/>
              <a:defRPr sz="1800" b="0" i="0" kern="1200">
                <a:solidFill>
                  <a:srgbClr val="0070C0"/>
                </a:solidFill>
                <a:latin typeface="Calibri" charset="0"/>
                <a:ea typeface="Calibri" charset="0"/>
                <a:cs typeface="Calibr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s-MX" sz="3200" dirty="0"/>
              <a:t>Emitidos desde la herramienta electrónica de </a:t>
            </a:r>
            <a:r>
              <a:rPr lang="es-MX" sz="3200" b="1" dirty="0"/>
              <a:t>Mis cuentas </a:t>
            </a:r>
            <a:r>
              <a:rPr lang="es-MX" sz="3200" dirty="0"/>
              <a:t>en el aplicativo </a:t>
            </a:r>
            <a:r>
              <a:rPr lang="es-MX" sz="3200" b="1" dirty="0"/>
              <a:t>Factura fácil</a:t>
            </a:r>
          </a:p>
          <a:p>
            <a:pPr marL="0" indent="0">
              <a:buNone/>
            </a:pPr>
            <a:r>
              <a:rPr lang="es-MX" sz="3200" dirty="0"/>
              <a:t> </a:t>
            </a:r>
          </a:p>
          <a:p>
            <a:pPr marL="457200" lvl="1" indent="0">
              <a:buNone/>
            </a:pPr>
            <a:endParaRPr lang="es-MX" sz="2800" dirty="0"/>
          </a:p>
          <a:p>
            <a:pPr lvl="1"/>
            <a:endParaRPr lang="es-MX" sz="2800" dirty="0"/>
          </a:p>
        </p:txBody>
      </p:sp>
      <p:sp>
        <p:nvSpPr>
          <p:cNvPr id="14" name="Marcador de contenido 2"/>
          <p:cNvSpPr txBox="1">
            <a:spLocks/>
          </p:cNvSpPr>
          <p:nvPr/>
        </p:nvSpPr>
        <p:spPr>
          <a:xfrm>
            <a:off x="3395102" y="4183225"/>
            <a:ext cx="7958698" cy="10973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b="0" i="0" kern="1200">
                <a:solidFill>
                  <a:srgbClr val="0070C0"/>
                </a:solidFill>
                <a:latin typeface="Calibri" charset="0"/>
                <a:ea typeface="Calibri" charset="0"/>
                <a:cs typeface="Calibri" charset="0"/>
              </a:defRPr>
            </a:lvl1pPr>
            <a:lvl2pPr marL="685800" indent="-228600" algn="l" defTabSz="914400" rtl="0" eaLnBrk="1" latinLnBrk="0" hangingPunct="1">
              <a:lnSpc>
                <a:spcPct val="90000"/>
              </a:lnSpc>
              <a:spcBef>
                <a:spcPts val="500"/>
              </a:spcBef>
              <a:buFont typeface="Arial"/>
              <a:buChar char="•"/>
              <a:defRPr sz="2400" b="0" i="0" kern="1200">
                <a:solidFill>
                  <a:srgbClr val="0070C0"/>
                </a:solidFill>
                <a:latin typeface="Calibri" charset="0"/>
                <a:ea typeface="Calibri" charset="0"/>
                <a:cs typeface="Calibri" charset="0"/>
              </a:defRPr>
            </a:lvl2pPr>
            <a:lvl3pPr marL="1143000" indent="-228600" algn="l" defTabSz="914400" rtl="0" eaLnBrk="1" latinLnBrk="0" hangingPunct="1">
              <a:lnSpc>
                <a:spcPct val="90000"/>
              </a:lnSpc>
              <a:spcBef>
                <a:spcPts val="500"/>
              </a:spcBef>
              <a:buFont typeface="Arial"/>
              <a:buChar char="•"/>
              <a:defRPr sz="2000" b="0" i="0" kern="1200">
                <a:solidFill>
                  <a:srgbClr val="0070C0"/>
                </a:solidFill>
                <a:latin typeface="Calibri" charset="0"/>
                <a:ea typeface="Calibri" charset="0"/>
                <a:cs typeface="Calibri" charset="0"/>
              </a:defRPr>
            </a:lvl3pPr>
            <a:lvl4pPr marL="1600200" indent="-228600" algn="l" defTabSz="914400" rtl="0" eaLnBrk="1" latinLnBrk="0" hangingPunct="1">
              <a:lnSpc>
                <a:spcPct val="90000"/>
              </a:lnSpc>
              <a:spcBef>
                <a:spcPts val="500"/>
              </a:spcBef>
              <a:buFont typeface="Arial"/>
              <a:buChar char="•"/>
              <a:defRPr sz="1800" b="0" i="0" kern="1200">
                <a:solidFill>
                  <a:srgbClr val="0070C0"/>
                </a:solidFill>
                <a:latin typeface="Calibri" charset="0"/>
                <a:ea typeface="Calibri" charset="0"/>
                <a:cs typeface="Calibri" charset="0"/>
              </a:defRPr>
            </a:lvl4pPr>
            <a:lvl5pPr marL="2057400" indent="-228600" algn="l" defTabSz="914400" rtl="0" eaLnBrk="1" latinLnBrk="0" hangingPunct="1">
              <a:lnSpc>
                <a:spcPct val="90000"/>
              </a:lnSpc>
              <a:spcBef>
                <a:spcPts val="500"/>
              </a:spcBef>
              <a:buFont typeface="Arial"/>
              <a:buChar char="•"/>
              <a:defRPr sz="1800" b="0" i="0" kern="1200">
                <a:solidFill>
                  <a:srgbClr val="0070C0"/>
                </a:solidFill>
                <a:latin typeface="Calibri" charset="0"/>
                <a:ea typeface="Calibri" charset="0"/>
                <a:cs typeface="Calibr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s-MX" sz="3200" dirty="0"/>
              <a:t>Que amparen retenciones e información de pagos</a:t>
            </a:r>
          </a:p>
          <a:p>
            <a:pPr marL="0" indent="0">
              <a:buNone/>
            </a:pPr>
            <a:r>
              <a:rPr lang="es-MX" sz="3200" dirty="0"/>
              <a:t> </a:t>
            </a:r>
          </a:p>
          <a:p>
            <a:pPr marL="457200" lvl="1" indent="0">
              <a:buNone/>
            </a:pPr>
            <a:endParaRPr lang="es-MX" sz="2800" dirty="0"/>
          </a:p>
          <a:p>
            <a:pPr lvl="1"/>
            <a:endParaRPr lang="es-MX" sz="2800" dirty="0"/>
          </a:p>
        </p:txBody>
      </p:sp>
      <p:sp>
        <p:nvSpPr>
          <p:cNvPr id="15" name="Marcador de contenido 2"/>
          <p:cNvSpPr txBox="1">
            <a:spLocks/>
          </p:cNvSpPr>
          <p:nvPr/>
        </p:nvSpPr>
        <p:spPr>
          <a:xfrm>
            <a:off x="3395102" y="5280535"/>
            <a:ext cx="7958698" cy="10973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b="0" i="0" kern="1200">
                <a:solidFill>
                  <a:srgbClr val="0070C0"/>
                </a:solidFill>
                <a:latin typeface="Calibri" charset="0"/>
                <a:ea typeface="Calibri" charset="0"/>
                <a:cs typeface="Calibri" charset="0"/>
              </a:defRPr>
            </a:lvl1pPr>
            <a:lvl2pPr marL="685800" indent="-228600" algn="l" defTabSz="914400" rtl="0" eaLnBrk="1" latinLnBrk="0" hangingPunct="1">
              <a:lnSpc>
                <a:spcPct val="90000"/>
              </a:lnSpc>
              <a:spcBef>
                <a:spcPts val="500"/>
              </a:spcBef>
              <a:buFont typeface="Arial"/>
              <a:buChar char="•"/>
              <a:defRPr sz="2400" b="0" i="0" kern="1200">
                <a:solidFill>
                  <a:srgbClr val="0070C0"/>
                </a:solidFill>
                <a:latin typeface="Calibri" charset="0"/>
                <a:ea typeface="Calibri" charset="0"/>
                <a:cs typeface="Calibri" charset="0"/>
              </a:defRPr>
            </a:lvl2pPr>
            <a:lvl3pPr marL="1143000" indent="-228600" algn="l" defTabSz="914400" rtl="0" eaLnBrk="1" latinLnBrk="0" hangingPunct="1">
              <a:lnSpc>
                <a:spcPct val="90000"/>
              </a:lnSpc>
              <a:spcBef>
                <a:spcPts val="500"/>
              </a:spcBef>
              <a:buFont typeface="Arial"/>
              <a:buChar char="•"/>
              <a:defRPr sz="2000" b="0" i="0" kern="1200">
                <a:solidFill>
                  <a:srgbClr val="0070C0"/>
                </a:solidFill>
                <a:latin typeface="Calibri" charset="0"/>
                <a:ea typeface="Calibri" charset="0"/>
                <a:cs typeface="Calibri" charset="0"/>
              </a:defRPr>
            </a:lvl3pPr>
            <a:lvl4pPr marL="1600200" indent="-228600" algn="l" defTabSz="914400" rtl="0" eaLnBrk="1" latinLnBrk="0" hangingPunct="1">
              <a:lnSpc>
                <a:spcPct val="90000"/>
              </a:lnSpc>
              <a:spcBef>
                <a:spcPts val="500"/>
              </a:spcBef>
              <a:buFont typeface="Arial"/>
              <a:buChar char="•"/>
              <a:defRPr sz="1800" b="0" i="0" kern="1200">
                <a:solidFill>
                  <a:srgbClr val="0070C0"/>
                </a:solidFill>
                <a:latin typeface="Calibri" charset="0"/>
                <a:ea typeface="Calibri" charset="0"/>
                <a:cs typeface="Calibri" charset="0"/>
              </a:defRPr>
            </a:lvl4pPr>
            <a:lvl5pPr marL="2057400" indent="-228600" algn="l" defTabSz="914400" rtl="0" eaLnBrk="1" latinLnBrk="0" hangingPunct="1">
              <a:lnSpc>
                <a:spcPct val="90000"/>
              </a:lnSpc>
              <a:spcBef>
                <a:spcPts val="500"/>
              </a:spcBef>
              <a:buFont typeface="Arial"/>
              <a:buChar char="•"/>
              <a:defRPr sz="1800" b="0" i="0" kern="1200">
                <a:solidFill>
                  <a:srgbClr val="0070C0"/>
                </a:solidFill>
                <a:latin typeface="Calibri" charset="0"/>
                <a:ea typeface="Calibri" charset="0"/>
                <a:cs typeface="Calibr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s-MX" sz="3200" dirty="0"/>
              <a:t>Aquellas operaciones creadas a Público en general</a:t>
            </a:r>
          </a:p>
          <a:p>
            <a:pPr marL="0" indent="0">
              <a:buNone/>
            </a:pPr>
            <a:r>
              <a:rPr lang="es-MX" sz="3200" dirty="0"/>
              <a:t> </a:t>
            </a:r>
          </a:p>
          <a:p>
            <a:pPr marL="457200" lvl="1" indent="0">
              <a:buNone/>
            </a:pPr>
            <a:endParaRPr lang="es-MX" sz="2800" dirty="0"/>
          </a:p>
          <a:p>
            <a:pPr lvl="1"/>
            <a:endParaRPr lang="es-MX" sz="2800" dirty="0"/>
          </a:p>
        </p:txBody>
      </p:sp>
    </p:spTree>
    <p:extLst>
      <p:ext uri="{BB962C8B-B14F-4D97-AF65-F5344CB8AC3E}">
        <p14:creationId xmlns:p14="http://schemas.microsoft.com/office/powerpoint/2010/main" val="5869741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29066" y="179285"/>
            <a:ext cx="5207000" cy="1325563"/>
          </a:xfrm>
        </p:spPr>
        <p:txBody>
          <a:bodyPr/>
          <a:lstStyle/>
          <a:p>
            <a:r>
              <a:rPr lang="es-ES" b="1" dirty="0">
                <a:latin typeface="Calibri" charset="0"/>
                <a:ea typeface="Calibri" charset="0"/>
                <a:cs typeface="Calibri" charset="0"/>
              </a:rPr>
              <a:t>Cancelación de CFDI</a:t>
            </a:r>
            <a:endParaRPr lang="es-MX" b="1" dirty="0">
              <a:latin typeface="Calibri" charset="0"/>
              <a:ea typeface="Calibri" charset="0"/>
              <a:cs typeface="Calibri" charset="0"/>
            </a:endParaRPr>
          </a:p>
        </p:txBody>
      </p:sp>
      <p:pic>
        <p:nvPicPr>
          <p:cNvPr id="7" name="Marcador de contenido 6"/>
          <p:cNvPicPr>
            <a:picLocks noGrp="1" noChangeAspect="1"/>
          </p:cNvPicPr>
          <p:nvPr>
            <p:ph idx="1"/>
          </p:nvPr>
        </p:nvPicPr>
        <p:blipFill>
          <a:blip r:embed="rId3"/>
          <a:stretch>
            <a:fillRect/>
          </a:stretch>
        </p:blipFill>
        <p:spPr>
          <a:xfrm>
            <a:off x="529066" y="1660523"/>
            <a:ext cx="2866036" cy="4933135"/>
          </a:xfrm>
        </p:spPr>
      </p:pic>
      <p:sp>
        <p:nvSpPr>
          <p:cNvPr id="8" name="CuadroTexto 7"/>
          <p:cNvSpPr txBox="1"/>
          <p:nvPr/>
        </p:nvSpPr>
        <p:spPr>
          <a:xfrm>
            <a:off x="1047685" y="1840224"/>
            <a:ext cx="869795" cy="1200329"/>
          </a:xfrm>
          <a:prstGeom prst="rect">
            <a:avLst/>
          </a:prstGeom>
          <a:noFill/>
        </p:spPr>
        <p:txBody>
          <a:bodyPr wrap="square" rtlCol="0">
            <a:spAutoFit/>
          </a:bodyPr>
          <a:lstStyle/>
          <a:p>
            <a:r>
              <a:rPr lang="es-MX" sz="7200" dirty="0">
                <a:solidFill>
                  <a:schemeClr val="accent1">
                    <a:lumMod val="60000"/>
                    <a:lumOff val="40000"/>
                  </a:schemeClr>
                </a:solidFill>
              </a:rPr>
              <a:t>5</a:t>
            </a:r>
          </a:p>
        </p:txBody>
      </p:sp>
      <p:sp>
        <p:nvSpPr>
          <p:cNvPr id="9" name="CuadroTexto 8"/>
          <p:cNvSpPr txBox="1"/>
          <p:nvPr/>
        </p:nvSpPr>
        <p:spPr>
          <a:xfrm>
            <a:off x="1092289" y="2926762"/>
            <a:ext cx="869795" cy="1200329"/>
          </a:xfrm>
          <a:prstGeom prst="rect">
            <a:avLst/>
          </a:prstGeom>
          <a:noFill/>
        </p:spPr>
        <p:txBody>
          <a:bodyPr wrap="square" rtlCol="0">
            <a:spAutoFit/>
          </a:bodyPr>
          <a:lstStyle/>
          <a:p>
            <a:r>
              <a:rPr lang="es-MX" sz="7200" dirty="0">
                <a:solidFill>
                  <a:srgbClr val="48E2D6"/>
                </a:solidFill>
              </a:rPr>
              <a:t>6</a:t>
            </a:r>
          </a:p>
        </p:txBody>
      </p:sp>
      <p:sp>
        <p:nvSpPr>
          <p:cNvPr id="10" name="CuadroTexto 9"/>
          <p:cNvSpPr txBox="1"/>
          <p:nvPr/>
        </p:nvSpPr>
        <p:spPr>
          <a:xfrm>
            <a:off x="1092288" y="4080206"/>
            <a:ext cx="869795" cy="1200329"/>
          </a:xfrm>
          <a:prstGeom prst="rect">
            <a:avLst/>
          </a:prstGeom>
          <a:noFill/>
        </p:spPr>
        <p:txBody>
          <a:bodyPr wrap="square" rtlCol="0">
            <a:spAutoFit/>
          </a:bodyPr>
          <a:lstStyle/>
          <a:p>
            <a:r>
              <a:rPr lang="es-MX" sz="7200" dirty="0">
                <a:solidFill>
                  <a:schemeClr val="accent1">
                    <a:lumMod val="60000"/>
                    <a:lumOff val="40000"/>
                  </a:schemeClr>
                </a:solidFill>
              </a:rPr>
              <a:t>7</a:t>
            </a:r>
          </a:p>
        </p:txBody>
      </p:sp>
      <p:sp>
        <p:nvSpPr>
          <p:cNvPr id="11" name="CuadroTexto 10"/>
          <p:cNvSpPr txBox="1"/>
          <p:nvPr/>
        </p:nvSpPr>
        <p:spPr>
          <a:xfrm>
            <a:off x="1092289" y="5119859"/>
            <a:ext cx="869795" cy="1200329"/>
          </a:xfrm>
          <a:prstGeom prst="rect">
            <a:avLst/>
          </a:prstGeom>
          <a:noFill/>
        </p:spPr>
        <p:txBody>
          <a:bodyPr wrap="square" rtlCol="0">
            <a:spAutoFit/>
          </a:bodyPr>
          <a:lstStyle/>
          <a:p>
            <a:r>
              <a:rPr lang="es-MX" sz="7200" dirty="0">
                <a:solidFill>
                  <a:srgbClr val="48E2D6"/>
                </a:solidFill>
              </a:rPr>
              <a:t>8</a:t>
            </a:r>
          </a:p>
        </p:txBody>
      </p:sp>
      <p:sp>
        <p:nvSpPr>
          <p:cNvPr id="12" name="Marcador de contenido 2"/>
          <p:cNvSpPr txBox="1">
            <a:spLocks/>
          </p:cNvSpPr>
          <p:nvPr/>
        </p:nvSpPr>
        <p:spPr>
          <a:xfrm>
            <a:off x="3462009" y="1968615"/>
            <a:ext cx="7087044" cy="9581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b="0" i="0" kern="1200">
                <a:solidFill>
                  <a:srgbClr val="0070C0"/>
                </a:solidFill>
                <a:latin typeface="Calibri" charset="0"/>
                <a:ea typeface="Calibri" charset="0"/>
                <a:cs typeface="Calibri" charset="0"/>
              </a:defRPr>
            </a:lvl1pPr>
            <a:lvl2pPr marL="685800" indent="-228600" algn="l" defTabSz="914400" rtl="0" eaLnBrk="1" latinLnBrk="0" hangingPunct="1">
              <a:lnSpc>
                <a:spcPct val="90000"/>
              </a:lnSpc>
              <a:spcBef>
                <a:spcPts val="500"/>
              </a:spcBef>
              <a:buFont typeface="Arial"/>
              <a:buChar char="•"/>
              <a:defRPr sz="2400" b="0" i="0" kern="1200">
                <a:solidFill>
                  <a:srgbClr val="0070C0"/>
                </a:solidFill>
                <a:latin typeface="Calibri" charset="0"/>
                <a:ea typeface="Calibri" charset="0"/>
                <a:cs typeface="Calibri" charset="0"/>
              </a:defRPr>
            </a:lvl2pPr>
            <a:lvl3pPr marL="1143000" indent="-228600" algn="l" defTabSz="914400" rtl="0" eaLnBrk="1" latinLnBrk="0" hangingPunct="1">
              <a:lnSpc>
                <a:spcPct val="90000"/>
              </a:lnSpc>
              <a:spcBef>
                <a:spcPts val="500"/>
              </a:spcBef>
              <a:buFont typeface="Arial"/>
              <a:buChar char="•"/>
              <a:defRPr sz="2000" b="0" i="0" kern="1200">
                <a:solidFill>
                  <a:srgbClr val="0070C0"/>
                </a:solidFill>
                <a:latin typeface="Calibri" charset="0"/>
                <a:ea typeface="Calibri" charset="0"/>
                <a:cs typeface="Calibri" charset="0"/>
              </a:defRPr>
            </a:lvl3pPr>
            <a:lvl4pPr marL="1600200" indent="-228600" algn="l" defTabSz="914400" rtl="0" eaLnBrk="1" latinLnBrk="0" hangingPunct="1">
              <a:lnSpc>
                <a:spcPct val="90000"/>
              </a:lnSpc>
              <a:spcBef>
                <a:spcPts val="500"/>
              </a:spcBef>
              <a:buFont typeface="Arial"/>
              <a:buChar char="•"/>
              <a:defRPr sz="1800" b="0" i="0" kern="1200">
                <a:solidFill>
                  <a:srgbClr val="0070C0"/>
                </a:solidFill>
                <a:latin typeface="Calibri" charset="0"/>
                <a:ea typeface="Calibri" charset="0"/>
                <a:cs typeface="Calibri" charset="0"/>
              </a:defRPr>
            </a:lvl4pPr>
            <a:lvl5pPr marL="2057400" indent="-228600" algn="l" defTabSz="914400" rtl="0" eaLnBrk="1" latinLnBrk="0" hangingPunct="1">
              <a:lnSpc>
                <a:spcPct val="90000"/>
              </a:lnSpc>
              <a:spcBef>
                <a:spcPts val="500"/>
              </a:spcBef>
              <a:buFont typeface="Arial"/>
              <a:buChar char="•"/>
              <a:defRPr sz="1800" b="0" i="0" kern="1200">
                <a:solidFill>
                  <a:srgbClr val="0070C0"/>
                </a:solidFill>
                <a:latin typeface="Calibri" charset="0"/>
                <a:ea typeface="Calibri" charset="0"/>
                <a:cs typeface="Calibr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s-MX" dirty="0"/>
              <a:t>Los CFDI que sean creados con los siguientes RFC </a:t>
            </a:r>
            <a:r>
              <a:rPr lang="es-MX" b="1" dirty="0"/>
              <a:t>XAXX010101000</a:t>
            </a:r>
            <a:r>
              <a:rPr lang="es-MX" dirty="0"/>
              <a:t> y </a:t>
            </a:r>
            <a:r>
              <a:rPr lang="es-MX" b="1" dirty="0"/>
              <a:t>XEXX010101000</a:t>
            </a:r>
            <a:endParaRPr lang="es-MX" dirty="0"/>
          </a:p>
          <a:p>
            <a:pPr marL="0" indent="0">
              <a:buNone/>
            </a:pPr>
            <a:endParaRPr lang="es-MX" sz="3200" dirty="0"/>
          </a:p>
          <a:p>
            <a:pPr marL="457200" lvl="1" indent="0">
              <a:buNone/>
            </a:pPr>
            <a:endParaRPr lang="es-MX" sz="3200" dirty="0"/>
          </a:p>
          <a:p>
            <a:pPr lvl="1"/>
            <a:endParaRPr lang="es-MX" sz="3200" dirty="0"/>
          </a:p>
        </p:txBody>
      </p:sp>
      <p:sp>
        <p:nvSpPr>
          <p:cNvPr id="14" name="Marcador de contenido 2"/>
          <p:cNvSpPr txBox="1">
            <a:spLocks/>
          </p:cNvSpPr>
          <p:nvPr/>
        </p:nvSpPr>
        <p:spPr>
          <a:xfrm>
            <a:off x="3462009" y="3311664"/>
            <a:ext cx="7958698" cy="8308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b="0" i="0" kern="1200">
                <a:solidFill>
                  <a:srgbClr val="0070C0"/>
                </a:solidFill>
                <a:latin typeface="Calibri" charset="0"/>
                <a:ea typeface="Calibri" charset="0"/>
                <a:cs typeface="Calibri" charset="0"/>
              </a:defRPr>
            </a:lvl1pPr>
            <a:lvl2pPr marL="685800" indent="-228600" algn="l" defTabSz="914400" rtl="0" eaLnBrk="1" latinLnBrk="0" hangingPunct="1">
              <a:lnSpc>
                <a:spcPct val="90000"/>
              </a:lnSpc>
              <a:spcBef>
                <a:spcPts val="500"/>
              </a:spcBef>
              <a:buFont typeface="Arial"/>
              <a:buChar char="•"/>
              <a:defRPr sz="2400" b="0" i="0" kern="1200">
                <a:solidFill>
                  <a:srgbClr val="0070C0"/>
                </a:solidFill>
                <a:latin typeface="Calibri" charset="0"/>
                <a:ea typeface="Calibri" charset="0"/>
                <a:cs typeface="Calibri" charset="0"/>
              </a:defRPr>
            </a:lvl2pPr>
            <a:lvl3pPr marL="1143000" indent="-228600" algn="l" defTabSz="914400" rtl="0" eaLnBrk="1" latinLnBrk="0" hangingPunct="1">
              <a:lnSpc>
                <a:spcPct val="90000"/>
              </a:lnSpc>
              <a:spcBef>
                <a:spcPts val="500"/>
              </a:spcBef>
              <a:buFont typeface="Arial"/>
              <a:buChar char="•"/>
              <a:defRPr sz="2000" b="0" i="0" kern="1200">
                <a:solidFill>
                  <a:srgbClr val="0070C0"/>
                </a:solidFill>
                <a:latin typeface="Calibri" charset="0"/>
                <a:ea typeface="Calibri" charset="0"/>
                <a:cs typeface="Calibri" charset="0"/>
              </a:defRPr>
            </a:lvl3pPr>
            <a:lvl4pPr marL="1600200" indent="-228600" algn="l" defTabSz="914400" rtl="0" eaLnBrk="1" latinLnBrk="0" hangingPunct="1">
              <a:lnSpc>
                <a:spcPct val="90000"/>
              </a:lnSpc>
              <a:spcBef>
                <a:spcPts val="500"/>
              </a:spcBef>
              <a:buFont typeface="Arial"/>
              <a:buChar char="•"/>
              <a:defRPr sz="1800" b="0" i="0" kern="1200">
                <a:solidFill>
                  <a:srgbClr val="0070C0"/>
                </a:solidFill>
                <a:latin typeface="Calibri" charset="0"/>
                <a:ea typeface="Calibri" charset="0"/>
                <a:cs typeface="Calibri" charset="0"/>
              </a:defRPr>
            </a:lvl4pPr>
            <a:lvl5pPr marL="2057400" indent="-228600" algn="l" defTabSz="914400" rtl="0" eaLnBrk="1" latinLnBrk="0" hangingPunct="1">
              <a:lnSpc>
                <a:spcPct val="90000"/>
              </a:lnSpc>
              <a:spcBef>
                <a:spcPts val="500"/>
              </a:spcBef>
              <a:buFont typeface="Arial"/>
              <a:buChar char="•"/>
              <a:defRPr sz="1800" b="0" i="0" kern="1200">
                <a:solidFill>
                  <a:srgbClr val="0070C0"/>
                </a:solidFill>
                <a:latin typeface="Calibri" charset="0"/>
                <a:ea typeface="Calibri" charset="0"/>
                <a:cs typeface="Calibr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s-MX" sz="3200" dirty="0"/>
              <a:t>Factura global</a:t>
            </a:r>
          </a:p>
          <a:p>
            <a:pPr marL="0" indent="0">
              <a:buNone/>
            </a:pPr>
            <a:r>
              <a:rPr lang="es-MX" sz="3200" dirty="0"/>
              <a:t> </a:t>
            </a:r>
          </a:p>
          <a:p>
            <a:pPr marL="457200" lvl="1" indent="0">
              <a:buNone/>
            </a:pPr>
            <a:endParaRPr lang="es-MX" sz="2800" dirty="0"/>
          </a:p>
          <a:p>
            <a:pPr lvl="1"/>
            <a:endParaRPr lang="es-MX" sz="2800" dirty="0"/>
          </a:p>
        </p:txBody>
      </p:sp>
      <p:sp>
        <p:nvSpPr>
          <p:cNvPr id="15" name="Marcador de contenido 2"/>
          <p:cNvSpPr txBox="1">
            <a:spLocks/>
          </p:cNvSpPr>
          <p:nvPr/>
        </p:nvSpPr>
        <p:spPr>
          <a:xfrm>
            <a:off x="3462009" y="5495695"/>
            <a:ext cx="7958698" cy="10973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b="0" i="0" kern="1200">
                <a:solidFill>
                  <a:srgbClr val="0070C0"/>
                </a:solidFill>
                <a:latin typeface="Calibri" charset="0"/>
                <a:ea typeface="Calibri" charset="0"/>
                <a:cs typeface="Calibri" charset="0"/>
              </a:defRPr>
            </a:lvl1pPr>
            <a:lvl2pPr marL="685800" indent="-228600" algn="l" defTabSz="914400" rtl="0" eaLnBrk="1" latinLnBrk="0" hangingPunct="1">
              <a:lnSpc>
                <a:spcPct val="90000"/>
              </a:lnSpc>
              <a:spcBef>
                <a:spcPts val="500"/>
              </a:spcBef>
              <a:buFont typeface="Arial"/>
              <a:buChar char="•"/>
              <a:defRPr sz="2400" b="0" i="0" kern="1200">
                <a:solidFill>
                  <a:srgbClr val="0070C0"/>
                </a:solidFill>
                <a:latin typeface="Calibri" charset="0"/>
                <a:ea typeface="Calibri" charset="0"/>
                <a:cs typeface="Calibri" charset="0"/>
              </a:defRPr>
            </a:lvl2pPr>
            <a:lvl3pPr marL="1143000" indent="-228600" algn="l" defTabSz="914400" rtl="0" eaLnBrk="1" latinLnBrk="0" hangingPunct="1">
              <a:lnSpc>
                <a:spcPct val="90000"/>
              </a:lnSpc>
              <a:spcBef>
                <a:spcPts val="500"/>
              </a:spcBef>
              <a:buFont typeface="Arial"/>
              <a:buChar char="•"/>
              <a:defRPr sz="2000" b="0" i="0" kern="1200">
                <a:solidFill>
                  <a:srgbClr val="0070C0"/>
                </a:solidFill>
                <a:latin typeface="Calibri" charset="0"/>
                <a:ea typeface="Calibri" charset="0"/>
                <a:cs typeface="Calibri" charset="0"/>
              </a:defRPr>
            </a:lvl3pPr>
            <a:lvl4pPr marL="1600200" indent="-228600" algn="l" defTabSz="914400" rtl="0" eaLnBrk="1" latinLnBrk="0" hangingPunct="1">
              <a:lnSpc>
                <a:spcPct val="90000"/>
              </a:lnSpc>
              <a:spcBef>
                <a:spcPts val="500"/>
              </a:spcBef>
              <a:buFont typeface="Arial"/>
              <a:buChar char="•"/>
              <a:defRPr sz="1800" b="0" i="0" kern="1200">
                <a:solidFill>
                  <a:srgbClr val="0070C0"/>
                </a:solidFill>
                <a:latin typeface="Calibri" charset="0"/>
                <a:ea typeface="Calibri" charset="0"/>
                <a:cs typeface="Calibri" charset="0"/>
              </a:defRPr>
            </a:lvl4pPr>
            <a:lvl5pPr marL="2057400" indent="-228600" algn="l" defTabSz="914400" rtl="0" eaLnBrk="1" latinLnBrk="0" hangingPunct="1">
              <a:lnSpc>
                <a:spcPct val="90000"/>
              </a:lnSpc>
              <a:spcBef>
                <a:spcPts val="500"/>
              </a:spcBef>
              <a:buFont typeface="Arial"/>
              <a:buChar char="•"/>
              <a:defRPr sz="1800" b="0" i="0" kern="1200">
                <a:solidFill>
                  <a:srgbClr val="0070C0"/>
                </a:solidFill>
                <a:latin typeface="Calibri" charset="0"/>
                <a:ea typeface="Calibri" charset="0"/>
                <a:cs typeface="Calibr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s-MX" sz="3200" dirty="0"/>
              <a:t>Cuando la cancelación se realice en los </a:t>
            </a:r>
            <a:r>
              <a:rPr lang="es-MX" sz="3200" b="1" dirty="0"/>
              <a:t>3 días siguientes </a:t>
            </a:r>
            <a:r>
              <a:rPr lang="es-MX" sz="3200" dirty="0"/>
              <a:t>a su expedición</a:t>
            </a:r>
          </a:p>
          <a:p>
            <a:pPr marL="457200" lvl="1" indent="0">
              <a:buNone/>
            </a:pPr>
            <a:endParaRPr lang="es-MX" sz="2800" dirty="0"/>
          </a:p>
          <a:p>
            <a:pPr lvl="1"/>
            <a:endParaRPr lang="es-MX" sz="2800" dirty="0"/>
          </a:p>
        </p:txBody>
      </p:sp>
      <p:sp>
        <p:nvSpPr>
          <p:cNvPr id="16" name="Marcador de contenido 2"/>
          <p:cNvSpPr txBox="1">
            <a:spLocks/>
          </p:cNvSpPr>
          <p:nvPr/>
        </p:nvSpPr>
        <p:spPr>
          <a:xfrm>
            <a:off x="3462009" y="4053900"/>
            <a:ext cx="7958698" cy="12151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b="0" i="0" kern="1200">
                <a:solidFill>
                  <a:srgbClr val="0070C0"/>
                </a:solidFill>
                <a:latin typeface="Calibri" charset="0"/>
                <a:ea typeface="Calibri" charset="0"/>
                <a:cs typeface="Calibri" charset="0"/>
              </a:defRPr>
            </a:lvl1pPr>
            <a:lvl2pPr marL="685800" indent="-228600" algn="l" defTabSz="914400" rtl="0" eaLnBrk="1" latinLnBrk="0" hangingPunct="1">
              <a:lnSpc>
                <a:spcPct val="90000"/>
              </a:lnSpc>
              <a:spcBef>
                <a:spcPts val="500"/>
              </a:spcBef>
              <a:buFont typeface="Arial"/>
              <a:buChar char="•"/>
              <a:defRPr sz="2400" b="0" i="0" kern="1200">
                <a:solidFill>
                  <a:srgbClr val="0070C0"/>
                </a:solidFill>
                <a:latin typeface="Calibri" charset="0"/>
                <a:ea typeface="Calibri" charset="0"/>
                <a:cs typeface="Calibri" charset="0"/>
              </a:defRPr>
            </a:lvl2pPr>
            <a:lvl3pPr marL="1143000" indent="-228600" algn="l" defTabSz="914400" rtl="0" eaLnBrk="1" latinLnBrk="0" hangingPunct="1">
              <a:lnSpc>
                <a:spcPct val="90000"/>
              </a:lnSpc>
              <a:spcBef>
                <a:spcPts val="500"/>
              </a:spcBef>
              <a:buFont typeface="Arial"/>
              <a:buChar char="•"/>
              <a:defRPr sz="2000" b="0" i="0" kern="1200">
                <a:solidFill>
                  <a:srgbClr val="0070C0"/>
                </a:solidFill>
                <a:latin typeface="Calibri" charset="0"/>
                <a:ea typeface="Calibri" charset="0"/>
                <a:cs typeface="Calibri" charset="0"/>
              </a:defRPr>
            </a:lvl3pPr>
            <a:lvl4pPr marL="1600200" indent="-228600" algn="l" defTabSz="914400" rtl="0" eaLnBrk="1" latinLnBrk="0" hangingPunct="1">
              <a:lnSpc>
                <a:spcPct val="90000"/>
              </a:lnSpc>
              <a:spcBef>
                <a:spcPts val="500"/>
              </a:spcBef>
              <a:buFont typeface="Arial"/>
              <a:buChar char="•"/>
              <a:defRPr sz="1800" b="0" i="0" kern="1200">
                <a:solidFill>
                  <a:srgbClr val="0070C0"/>
                </a:solidFill>
                <a:latin typeface="Calibri" charset="0"/>
                <a:ea typeface="Calibri" charset="0"/>
                <a:cs typeface="Calibri" charset="0"/>
              </a:defRPr>
            </a:lvl4pPr>
            <a:lvl5pPr marL="2057400" indent="-228600" algn="l" defTabSz="914400" rtl="0" eaLnBrk="1" latinLnBrk="0" hangingPunct="1">
              <a:lnSpc>
                <a:spcPct val="90000"/>
              </a:lnSpc>
              <a:spcBef>
                <a:spcPts val="500"/>
              </a:spcBef>
              <a:buFont typeface="Arial"/>
              <a:buChar char="•"/>
              <a:defRPr sz="1800" b="0" i="0" kern="1200">
                <a:solidFill>
                  <a:srgbClr val="0070C0"/>
                </a:solidFill>
                <a:latin typeface="Calibri" charset="0"/>
                <a:ea typeface="Calibri" charset="0"/>
                <a:cs typeface="Calibr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s-MX" sz="3200" dirty="0"/>
              <a:t>Por los conceptos de nómina, egresos, traslados e Ingresos expedidos a contribuyentes RIF</a:t>
            </a:r>
          </a:p>
          <a:p>
            <a:pPr marL="0" indent="0">
              <a:buNone/>
            </a:pPr>
            <a:r>
              <a:rPr lang="es-MX" sz="3200" dirty="0"/>
              <a:t> </a:t>
            </a:r>
          </a:p>
          <a:p>
            <a:pPr marL="457200" lvl="1" indent="0">
              <a:buNone/>
            </a:pPr>
            <a:endParaRPr lang="es-MX" sz="2800" dirty="0"/>
          </a:p>
        </p:txBody>
      </p:sp>
    </p:spTree>
    <p:extLst>
      <p:ext uri="{BB962C8B-B14F-4D97-AF65-F5344CB8AC3E}">
        <p14:creationId xmlns:p14="http://schemas.microsoft.com/office/powerpoint/2010/main" val="21303846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a:spLocks noGrp="1"/>
          </p:cNvSpPr>
          <p:nvPr>
            <p:ph type="ctrTitle"/>
          </p:nvPr>
        </p:nvSpPr>
        <p:spPr/>
        <p:txBody>
          <a:bodyPr vert="horz" lIns="91440" tIns="45720" rIns="91440" bIns="45720" rtlCol="0" anchor="ctr">
            <a:normAutofit/>
          </a:bodyPr>
          <a:lstStyle/>
          <a:p>
            <a:r>
              <a:rPr lang="es-ES" sz="3600">
                <a:latin typeface="Calibri" charset="0"/>
                <a:ea typeface="Calibri" charset="0"/>
                <a:cs typeface="Calibri" charset="0"/>
              </a:rPr>
              <a:t>Cancelación de CFDI</a:t>
            </a:r>
            <a:endParaRPr lang="es-ES_tradnl" sz="3600" dirty="0">
              <a:latin typeface="Calibri" charset="0"/>
              <a:ea typeface="Calibri" charset="0"/>
              <a:cs typeface="Calibri" charset="0"/>
            </a:endParaRPr>
          </a:p>
        </p:txBody>
      </p:sp>
      <p:sp>
        <p:nvSpPr>
          <p:cNvPr id="2" name="CuadroTexto 1"/>
          <p:cNvSpPr txBox="1"/>
          <p:nvPr/>
        </p:nvSpPr>
        <p:spPr>
          <a:xfrm>
            <a:off x="407894" y="1688123"/>
            <a:ext cx="6509603" cy="461665"/>
          </a:xfrm>
          <a:prstGeom prst="rect">
            <a:avLst/>
          </a:prstGeom>
          <a:noFill/>
        </p:spPr>
        <p:txBody>
          <a:bodyPr wrap="none" rtlCol="0">
            <a:spAutoFit/>
          </a:bodyPr>
          <a:lstStyle/>
          <a:p>
            <a:r>
              <a:rPr lang="es-ES_tradnl" sz="2400" b="1" dirty="0"/>
              <a:t>Artículo Trigésimo Sexto  2MRMF 2017 18 de julio</a:t>
            </a:r>
          </a:p>
        </p:txBody>
      </p:sp>
      <p:sp>
        <p:nvSpPr>
          <p:cNvPr id="9" name="CuadroTexto 8"/>
          <p:cNvSpPr txBox="1"/>
          <p:nvPr/>
        </p:nvSpPr>
        <p:spPr>
          <a:xfrm>
            <a:off x="407893" y="2489982"/>
            <a:ext cx="7793571" cy="1938992"/>
          </a:xfrm>
          <a:prstGeom prst="rect">
            <a:avLst/>
          </a:prstGeom>
          <a:noFill/>
        </p:spPr>
        <p:txBody>
          <a:bodyPr wrap="square" rtlCol="0">
            <a:spAutoFit/>
          </a:bodyPr>
          <a:lstStyle/>
          <a:p>
            <a:r>
              <a:rPr lang="es-MX" sz="2400" dirty="0"/>
              <a:t>Para los efectos del artículo 29-A, cuarto y quinto párrafos del CFF y Artículo Sexto, fracción I de las Disposiciones Transitorias del CFF publicado en el DOF el 30 de noviembre de 2016, en relación con las reglas 2.7.1.38. y 2.7.1.39., </a:t>
            </a:r>
            <a:r>
              <a:rPr lang="es-MX" sz="2400" b="1" dirty="0">
                <a:solidFill>
                  <a:schemeClr val="accent1">
                    <a:lumMod val="50000"/>
                  </a:schemeClr>
                </a:solidFill>
              </a:rPr>
              <a:t>serán aplicables a partir del 1 de enero de 2018.”</a:t>
            </a:r>
            <a:r>
              <a:rPr lang="es-ES_tradnl" sz="2400" b="1" dirty="0">
                <a:solidFill>
                  <a:schemeClr val="accent1">
                    <a:lumMod val="50000"/>
                  </a:schemeClr>
                </a:solidFill>
              </a:rPr>
              <a:t> </a:t>
            </a:r>
          </a:p>
        </p:txBody>
      </p:sp>
    </p:spTree>
    <p:extLst>
      <p:ext uri="{BB962C8B-B14F-4D97-AF65-F5344CB8AC3E}">
        <p14:creationId xmlns:p14="http://schemas.microsoft.com/office/powerpoint/2010/main" val="8517753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488576" y="3257125"/>
            <a:ext cx="9144000" cy="840908"/>
          </a:xfrm>
        </p:spPr>
        <p:txBody>
          <a:bodyPr>
            <a:normAutofit fontScale="90000"/>
          </a:bodyPr>
          <a:lstStyle/>
          <a:p>
            <a:pPr lvl="1" algn="l" rtl="0">
              <a:lnSpc>
                <a:spcPct val="90000"/>
              </a:lnSpc>
              <a:spcBef>
                <a:spcPct val="0"/>
              </a:spcBef>
            </a:pPr>
            <a:r>
              <a:rPr lang="es-ES" sz="5300" b="1" kern="1200" dirty="0">
                <a:solidFill>
                  <a:schemeClr val="accent5"/>
                </a:solidFill>
                <a:latin typeface="Calibri" charset="0"/>
                <a:ea typeface="Calibri" charset="0"/>
                <a:cs typeface="Calibri" charset="0"/>
              </a:rPr>
              <a:t>Nuevo anexo 24 </a:t>
            </a:r>
            <a:br>
              <a:rPr lang="es-ES" sz="5300" b="1" kern="1200" dirty="0">
                <a:solidFill>
                  <a:schemeClr val="accent5"/>
                </a:solidFill>
                <a:latin typeface="Calibri" charset="0"/>
                <a:ea typeface="Calibri" charset="0"/>
                <a:cs typeface="Calibri" charset="0"/>
              </a:rPr>
            </a:br>
            <a:r>
              <a:rPr lang="es-ES" sz="5300" b="1" kern="1200" dirty="0">
                <a:solidFill>
                  <a:schemeClr val="accent5"/>
                </a:solidFill>
                <a:latin typeface="Calibri" charset="0"/>
                <a:ea typeface="Calibri" charset="0"/>
                <a:cs typeface="Calibri" charset="0"/>
              </a:rPr>
              <a:t>Contabilidad Electrónica 1.3</a:t>
            </a:r>
            <a:endParaRPr lang="es-ES_tradnl" sz="4800" dirty="0">
              <a:latin typeface="Calibri" charset="0"/>
              <a:ea typeface="Calibri" charset="0"/>
              <a:cs typeface="Calibri" charset="0"/>
            </a:endParaRPr>
          </a:p>
        </p:txBody>
      </p:sp>
    </p:spTree>
    <p:extLst>
      <p:ext uri="{BB962C8B-B14F-4D97-AF65-F5344CB8AC3E}">
        <p14:creationId xmlns:p14="http://schemas.microsoft.com/office/powerpoint/2010/main" val="19100953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p:cNvSpPr>
            <a:spLocks noGrp="1"/>
          </p:cNvSpPr>
          <p:nvPr>
            <p:ph type="ctrTitle"/>
          </p:nvPr>
        </p:nvSpPr>
        <p:spPr/>
        <p:txBody>
          <a:bodyPr>
            <a:normAutofit/>
          </a:bodyPr>
          <a:lstStyle/>
          <a:p>
            <a:r>
              <a:rPr lang="es-ES" sz="4800" dirty="0">
                <a:latin typeface="Calibri" charset="0"/>
                <a:ea typeface="Calibri" charset="0"/>
                <a:cs typeface="Calibri" charset="0"/>
              </a:rPr>
              <a:t>Anexo 24</a:t>
            </a:r>
            <a:endParaRPr lang="es-ES_tradnl" sz="4800" dirty="0">
              <a:latin typeface="Calibri" charset="0"/>
              <a:ea typeface="Calibri" charset="0"/>
              <a:cs typeface="Calibri" charset="0"/>
            </a:endParaRPr>
          </a:p>
        </p:txBody>
      </p:sp>
      <p:sp>
        <p:nvSpPr>
          <p:cNvPr id="4" name="Subtítulo 3"/>
          <p:cNvSpPr>
            <a:spLocks noGrp="1"/>
          </p:cNvSpPr>
          <p:nvPr>
            <p:ph type="subTitle" idx="1"/>
          </p:nvPr>
        </p:nvSpPr>
        <p:spPr/>
        <p:txBody>
          <a:bodyPr/>
          <a:lstStyle/>
          <a:p>
            <a:endParaRPr lang="es-ES_tradnl"/>
          </a:p>
        </p:txBody>
      </p:sp>
      <p:pic>
        <p:nvPicPr>
          <p:cNvPr id="13" name="Imagen 1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290769" y="2776364"/>
            <a:ext cx="9428813" cy="2483188"/>
          </a:xfrm>
          <a:prstGeom prst="rect">
            <a:avLst/>
          </a:prstGeom>
        </p:spPr>
      </p:pic>
      <p:sp>
        <p:nvSpPr>
          <p:cNvPr id="15" name="CuadroTexto 14"/>
          <p:cNvSpPr txBox="1"/>
          <p:nvPr/>
        </p:nvSpPr>
        <p:spPr>
          <a:xfrm>
            <a:off x="466286" y="1698042"/>
            <a:ext cx="10253296" cy="830997"/>
          </a:xfrm>
          <a:prstGeom prst="rect">
            <a:avLst/>
          </a:prstGeom>
          <a:noFill/>
        </p:spPr>
        <p:txBody>
          <a:bodyPr wrap="square" rtlCol="0">
            <a:spAutoFit/>
          </a:bodyPr>
          <a:lstStyle/>
          <a:p>
            <a:r>
              <a:rPr lang="es-ES" sz="2400" dirty="0"/>
              <a:t>El anexo 24, es el estándar técnico definido por el SAT para la generación de los archivos XML de la contabilidad electrónica que entregamos mes a mes.</a:t>
            </a:r>
            <a:endParaRPr lang="es-ES_tradnl" sz="2400" dirty="0"/>
          </a:p>
        </p:txBody>
      </p:sp>
      <p:sp>
        <p:nvSpPr>
          <p:cNvPr id="16" name="CuadroTexto 15"/>
          <p:cNvSpPr txBox="1"/>
          <p:nvPr/>
        </p:nvSpPr>
        <p:spPr>
          <a:xfrm>
            <a:off x="438150" y="1189431"/>
            <a:ext cx="7590053" cy="461665"/>
          </a:xfrm>
          <a:prstGeom prst="rect">
            <a:avLst/>
          </a:prstGeom>
          <a:noFill/>
        </p:spPr>
        <p:txBody>
          <a:bodyPr wrap="square" rtlCol="0">
            <a:spAutoFit/>
          </a:bodyPr>
          <a:lstStyle/>
          <a:p>
            <a:r>
              <a:rPr lang="es-ES" sz="2400" b="1" dirty="0"/>
              <a:t>CONTABILIDAD ELECTRÓNICA 1.3</a:t>
            </a:r>
            <a:endParaRPr lang="es-ES_tradnl" sz="2400" b="1" dirty="0"/>
          </a:p>
        </p:txBody>
      </p:sp>
      <p:pic>
        <p:nvPicPr>
          <p:cNvPr id="3" name="Imagen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03762" y="5245691"/>
            <a:ext cx="743360" cy="743360"/>
          </a:xfrm>
          <a:prstGeom prst="rect">
            <a:avLst/>
          </a:prstGeom>
        </p:spPr>
      </p:pic>
      <p:cxnSp>
        <p:nvCxnSpPr>
          <p:cNvPr id="5" name="Conector recto 4"/>
          <p:cNvCxnSpPr/>
          <p:nvPr/>
        </p:nvCxnSpPr>
        <p:spPr>
          <a:xfrm>
            <a:off x="1884214" y="5669371"/>
            <a:ext cx="7689273" cy="1099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Conector recto 8"/>
          <p:cNvCxnSpPr/>
          <p:nvPr/>
        </p:nvCxnSpPr>
        <p:spPr>
          <a:xfrm flipV="1">
            <a:off x="2535381" y="5259552"/>
            <a:ext cx="0" cy="40981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Conector recto 13"/>
          <p:cNvCxnSpPr/>
          <p:nvPr/>
        </p:nvCxnSpPr>
        <p:spPr>
          <a:xfrm flipV="1">
            <a:off x="4502730" y="5273405"/>
            <a:ext cx="0" cy="40981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Conector recto 16"/>
          <p:cNvCxnSpPr/>
          <p:nvPr/>
        </p:nvCxnSpPr>
        <p:spPr>
          <a:xfrm flipV="1">
            <a:off x="6289968" y="5259549"/>
            <a:ext cx="0" cy="40981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Conector recto 17"/>
          <p:cNvCxnSpPr/>
          <p:nvPr/>
        </p:nvCxnSpPr>
        <p:spPr>
          <a:xfrm flipV="1">
            <a:off x="7897095" y="5245693"/>
            <a:ext cx="0" cy="40981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Conector recto 18"/>
          <p:cNvCxnSpPr/>
          <p:nvPr/>
        </p:nvCxnSpPr>
        <p:spPr>
          <a:xfrm flipV="1">
            <a:off x="9559642" y="5245691"/>
            <a:ext cx="0" cy="40981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3056228" y="5804385"/>
            <a:ext cx="5747727" cy="400110"/>
          </a:xfrm>
          <a:prstGeom prst="rect">
            <a:avLst/>
          </a:prstGeom>
          <a:noFill/>
        </p:spPr>
        <p:txBody>
          <a:bodyPr wrap="none" rtlCol="0">
            <a:spAutoFit/>
          </a:bodyPr>
          <a:lstStyle/>
          <a:p>
            <a:r>
              <a:rPr lang="es-ES_tradnl" sz="2000" dirty="0"/>
              <a:t>El XML está versionado para el control de los cambios</a:t>
            </a:r>
          </a:p>
        </p:txBody>
      </p:sp>
      <p:sp>
        <p:nvSpPr>
          <p:cNvPr id="2" name="Rectángulo 1"/>
          <p:cNvSpPr/>
          <p:nvPr/>
        </p:nvSpPr>
        <p:spPr>
          <a:xfrm>
            <a:off x="1884214" y="3319670"/>
            <a:ext cx="3602186" cy="1848678"/>
          </a:xfrm>
          <a:prstGeom prst="rect">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 name="Rectángulo 19"/>
          <p:cNvSpPr/>
          <p:nvPr/>
        </p:nvSpPr>
        <p:spPr>
          <a:xfrm>
            <a:off x="5846614" y="3319670"/>
            <a:ext cx="4301238" cy="1848678"/>
          </a:xfrm>
          <a:prstGeom prst="rect">
            <a:avLst/>
          </a:prstGeom>
          <a:solidFill>
            <a:srgbClr val="FF000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76586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wipe(left)">
                                      <p:cBhvr>
                                        <p:cTn id="38" dur="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animBg="1"/>
      <p:bldP spid="2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07740" y="235896"/>
            <a:ext cx="9746862" cy="1031317"/>
          </a:xfrm>
        </p:spPr>
        <p:txBody>
          <a:bodyPr>
            <a:normAutofit/>
          </a:bodyPr>
          <a:lstStyle/>
          <a:p>
            <a:r>
              <a:rPr lang="es-ES_tradnl" b="1" dirty="0">
                <a:solidFill>
                  <a:srgbClr val="3878C9"/>
                </a:solidFill>
                <a:latin typeface="+mn-lt"/>
                <a:ea typeface="Titillium Web" charset="0"/>
                <a:cs typeface="Titillium Web" charset="0"/>
              </a:rPr>
              <a:t>Nomenclatura base</a:t>
            </a:r>
          </a:p>
        </p:txBody>
      </p:sp>
      <p:sp>
        <p:nvSpPr>
          <p:cNvPr id="3" name="Marcador de contenido 2"/>
          <p:cNvSpPr>
            <a:spLocks noGrp="1"/>
          </p:cNvSpPr>
          <p:nvPr>
            <p:ph idx="1"/>
          </p:nvPr>
        </p:nvSpPr>
        <p:spPr>
          <a:xfrm>
            <a:off x="874190" y="2039701"/>
            <a:ext cx="9914442" cy="4115130"/>
          </a:xfrm>
        </p:spPr>
        <p:txBody>
          <a:bodyPr>
            <a:normAutofit/>
          </a:bodyPr>
          <a:lstStyle/>
          <a:p>
            <a:r>
              <a:rPr lang="es-ES_tradnl" b="1" dirty="0">
                <a:solidFill>
                  <a:schemeClr val="tx1">
                    <a:lumMod val="85000"/>
                    <a:lumOff val="15000"/>
                  </a:schemeClr>
                </a:solidFill>
                <a:latin typeface="+mn-lt"/>
                <a:ea typeface="Titillium Web" charset="0"/>
                <a:cs typeface="Titillium Web" charset="0"/>
              </a:rPr>
              <a:t>CFDI- Factura, </a:t>
            </a:r>
            <a:r>
              <a:rPr lang="es-ES_tradnl" dirty="0">
                <a:solidFill>
                  <a:schemeClr val="tx1">
                    <a:lumMod val="85000"/>
                    <a:lumOff val="15000"/>
                  </a:schemeClr>
                </a:solidFill>
                <a:latin typeface="+mn-lt"/>
                <a:ea typeface="Titillium Web" charset="0"/>
                <a:cs typeface="Titillium Web" charset="0"/>
              </a:rPr>
              <a:t>Admite “n” Complementos.</a:t>
            </a:r>
          </a:p>
          <a:p>
            <a:endParaRPr lang="es-ES_tradnl" dirty="0">
              <a:solidFill>
                <a:schemeClr val="tx1">
                  <a:lumMod val="85000"/>
                  <a:lumOff val="15000"/>
                </a:schemeClr>
              </a:solidFill>
              <a:latin typeface="+mn-lt"/>
              <a:ea typeface="Titillium Web" charset="0"/>
              <a:cs typeface="Titillium Web" charset="0"/>
            </a:endParaRPr>
          </a:p>
          <a:p>
            <a:r>
              <a:rPr lang="es-ES_tradnl" b="1" dirty="0">
                <a:solidFill>
                  <a:schemeClr val="tx1">
                    <a:lumMod val="85000"/>
                    <a:lumOff val="15000"/>
                  </a:schemeClr>
                </a:solidFill>
                <a:latin typeface="+mn-lt"/>
                <a:ea typeface="Titillium Web" charset="0"/>
                <a:cs typeface="Titillium Web" charset="0"/>
              </a:rPr>
              <a:t>CFDI-Nómina,</a:t>
            </a:r>
            <a:r>
              <a:rPr lang="es-ES_tradnl" dirty="0">
                <a:solidFill>
                  <a:schemeClr val="tx1">
                    <a:lumMod val="85000"/>
                    <a:lumOff val="15000"/>
                  </a:schemeClr>
                </a:solidFill>
                <a:latin typeface="+mn-lt"/>
                <a:ea typeface="Titillium Web" charset="0"/>
                <a:cs typeface="Titillium Web" charset="0"/>
              </a:rPr>
              <a:t> Es un Complemento, no es acumulable con otros.</a:t>
            </a:r>
          </a:p>
          <a:p>
            <a:endParaRPr lang="es-ES_tradnl" dirty="0">
              <a:solidFill>
                <a:schemeClr val="tx1">
                  <a:lumMod val="85000"/>
                  <a:lumOff val="15000"/>
                </a:schemeClr>
              </a:solidFill>
              <a:latin typeface="+mn-lt"/>
              <a:ea typeface="Titillium Web" charset="0"/>
              <a:cs typeface="Titillium Web" charset="0"/>
            </a:endParaRPr>
          </a:p>
          <a:p>
            <a:r>
              <a:rPr lang="es-ES_tradnl" b="1" dirty="0">
                <a:solidFill>
                  <a:schemeClr val="tx1">
                    <a:lumMod val="85000"/>
                    <a:lumOff val="15000"/>
                  </a:schemeClr>
                </a:solidFill>
                <a:latin typeface="+mn-lt"/>
                <a:ea typeface="Titillium Web" charset="0"/>
                <a:cs typeface="Titillium Web" charset="0"/>
              </a:rPr>
              <a:t>CFDI-Pagos,</a:t>
            </a:r>
            <a:r>
              <a:rPr lang="es-ES_tradnl" dirty="0">
                <a:solidFill>
                  <a:schemeClr val="tx1">
                    <a:lumMod val="85000"/>
                    <a:lumOff val="15000"/>
                  </a:schemeClr>
                </a:solidFill>
                <a:latin typeface="+mn-lt"/>
                <a:ea typeface="Titillium Web" charset="0"/>
                <a:cs typeface="Titillium Web" charset="0"/>
              </a:rPr>
              <a:t> Es un Complemento, no es acumulable con otros.</a:t>
            </a:r>
          </a:p>
        </p:txBody>
      </p:sp>
    </p:spTree>
    <p:extLst>
      <p:ext uri="{BB962C8B-B14F-4D97-AF65-F5344CB8AC3E}">
        <p14:creationId xmlns:p14="http://schemas.microsoft.com/office/powerpoint/2010/main" val="7506888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466286" y="1698042"/>
            <a:ext cx="10253296" cy="830997"/>
          </a:xfrm>
          <a:prstGeom prst="rect">
            <a:avLst/>
          </a:prstGeom>
          <a:noFill/>
        </p:spPr>
        <p:txBody>
          <a:bodyPr wrap="square" rtlCol="0">
            <a:spAutoFit/>
          </a:bodyPr>
          <a:lstStyle/>
          <a:p>
            <a:r>
              <a:rPr lang="es-ES" sz="2400" dirty="0"/>
              <a:t>El anexo 24, es el estándar técnico definido por el SAT para la generación de los archivos XML de la contabilidad electrónica que entregamos mes a mes.</a:t>
            </a:r>
            <a:endParaRPr lang="es-ES_tradnl" sz="2400" dirty="0"/>
          </a:p>
        </p:txBody>
      </p:sp>
      <p:sp>
        <p:nvSpPr>
          <p:cNvPr id="9" name="CuadroTexto 8"/>
          <p:cNvSpPr txBox="1"/>
          <p:nvPr/>
        </p:nvSpPr>
        <p:spPr>
          <a:xfrm>
            <a:off x="438150" y="1189431"/>
            <a:ext cx="7590053" cy="461665"/>
          </a:xfrm>
          <a:prstGeom prst="rect">
            <a:avLst/>
          </a:prstGeom>
          <a:noFill/>
        </p:spPr>
        <p:txBody>
          <a:bodyPr wrap="square" rtlCol="0">
            <a:spAutoFit/>
          </a:bodyPr>
          <a:lstStyle/>
          <a:p>
            <a:r>
              <a:rPr lang="es-ES" sz="2400" b="1" dirty="0"/>
              <a:t>CONTABILIDAD ELECTRÓNICA 1.3</a:t>
            </a:r>
            <a:endParaRPr lang="es-ES_tradnl" sz="2400" b="1" dirty="0"/>
          </a:p>
        </p:txBody>
      </p:sp>
      <p:sp>
        <p:nvSpPr>
          <p:cNvPr id="6" name="CuadroTexto 5"/>
          <p:cNvSpPr txBox="1"/>
          <p:nvPr/>
        </p:nvSpPr>
        <p:spPr>
          <a:xfrm>
            <a:off x="438150" y="3148014"/>
            <a:ext cx="4373000" cy="646331"/>
          </a:xfrm>
          <a:prstGeom prst="rect">
            <a:avLst/>
          </a:prstGeom>
          <a:noFill/>
        </p:spPr>
        <p:txBody>
          <a:bodyPr wrap="square" rtlCol="0">
            <a:spAutoFit/>
          </a:bodyPr>
          <a:lstStyle/>
          <a:p>
            <a:r>
              <a:rPr lang="es-ES" sz="3600" b="1" dirty="0">
                <a:solidFill>
                  <a:srgbClr val="002060"/>
                </a:solidFill>
              </a:rPr>
              <a:t>Versión del XML:   1.1</a:t>
            </a:r>
            <a:endParaRPr lang="es-ES_tradnl" sz="3600" b="1" dirty="0">
              <a:solidFill>
                <a:srgbClr val="002060"/>
              </a:solidFill>
            </a:endParaRPr>
          </a:p>
        </p:txBody>
      </p:sp>
      <p:sp>
        <p:nvSpPr>
          <p:cNvPr id="7" name="CuadroTexto 6"/>
          <p:cNvSpPr txBox="1"/>
          <p:nvPr/>
        </p:nvSpPr>
        <p:spPr>
          <a:xfrm>
            <a:off x="452218" y="3725027"/>
            <a:ext cx="10253296" cy="461665"/>
          </a:xfrm>
          <a:prstGeom prst="rect">
            <a:avLst/>
          </a:prstGeom>
          <a:noFill/>
        </p:spPr>
        <p:txBody>
          <a:bodyPr wrap="square" rtlCol="0">
            <a:spAutoFit/>
          </a:bodyPr>
          <a:lstStyle/>
          <a:p>
            <a:r>
              <a:rPr lang="es-ES" sz="2400" dirty="0"/>
              <a:t>Es la que estamos entregando actualmente al SAT.</a:t>
            </a:r>
            <a:endParaRPr lang="es-ES_tradnl" sz="2400" dirty="0"/>
          </a:p>
        </p:txBody>
      </p:sp>
      <p:sp>
        <p:nvSpPr>
          <p:cNvPr id="10" name="CuadroTexto 9"/>
          <p:cNvSpPr txBox="1"/>
          <p:nvPr/>
        </p:nvSpPr>
        <p:spPr>
          <a:xfrm>
            <a:off x="311539" y="4413320"/>
            <a:ext cx="6159599" cy="646331"/>
          </a:xfrm>
          <a:prstGeom prst="rect">
            <a:avLst/>
          </a:prstGeom>
          <a:noFill/>
        </p:spPr>
        <p:txBody>
          <a:bodyPr wrap="square" rtlCol="0">
            <a:spAutoFit/>
          </a:bodyPr>
          <a:lstStyle/>
          <a:p>
            <a:r>
              <a:rPr lang="es-ES" sz="3600" dirty="0"/>
              <a:t>¿Es la </a:t>
            </a:r>
            <a:r>
              <a:rPr lang="es-ES" sz="3600"/>
              <a:t>última versión publicada?</a:t>
            </a:r>
            <a:endParaRPr lang="es-ES_tradnl" sz="3600" dirty="0"/>
          </a:p>
        </p:txBody>
      </p:sp>
      <p:sp>
        <p:nvSpPr>
          <p:cNvPr id="11" name="CuadroTexto 10"/>
          <p:cNvSpPr txBox="1"/>
          <p:nvPr/>
        </p:nvSpPr>
        <p:spPr>
          <a:xfrm>
            <a:off x="311540" y="5032295"/>
            <a:ext cx="8551106" cy="646331"/>
          </a:xfrm>
          <a:prstGeom prst="rect">
            <a:avLst/>
          </a:prstGeom>
          <a:noFill/>
        </p:spPr>
        <p:txBody>
          <a:bodyPr wrap="square" rtlCol="0">
            <a:spAutoFit/>
          </a:bodyPr>
          <a:lstStyle/>
          <a:p>
            <a:r>
              <a:rPr lang="es-ES" sz="3600" dirty="0"/>
              <a:t>¿Estamos entregando la versión correcta?</a:t>
            </a:r>
            <a:endParaRPr lang="es-ES_tradnl" sz="3600" dirty="0"/>
          </a:p>
        </p:txBody>
      </p:sp>
      <p:sp>
        <p:nvSpPr>
          <p:cNvPr id="12" name="CuadroTexto 11"/>
          <p:cNvSpPr txBox="1"/>
          <p:nvPr/>
        </p:nvSpPr>
        <p:spPr>
          <a:xfrm>
            <a:off x="6468648" y="4421134"/>
            <a:ext cx="758630" cy="646331"/>
          </a:xfrm>
          <a:prstGeom prst="rect">
            <a:avLst/>
          </a:prstGeom>
          <a:noFill/>
        </p:spPr>
        <p:txBody>
          <a:bodyPr wrap="square" rtlCol="0">
            <a:spAutoFit/>
          </a:bodyPr>
          <a:lstStyle/>
          <a:p>
            <a:r>
              <a:rPr lang="es-ES_tradnl" sz="3600" dirty="0">
                <a:solidFill>
                  <a:srgbClr val="FF0000"/>
                </a:solidFill>
              </a:rPr>
              <a:t>No</a:t>
            </a:r>
          </a:p>
        </p:txBody>
      </p:sp>
      <p:sp>
        <p:nvSpPr>
          <p:cNvPr id="14" name="CuadroTexto 13"/>
          <p:cNvSpPr txBox="1"/>
          <p:nvPr/>
        </p:nvSpPr>
        <p:spPr>
          <a:xfrm>
            <a:off x="8230626" y="5031515"/>
            <a:ext cx="758630" cy="646331"/>
          </a:xfrm>
          <a:prstGeom prst="rect">
            <a:avLst/>
          </a:prstGeom>
          <a:noFill/>
        </p:spPr>
        <p:txBody>
          <a:bodyPr wrap="square" rtlCol="0">
            <a:spAutoFit/>
          </a:bodyPr>
          <a:lstStyle/>
          <a:p>
            <a:r>
              <a:rPr lang="es-ES_tradnl" sz="3600" dirty="0">
                <a:solidFill>
                  <a:schemeClr val="accent6"/>
                </a:solidFill>
              </a:rPr>
              <a:t>Sí</a:t>
            </a:r>
          </a:p>
        </p:txBody>
      </p:sp>
      <p:pic>
        <p:nvPicPr>
          <p:cNvPr id="15" name="Imagen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56869" y="3181069"/>
            <a:ext cx="510904" cy="510904"/>
          </a:xfrm>
          <a:prstGeom prst="rect">
            <a:avLst/>
          </a:prstGeom>
        </p:spPr>
      </p:pic>
      <p:sp>
        <p:nvSpPr>
          <p:cNvPr id="16" name="Título 1"/>
          <p:cNvSpPr>
            <a:spLocks noGrp="1"/>
          </p:cNvSpPr>
          <p:nvPr>
            <p:ph type="ctrTitle"/>
          </p:nvPr>
        </p:nvSpPr>
        <p:spPr>
          <a:xfrm>
            <a:off x="407894" y="285325"/>
            <a:ext cx="9144000" cy="840908"/>
          </a:xfrm>
        </p:spPr>
        <p:txBody>
          <a:bodyPr>
            <a:normAutofit/>
          </a:bodyPr>
          <a:lstStyle/>
          <a:p>
            <a:r>
              <a:rPr lang="es-ES" sz="4800" dirty="0">
                <a:latin typeface="Calibri" charset="0"/>
                <a:ea typeface="Calibri" charset="0"/>
                <a:cs typeface="Calibri" charset="0"/>
              </a:rPr>
              <a:t>Anexo 24</a:t>
            </a:r>
            <a:endParaRPr lang="es-ES_tradnl" sz="4800" dirty="0">
              <a:latin typeface="Calibri" charset="0"/>
              <a:ea typeface="Calibri" charset="0"/>
              <a:cs typeface="Calibri" charset="0"/>
            </a:endParaRPr>
          </a:p>
        </p:txBody>
      </p:sp>
    </p:spTree>
    <p:extLst>
      <p:ext uri="{BB962C8B-B14F-4D97-AF65-F5344CB8AC3E}">
        <p14:creationId xmlns:p14="http://schemas.microsoft.com/office/powerpoint/2010/main" val="857536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p:cNvSpPr txBox="1"/>
          <p:nvPr/>
        </p:nvSpPr>
        <p:spPr>
          <a:xfrm>
            <a:off x="438150" y="1189431"/>
            <a:ext cx="7590053" cy="461665"/>
          </a:xfrm>
          <a:prstGeom prst="rect">
            <a:avLst/>
          </a:prstGeom>
          <a:noFill/>
        </p:spPr>
        <p:txBody>
          <a:bodyPr wrap="square" rtlCol="0">
            <a:spAutoFit/>
          </a:bodyPr>
          <a:lstStyle/>
          <a:p>
            <a:r>
              <a:rPr lang="es-ES" sz="2400" b="1" dirty="0"/>
              <a:t>CONTABILIDAD ELECTRÓNICA 1.3</a:t>
            </a:r>
            <a:endParaRPr lang="es-ES_tradnl" sz="2400" b="1" dirty="0"/>
          </a:p>
        </p:txBody>
      </p:sp>
      <p:sp>
        <p:nvSpPr>
          <p:cNvPr id="7" name="CuadroTexto 6"/>
          <p:cNvSpPr txBox="1"/>
          <p:nvPr/>
        </p:nvSpPr>
        <p:spPr>
          <a:xfrm>
            <a:off x="438150" y="1586739"/>
            <a:ext cx="10253296" cy="461665"/>
          </a:xfrm>
          <a:prstGeom prst="rect">
            <a:avLst/>
          </a:prstGeom>
          <a:noFill/>
        </p:spPr>
        <p:txBody>
          <a:bodyPr wrap="square" rtlCol="0">
            <a:spAutoFit/>
          </a:bodyPr>
          <a:lstStyle/>
          <a:p>
            <a:r>
              <a:rPr lang="es-ES" sz="2400" dirty="0"/>
              <a:t>El pasado 6 de enero de 2017, el SAT publica una nueva versión del Anexo 24.</a:t>
            </a:r>
            <a:endParaRPr lang="es-ES_tradnl" sz="2400" dirty="0"/>
          </a:p>
        </p:txBody>
      </p:sp>
      <p:pic>
        <p:nvPicPr>
          <p:cNvPr id="5" name="Imagen 4"/>
          <p:cNvPicPr>
            <a:picLocks noChangeAspect="1"/>
          </p:cNvPicPr>
          <p:nvPr/>
        </p:nvPicPr>
        <p:blipFill rotWithShape="1">
          <a:blip r:embed="rId3"/>
          <a:srcRect t="13621" r="24885" b="24831"/>
          <a:stretch/>
        </p:blipFill>
        <p:spPr>
          <a:xfrm>
            <a:off x="3325028" y="3044611"/>
            <a:ext cx="8732511" cy="3813389"/>
          </a:xfrm>
          <a:prstGeom prst="rect">
            <a:avLst/>
          </a:prstGeom>
        </p:spPr>
      </p:pic>
      <p:cxnSp>
        <p:nvCxnSpPr>
          <p:cNvPr id="15" name="Conector: curvado 14"/>
          <p:cNvCxnSpPr/>
          <p:nvPr/>
        </p:nvCxnSpPr>
        <p:spPr>
          <a:xfrm rot="16200000" flipH="1">
            <a:off x="984738" y="3604848"/>
            <a:ext cx="3569677" cy="1987061"/>
          </a:xfrm>
          <a:prstGeom prst="curvedConnector3">
            <a:avLst>
              <a:gd name="adj1" fmla="val 103695"/>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7" name="Rectángulo 16"/>
          <p:cNvSpPr/>
          <p:nvPr/>
        </p:nvSpPr>
        <p:spPr>
          <a:xfrm>
            <a:off x="6776883" y="6154614"/>
            <a:ext cx="1716486" cy="4220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CuadroTexto 10"/>
          <p:cNvSpPr txBox="1"/>
          <p:nvPr/>
        </p:nvSpPr>
        <p:spPr>
          <a:xfrm>
            <a:off x="438150" y="2047409"/>
            <a:ext cx="4373000" cy="584775"/>
          </a:xfrm>
          <a:prstGeom prst="rect">
            <a:avLst/>
          </a:prstGeom>
          <a:noFill/>
        </p:spPr>
        <p:txBody>
          <a:bodyPr wrap="square" rtlCol="0">
            <a:spAutoFit/>
          </a:bodyPr>
          <a:lstStyle/>
          <a:p>
            <a:r>
              <a:rPr lang="es-ES" sz="3200" b="1" dirty="0">
                <a:solidFill>
                  <a:srgbClr val="002060"/>
                </a:solidFill>
              </a:rPr>
              <a:t>Versión del XML:   1.3</a:t>
            </a:r>
            <a:endParaRPr lang="es-ES_tradnl" sz="3200" b="1" dirty="0">
              <a:solidFill>
                <a:srgbClr val="002060"/>
              </a:solidFill>
            </a:endParaRPr>
          </a:p>
        </p:txBody>
      </p:sp>
      <p:pic>
        <p:nvPicPr>
          <p:cNvPr id="12" name="Imagen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33176" y="2084842"/>
            <a:ext cx="510904" cy="510904"/>
          </a:xfrm>
          <a:prstGeom prst="rect">
            <a:avLst/>
          </a:prstGeom>
        </p:spPr>
      </p:pic>
      <p:sp>
        <p:nvSpPr>
          <p:cNvPr id="13" name="Título 1"/>
          <p:cNvSpPr>
            <a:spLocks noGrp="1"/>
          </p:cNvSpPr>
          <p:nvPr>
            <p:ph type="ctrTitle"/>
          </p:nvPr>
        </p:nvSpPr>
        <p:spPr>
          <a:xfrm>
            <a:off x="407894" y="285325"/>
            <a:ext cx="9144000" cy="840908"/>
          </a:xfrm>
        </p:spPr>
        <p:txBody>
          <a:bodyPr>
            <a:normAutofit/>
          </a:bodyPr>
          <a:lstStyle/>
          <a:p>
            <a:r>
              <a:rPr lang="es-ES" sz="4800" dirty="0">
                <a:latin typeface="Calibri" charset="0"/>
                <a:ea typeface="Calibri" charset="0"/>
                <a:cs typeface="Calibri" charset="0"/>
              </a:rPr>
              <a:t>Anexo 24</a:t>
            </a:r>
            <a:endParaRPr lang="es-ES_tradnl" sz="4800" dirty="0">
              <a:latin typeface="Calibri" charset="0"/>
              <a:ea typeface="Calibri" charset="0"/>
              <a:cs typeface="Calibri" charset="0"/>
            </a:endParaRPr>
          </a:p>
        </p:txBody>
      </p:sp>
      <p:sp>
        <p:nvSpPr>
          <p:cNvPr id="14" name="CuadroTexto 13"/>
          <p:cNvSpPr txBox="1"/>
          <p:nvPr/>
        </p:nvSpPr>
        <p:spPr>
          <a:xfrm>
            <a:off x="7443353" y="2422899"/>
            <a:ext cx="3796408" cy="1015663"/>
          </a:xfrm>
          <a:prstGeom prst="rect">
            <a:avLst/>
          </a:prstGeom>
          <a:solidFill>
            <a:srgbClr val="FF0000">
              <a:alpha val="36000"/>
            </a:srgbClr>
          </a:solidFill>
        </p:spPr>
        <p:txBody>
          <a:bodyPr wrap="square" rtlCol="0">
            <a:spAutoFit/>
          </a:bodyPr>
          <a:lstStyle/>
          <a:p>
            <a:pPr algn="ctr"/>
            <a:r>
              <a:rPr lang="es-ES" sz="2000" dirty="0"/>
              <a:t>El 6 de febrero sería válida (30 días posteriores a ser publicado en el portal del SAT). 2.7.1.8 RMF</a:t>
            </a:r>
            <a:endParaRPr lang="es-ES_tradnl" sz="2000" dirty="0"/>
          </a:p>
        </p:txBody>
      </p:sp>
    </p:spTree>
    <p:extLst>
      <p:ext uri="{BB962C8B-B14F-4D97-AF65-F5344CB8AC3E}">
        <p14:creationId xmlns:p14="http://schemas.microsoft.com/office/powerpoint/2010/main" val="1869861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randombar(horizontal)">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1" grpId="0"/>
      <p:bldP spid="1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p:cNvSpPr txBox="1"/>
          <p:nvPr/>
        </p:nvSpPr>
        <p:spPr>
          <a:xfrm>
            <a:off x="438150" y="1189431"/>
            <a:ext cx="7590053" cy="461665"/>
          </a:xfrm>
          <a:prstGeom prst="rect">
            <a:avLst/>
          </a:prstGeom>
          <a:noFill/>
        </p:spPr>
        <p:txBody>
          <a:bodyPr wrap="square" rtlCol="0">
            <a:spAutoFit/>
          </a:bodyPr>
          <a:lstStyle/>
          <a:p>
            <a:r>
              <a:rPr lang="es-ES" sz="2400" b="1" dirty="0"/>
              <a:t>CONTABILIDAD ELECTRÓNICA 1.3</a:t>
            </a:r>
            <a:endParaRPr lang="es-ES_tradnl" sz="2400" b="1" dirty="0"/>
          </a:p>
        </p:txBody>
      </p:sp>
      <p:sp>
        <p:nvSpPr>
          <p:cNvPr id="7" name="CuadroTexto 6"/>
          <p:cNvSpPr txBox="1"/>
          <p:nvPr/>
        </p:nvSpPr>
        <p:spPr>
          <a:xfrm>
            <a:off x="438150" y="1699282"/>
            <a:ext cx="10182958" cy="954107"/>
          </a:xfrm>
          <a:prstGeom prst="rect">
            <a:avLst/>
          </a:prstGeom>
          <a:noFill/>
        </p:spPr>
        <p:txBody>
          <a:bodyPr wrap="square" rtlCol="0">
            <a:spAutoFit/>
          </a:bodyPr>
          <a:lstStyle/>
          <a:p>
            <a:r>
              <a:rPr lang="es-ES" sz="2800" dirty="0"/>
              <a:t>Como contribuyentes</a:t>
            </a:r>
            <a:r>
              <a:rPr lang="mr-IN" sz="2800" dirty="0"/>
              <a:t>…</a:t>
            </a:r>
            <a:r>
              <a:rPr lang="es-ES" sz="2800" dirty="0"/>
              <a:t> ¿Por qué no nos dimos cuenta de esto?</a:t>
            </a:r>
          </a:p>
          <a:p>
            <a:r>
              <a:rPr lang="es-ES" sz="2800" dirty="0"/>
              <a:t>¿Por qué no fue tan relevante?</a:t>
            </a:r>
            <a:endParaRPr lang="es-ES_tradnl" sz="2800" dirty="0"/>
          </a:p>
        </p:txBody>
      </p:sp>
      <p:sp>
        <p:nvSpPr>
          <p:cNvPr id="10" name="CuadroTexto 9"/>
          <p:cNvSpPr txBox="1"/>
          <p:nvPr/>
        </p:nvSpPr>
        <p:spPr>
          <a:xfrm>
            <a:off x="438148" y="2818859"/>
            <a:ext cx="8037637" cy="1692771"/>
          </a:xfrm>
          <a:prstGeom prst="rect">
            <a:avLst/>
          </a:prstGeom>
          <a:noFill/>
        </p:spPr>
        <p:txBody>
          <a:bodyPr wrap="square" rtlCol="0">
            <a:spAutoFit/>
          </a:bodyPr>
          <a:lstStyle/>
          <a:p>
            <a:pPr marL="342900" indent="-342900">
              <a:buFont typeface="Arial" panose="020B0604020202020204" pitchFamily="34" charset="0"/>
              <a:buChar char="•"/>
            </a:pPr>
            <a:r>
              <a:rPr lang="es-ES" sz="2600" dirty="0"/>
              <a:t>Principalmente porque el SAT, al día de hoy </a:t>
            </a:r>
            <a:r>
              <a:rPr lang="es-ES" sz="2600" b="1" dirty="0"/>
              <a:t>sigue recibiendo la versión 1.1.</a:t>
            </a:r>
          </a:p>
          <a:p>
            <a:pPr marL="342900" indent="-342900">
              <a:buFont typeface="Arial" panose="020B0604020202020204" pitchFamily="34" charset="0"/>
              <a:buChar char="•"/>
            </a:pPr>
            <a:r>
              <a:rPr lang="es-ES" sz="2600" dirty="0"/>
              <a:t>Porque el SAT </a:t>
            </a:r>
            <a:r>
              <a:rPr lang="es-ES" sz="2600" b="1" dirty="0"/>
              <a:t>aún no anuncia hasta que fecha seguirá </a:t>
            </a:r>
            <a:r>
              <a:rPr lang="es-ES" sz="2600" dirty="0"/>
              <a:t>recibiendo dicha versión.</a:t>
            </a:r>
            <a:endParaRPr lang="es-ES_tradnl" sz="2600" dirty="0"/>
          </a:p>
        </p:txBody>
      </p:sp>
      <p:sp>
        <p:nvSpPr>
          <p:cNvPr id="11" name="CuadroTexto 10"/>
          <p:cNvSpPr txBox="1"/>
          <p:nvPr/>
        </p:nvSpPr>
        <p:spPr>
          <a:xfrm>
            <a:off x="2353236" y="4777845"/>
            <a:ext cx="7866530" cy="892552"/>
          </a:xfrm>
          <a:prstGeom prst="rect">
            <a:avLst/>
          </a:prstGeom>
          <a:solidFill>
            <a:srgbClr val="FFC000"/>
          </a:solidFill>
        </p:spPr>
        <p:txBody>
          <a:bodyPr wrap="square" rtlCol="0">
            <a:spAutoFit/>
          </a:bodyPr>
          <a:lstStyle/>
          <a:p>
            <a:pPr algn="ctr"/>
            <a:r>
              <a:rPr lang="es-ES" sz="2600" dirty="0"/>
              <a:t>Tenemos que estar al pendiente de la fecha que informe el SAT, para el inicio de versión 1.3</a:t>
            </a:r>
            <a:endParaRPr lang="es-ES_tradnl" sz="2600" dirty="0"/>
          </a:p>
        </p:txBody>
      </p:sp>
      <p:sp>
        <p:nvSpPr>
          <p:cNvPr id="12" name="CuadroTexto 11"/>
          <p:cNvSpPr txBox="1"/>
          <p:nvPr/>
        </p:nvSpPr>
        <p:spPr>
          <a:xfrm>
            <a:off x="438148" y="5863115"/>
            <a:ext cx="7456170" cy="523220"/>
          </a:xfrm>
          <a:prstGeom prst="rect">
            <a:avLst/>
          </a:prstGeom>
          <a:noFill/>
        </p:spPr>
        <p:txBody>
          <a:bodyPr wrap="square" rtlCol="0">
            <a:spAutoFit/>
          </a:bodyPr>
          <a:lstStyle/>
          <a:p>
            <a:r>
              <a:rPr lang="es-ES" sz="2800" b="1" dirty="0"/>
              <a:t>¿Qué es lo que cambia de la versión 1.1 a la 1.3?</a:t>
            </a:r>
            <a:endParaRPr lang="es-ES_tradnl" sz="2800" b="1" dirty="0"/>
          </a:p>
        </p:txBody>
      </p:sp>
      <p:pic>
        <p:nvPicPr>
          <p:cNvPr id="3" name="Imagen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7088" y="4641577"/>
            <a:ext cx="1073621" cy="1073621"/>
          </a:xfrm>
          <a:prstGeom prst="rect">
            <a:avLst/>
          </a:prstGeom>
        </p:spPr>
      </p:pic>
      <p:sp>
        <p:nvSpPr>
          <p:cNvPr id="14" name="Título 1"/>
          <p:cNvSpPr>
            <a:spLocks noGrp="1"/>
          </p:cNvSpPr>
          <p:nvPr>
            <p:ph type="ctrTitle"/>
          </p:nvPr>
        </p:nvSpPr>
        <p:spPr>
          <a:xfrm>
            <a:off x="407894" y="285325"/>
            <a:ext cx="9144000" cy="840908"/>
          </a:xfrm>
        </p:spPr>
        <p:txBody>
          <a:bodyPr>
            <a:normAutofit/>
          </a:bodyPr>
          <a:lstStyle/>
          <a:p>
            <a:r>
              <a:rPr lang="es-ES" sz="4800" dirty="0">
                <a:latin typeface="Calibri" charset="0"/>
                <a:ea typeface="Calibri" charset="0"/>
                <a:cs typeface="Calibri" charset="0"/>
              </a:rPr>
              <a:t>Anexo 24</a:t>
            </a:r>
            <a:endParaRPr lang="es-ES_tradnl" sz="4800" dirty="0">
              <a:latin typeface="Calibri" charset="0"/>
              <a:ea typeface="Calibri" charset="0"/>
              <a:cs typeface="Calibri" charset="0"/>
            </a:endParaRPr>
          </a:p>
        </p:txBody>
      </p:sp>
    </p:spTree>
    <p:extLst>
      <p:ext uri="{BB962C8B-B14F-4D97-AF65-F5344CB8AC3E}">
        <p14:creationId xmlns:p14="http://schemas.microsoft.com/office/powerpoint/2010/main" val="798387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450735" y="1086883"/>
            <a:ext cx="11741265" cy="2031325"/>
          </a:xfrm>
          <a:prstGeom prst="rect">
            <a:avLst/>
          </a:prstGeom>
          <a:noFill/>
        </p:spPr>
        <p:txBody>
          <a:bodyPr wrap="square" rtlCol="0">
            <a:spAutoFit/>
          </a:bodyPr>
          <a:lstStyle/>
          <a:p>
            <a:pPr marL="342900" lvl="0" indent="-342900">
              <a:lnSpc>
                <a:spcPct val="150000"/>
              </a:lnSpc>
              <a:buFont typeface="+mj-lt"/>
              <a:buAutoNum type="arabicPeriod"/>
            </a:pPr>
            <a:r>
              <a:rPr lang="es-MX" sz="2100" b="1" dirty="0"/>
              <a:t>XML Catalogo</a:t>
            </a:r>
            <a:r>
              <a:rPr lang="es-MX" sz="2100" dirty="0"/>
              <a:t>, modificación en la descripción de un atributo o campo “naturaleza de la cuenta”.</a:t>
            </a:r>
          </a:p>
          <a:p>
            <a:pPr marL="342900" lvl="0" indent="-342900">
              <a:lnSpc>
                <a:spcPct val="150000"/>
              </a:lnSpc>
              <a:buFont typeface="+mj-lt"/>
              <a:buAutoNum type="arabicPeriod"/>
            </a:pPr>
            <a:r>
              <a:rPr lang="es-MX" sz="2100" b="1" dirty="0"/>
              <a:t>XML Balanza</a:t>
            </a:r>
            <a:r>
              <a:rPr lang="es-MX" sz="2100" dirty="0"/>
              <a:t>,  se agrega un valor mínimo al atributo Fecha Modificación de la Balanza.</a:t>
            </a:r>
          </a:p>
          <a:p>
            <a:pPr marL="342900" indent="-342900">
              <a:lnSpc>
                <a:spcPct val="150000"/>
              </a:lnSpc>
              <a:buFont typeface="+mj-lt"/>
              <a:buAutoNum type="arabicPeriod"/>
            </a:pPr>
            <a:r>
              <a:rPr lang="es-MX" sz="2100" b="1" dirty="0"/>
              <a:t>XML de Pólizas</a:t>
            </a:r>
            <a:r>
              <a:rPr lang="es-MX" sz="2100" dirty="0"/>
              <a:t>, Nodos: Cheque, Transferencia y OtrMetodoPago. Ahora aplica para pago o cobro</a:t>
            </a:r>
            <a:r>
              <a:rPr lang="es-MX" sz="2100" b="1" dirty="0">
                <a:solidFill>
                  <a:schemeClr val="accent1">
                    <a:lumMod val="50000"/>
                  </a:schemeClr>
                </a:solidFill>
              </a:rPr>
              <a:t>.</a:t>
            </a:r>
          </a:p>
          <a:p>
            <a:pPr marL="342900" lvl="0" indent="-342900">
              <a:lnSpc>
                <a:spcPct val="150000"/>
              </a:lnSpc>
              <a:buFont typeface="+mj-lt"/>
              <a:buAutoNum type="arabicPeriod"/>
            </a:pPr>
            <a:r>
              <a:rPr lang="es-MX" sz="2100" b="1" dirty="0"/>
              <a:t>Cambios de formatos </a:t>
            </a:r>
            <a:r>
              <a:rPr lang="es-MX" sz="2100" dirty="0"/>
              <a:t>en algunos atributos de diferentes XML.</a:t>
            </a:r>
          </a:p>
        </p:txBody>
      </p:sp>
      <p:sp>
        <p:nvSpPr>
          <p:cNvPr id="6" name="CuadroTexto 5"/>
          <p:cNvSpPr txBox="1"/>
          <p:nvPr/>
        </p:nvSpPr>
        <p:spPr>
          <a:xfrm>
            <a:off x="662385" y="3904734"/>
            <a:ext cx="10642465" cy="461665"/>
          </a:xfrm>
          <a:prstGeom prst="rect">
            <a:avLst/>
          </a:prstGeom>
          <a:noFill/>
        </p:spPr>
        <p:txBody>
          <a:bodyPr wrap="none" rtlCol="0">
            <a:spAutoFit/>
          </a:bodyPr>
          <a:lstStyle/>
          <a:p>
            <a:r>
              <a:rPr lang="es-ES_tradnl" sz="2400" b="1" dirty="0"/>
              <a:t>De los 4 cambios, el que realmente afecta la operación del usuario, es el número 3:</a:t>
            </a:r>
          </a:p>
        </p:txBody>
      </p:sp>
      <p:cxnSp>
        <p:nvCxnSpPr>
          <p:cNvPr id="7" name="Conector curvado 12"/>
          <p:cNvCxnSpPr/>
          <p:nvPr/>
        </p:nvCxnSpPr>
        <p:spPr>
          <a:xfrm rot="10800000">
            <a:off x="410540" y="2367777"/>
            <a:ext cx="199091" cy="1817219"/>
          </a:xfrm>
          <a:prstGeom prst="curvedConnector3">
            <a:avLst>
              <a:gd name="adj1" fmla="val 239648"/>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1144298" y="4545879"/>
            <a:ext cx="10292735" cy="738664"/>
          </a:xfrm>
          <a:prstGeom prst="rect">
            <a:avLst/>
          </a:prstGeom>
          <a:noFill/>
        </p:spPr>
        <p:txBody>
          <a:bodyPr wrap="square" rtlCol="0">
            <a:spAutoFit/>
          </a:bodyPr>
          <a:lstStyle/>
          <a:p>
            <a:pPr marL="285750" indent="-285750">
              <a:buFont typeface="Arial" charset="0"/>
              <a:buChar char="•"/>
            </a:pPr>
            <a:r>
              <a:rPr lang="es-ES_tradnl" sz="2100" dirty="0"/>
              <a:t>Antes solo se tenía que capturar en las </a:t>
            </a:r>
            <a:r>
              <a:rPr lang="es-ES_tradnl" sz="2100" b="1" dirty="0"/>
              <a:t>pólizas de egresos el método de pago</a:t>
            </a:r>
            <a:r>
              <a:rPr lang="es-ES_tradnl" sz="2100" dirty="0"/>
              <a:t>, es decir, el contribuyente tenía que especificar como salía el recurso (a quién, cuánto, a qué cuenta)</a:t>
            </a:r>
          </a:p>
        </p:txBody>
      </p:sp>
      <p:sp>
        <p:nvSpPr>
          <p:cNvPr id="9" name="CuadroTexto 8"/>
          <p:cNvSpPr txBox="1"/>
          <p:nvPr/>
        </p:nvSpPr>
        <p:spPr>
          <a:xfrm>
            <a:off x="1144300" y="5472125"/>
            <a:ext cx="7760550" cy="1061829"/>
          </a:xfrm>
          <a:prstGeom prst="rect">
            <a:avLst/>
          </a:prstGeom>
          <a:noFill/>
        </p:spPr>
        <p:txBody>
          <a:bodyPr wrap="square" rtlCol="0">
            <a:spAutoFit/>
          </a:bodyPr>
          <a:lstStyle/>
          <a:p>
            <a:pPr marL="285750" indent="-285750">
              <a:buFont typeface="Arial" charset="0"/>
              <a:buChar char="•"/>
            </a:pPr>
            <a:r>
              <a:rPr lang="es-ES_tradnl" sz="2100" i="1" dirty="0"/>
              <a:t>(nuevo) </a:t>
            </a:r>
            <a:r>
              <a:rPr lang="es-ES_tradnl" sz="2100" dirty="0"/>
              <a:t>Ahora también se debe especificar datos en la póliza de ingresos, cuando existe un cobro ”método de cobro”. (de quién, cuánto, de qué cuenta, </a:t>
            </a:r>
            <a:r>
              <a:rPr lang="es-ES_tradnl" sz="2100" dirty="0" err="1"/>
              <a:t>etc</a:t>
            </a:r>
            <a:r>
              <a:rPr lang="es-ES_tradnl" sz="2100" dirty="0"/>
              <a:t>)</a:t>
            </a:r>
          </a:p>
        </p:txBody>
      </p:sp>
      <p:sp>
        <p:nvSpPr>
          <p:cNvPr id="2" name="Rectángulo 1"/>
          <p:cNvSpPr/>
          <p:nvPr/>
        </p:nvSpPr>
        <p:spPr>
          <a:xfrm>
            <a:off x="463295" y="2127738"/>
            <a:ext cx="11124967" cy="4220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ángulo 10"/>
          <p:cNvSpPr/>
          <p:nvPr/>
        </p:nvSpPr>
        <p:spPr>
          <a:xfrm>
            <a:off x="1144297" y="5472124"/>
            <a:ext cx="7572319" cy="1012755"/>
          </a:xfrm>
          <a:prstGeom prst="rect">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27720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2" grpId="0" animBg="1"/>
      <p:bldP spid="11"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357809" y="403594"/>
            <a:ext cx="10999303" cy="707886"/>
          </a:xfrm>
          <a:prstGeom prst="rect">
            <a:avLst/>
          </a:prstGeom>
          <a:noFill/>
        </p:spPr>
        <p:txBody>
          <a:bodyPr wrap="square" rtlCol="0">
            <a:spAutoFit/>
          </a:bodyPr>
          <a:lstStyle/>
          <a:p>
            <a:r>
              <a:rPr lang="es-MX" sz="2000" b="1" dirty="0">
                <a:solidFill>
                  <a:srgbClr val="0070C0"/>
                </a:solidFill>
              </a:rPr>
              <a:t>3. XML de Pólizas, Nodos: Cheque, Transferencia y OtrMetodoPago. </a:t>
            </a:r>
            <a:br>
              <a:rPr lang="es-MX" sz="2000" b="1" dirty="0">
                <a:solidFill>
                  <a:srgbClr val="0070C0"/>
                </a:solidFill>
              </a:rPr>
            </a:br>
            <a:r>
              <a:rPr lang="es-MX" sz="2000" b="1" dirty="0">
                <a:solidFill>
                  <a:srgbClr val="0070C0"/>
                </a:solidFill>
              </a:rPr>
              <a:t>Ahora aplica para pago o cobro.</a:t>
            </a:r>
          </a:p>
        </p:txBody>
      </p:sp>
      <p:pic>
        <p:nvPicPr>
          <p:cNvPr id="3" name="Imagen 2"/>
          <p:cNvPicPr>
            <a:picLocks noChangeAspect="1"/>
          </p:cNvPicPr>
          <p:nvPr/>
        </p:nvPicPr>
        <p:blipFill>
          <a:blip r:embed="rId2"/>
          <a:stretch>
            <a:fillRect/>
          </a:stretch>
        </p:blipFill>
        <p:spPr>
          <a:xfrm>
            <a:off x="477079" y="1406677"/>
            <a:ext cx="8935862" cy="1574936"/>
          </a:xfrm>
          <a:prstGeom prst="rect">
            <a:avLst/>
          </a:prstGeom>
        </p:spPr>
      </p:pic>
      <p:pic>
        <p:nvPicPr>
          <p:cNvPr id="7" name="Imagen 6"/>
          <p:cNvPicPr>
            <a:picLocks noChangeAspect="1"/>
          </p:cNvPicPr>
          <p:nvPr/>
        </p:nvPicPr>
        <p:blipFill>
          <a:blip r:embed="rId3"/>
          <a:stretch>
            <a:fillRect/>
          </a:stretch>
        </p:blipFill>
        <p:spPr>
          <a:xfrm>
            <a:off x="508670" y="3254547"/>
            <a:ext cx="8904271" cy="1382901"/>
          </a:xfrm>
          <a:prstGeom prst="rect">
            <a:avLst/>
          </a:prstGeom>
        </p:spPr>
      </p:pic>
      <p:sp>
        <p:nvSpPr>
          <p:cNvPr id="8" name="CuadroTexto 7"/>
          <p:cNvSpPr txBox="1"/>
          <p:nvPr/>
        </p:nvSpPr>
        <p:spPr>
          <a:xfrm>
            <a:off x="1797430" y="1336108"/>
            <a:ext cx="4240696" cy="461665"/>
          </a:xfrm>
          <a:prstGeom prst="rect">
            <a:avLst/>
          </a:prstGeom>
          <a:noFill/>
        </p:spPr>
        <p:txBody>
          <a:bodyPr wrap="square" rtlCol="0">
            <a:spAutoFit/>
          </a:bodyPr>
          <a:lstStyle/>
          <a:p>
            <a:r>
              <a:rPr lang="es-MX" sz="2400" b="1" dirty="0">
                <a:solidFill>
                  <a:srgbClr val="FF0000"/>
                </a:solidFill>
              </a:rPr>
              <a:t>Versión 1.1</a:t>
            </a:r>
          </a:p>
        </p:txBody>
      </p:sp>
      <p:sp>
        <p:nvSpPr>
          <p:cNvPr id="9" name="CuadroTexto 8"/>
          <p:cNvSpPr txBox="1"/>
          <p:nvPr/>
        </p:nvSpPr>
        <p:spPr>
          <a:xfrm>
            <a:off x="1797430" y="3113908"/>
            <a:ext cx="4240696" cy="461665"/>
          </a:xfrm>
          <a:prstGeom prst="rect">
            <a:avLst/>
          </a:prstGeom>
          <a:noFill/>
        </p:spPr>
        <p:txBody>
          <a:bodyPr wrap="square" rtlCol="0">
            <a:spAutoFit/>
          </a:bodyPr>
          <a:lstStyle>
            <a:defPPr>
              <a:defRPr lang="es-ES_tradnl"/>
            </a:defPPr>
            <a:lvl1pPr>
              <a:defRPr sz="2400" b="1">
                <a:solidFill>
                  <a:srgbClr val="FF0000"/>
                </a:solidFill>
              </a:defRPr>
            </a:lvl1pPr>
          </a:lstStyle>
          <a:p>
            <a:r>
              <a:rPr lang="es-MX" dirty="0"/>
              <a:t>Versión 1.3</a:t>
            </a:r>
          </a:p>
        </p:txBody>
      </p:sp>
      <p:sp>
        <p:nvSpPr>
          <p:cNvPr id="10" name="CuadroTexto 9"/>
          <p:cNvSpPr txBox="1"/>
          <p:nvPr/>
        </p:nvSpPr>
        <p:spPr>
          <a:xfrm>
            <a:off x="508670" y="5110436"/>
            <a:ext cx="4039379" cy="923330"/>
          </a:xfrm>
          <a:prstGeom prst="rect">
            <a:avLst/>
          </a:prstGeom>
          <a:noFill/>
        </p:spPr>
        <p:txBody>
          <a:bodyPr wrap="square" rtlCol="0">
            <a:spAutoFit/>
          </a:bodyPr>
          <a:lstStyle/>
          <a:p>
            <a:pPr algn="r"/>
            <a:r>
              <a:rPr lang="es-MX" dirty="0"/>
              <a:t>Implicaciones, relacionar los datos siguientes datos bancarios en las pólizas de ingresos: </a:t>
            </a:r>
          </a:p>
        </p:txBody>
      </p:sp>
      <p:sp>
        <p:nvSpPr>
          <p:cNvPr id="11" name="CuadroTexto 10"/>
          <p:cNvSpPr txBox="1"/>
          <p:nvPr/>
        </p:nvSpPr>
        <p:spPr>
          <a:xfrm>
            <a:off x="4772344" y="4910382"/>
            <a:ext cx="3220278" cy="1323439"/>
          </a:xfrm>
          <a:prstGeom prst="rect">
            <a:avLst/>
          </a:prstGeom>
          <a:noFill/>
        </p:spPr>
        <p:txBody>
          <a:bodyPr wrap="square" rtlCol="0">
            <a:spAutoFit/>
          </a:bodyPr>
          <a:lstStyle/>
          <a:p>
            <a:pPr marL="285750" indent="-285750">
              <a:buFont typeface="Arial" panose="020B0604020202020204" pitchFamily="34" charset="0"/>
              <a:buChar char="•"/>
            </a:pPr>
            <a:r>
              <a:rPr lang="es-MX" sz="1600" dirty="0"/>
              <a:t>CtaOri</a:t>
            </a:r>
          </a:p>
          <a:p>
            <a:pPr marL="285750" indent="-285750">
              <a:buFont typeface="Arial" panose="020B0604020202020204" pitchFamily="34" charset="0"/>
              <a:buChar char="•"/>
            </a:pPr>
            <a:r>
              <a:rPr lang="es-MX" sz="1600" dirty="0"/>
              <a:t>BancoOriNal/BancoOriExt</a:t>
            </a:r>
          </a:p>
          <a:p>
            <a:pPr marL="285750" indent="-285750">
              <a:buFont typeface="Arial" panose="020B0604020202020204" pitchFamily="34" charset="0"/>
              <a:buChar char="•"/>
            </a:pPr>
            <a:r>
              <a:rPr lang="es-MX" sz="1600" dirty="0"/>
              <a:t>CtaDest</a:t>
            </a:r>
          </a:p>
          <a:p>
            <a:pPr marL="285750" indent="-285750">
              <a:buFont typeface="Arial" panose="020B0604020202020204" pitchFamily="34" charset="0"/>
              <a:buChar char="•"/>
            </a:pPr>
            <a:r>
              <a:rPr lang="es-MX" sz="1600" dirty="0"/>
              <a:t>BancoDestNal/BancoDestExt</a:t>
            </a:r>
          </a:p>
          <a:p>
            <a:pPr marL="285750" indent="-285750">
              <a:buFont typeface="Arial" panose="020B0604020202020204" pitchFamily="34" charset="0"/>
              <a:buChar char="•"/>
            </a:pPr>
            <a:r>
              <a:rPr lang="es-MX" sz="1600" dirty="0"/>
              <a:t>Fecha</a:t>
            </a:r>
          </a:p>
        </p:txBody>
      </p:sp>
      <p:sp>
        <p:nvSpPr>
          <p:cNvPr id="2" name="Rectángulo 1"/>
          <p:cNvSpPr/>
          <p:nvPr/>
        </p:nvSpPr>
        <p:spPr>
          <a:xfrm>
            <a:off x="7619999" y="4833437"/>
            <a:ext cx="6096000" cy="1477328"/>
          </a:xfrm>
          <a:prstGeom prst="rect">
            <a:avLst/>
          </a:prstGeom>
        </p:spPr>
        <p:txBody>
          <a:bodyPr>
            <a:spAutoFit/>
          </a:bodyPr>
          <a:lstStyle/>
          <a:p>
            <a:pPr marL="285750" indent="-285750">
              <a:buFont typeface="Arial" panose="020B0604020202020204" pitchFamily="34" charset="0"/>
              <a:buChar char="•"/>
            </a:pPr>
            <a:r>
              <a:rPr lang="es-MX" dirty="0"/>
              <a:t>Benef</a:t>
            </a:r>
          </a:p>
          <a:p>
            <a:pPr marL="285750" indent="-285750">
              <a:buFont typeface="Arial" panose="020B0604020202020204" pitchFamily="34" charset="0"/>
              <a:buChar char="•"/>
            </a:pPr>
            <a:r>
              <a:rPr lang="es-MX" dirty="0"/>
              <a:t>RFC</a:t>
            </a:r>
          </a:p>
          <a:p>
            <a:pPr marL="285750" indent="-285750">
              <a:buFont typeface="Arial" panose="020B0604020202020204" pitchFamily="34" charset="0"/>
              <a:buChar char="•"/>
            </a:pPr>
            <a:r>
              <a:rPr lang="es-MX" dirty="0"/>
              <a:t>Monto</a:t>
            </a:r>
          </a:p>
          <a:p>
            <a:pPr marL="285750" indent="-285750">
              <a:buFont typeface="Arial" panose="020B0604020202020204" pitchFamily="34" charset="0"/>
              <a:buChar char="•"/>
            </a:pPr>
            <a:r>
              <a:rPr lang="es-MX" dirty="0"/>
              <a:t>Moneda</a:t>
            </a:r>
          </a:p>
          <a:p>
            <a:pPr marL="285750" indent="-285750">
              <a:buFont typeface="Arial" panose="020B0604020202020204" pitchFamily="34" charset="0"/>
              <a:buChar char="•"/>
            </a:pPr>
            <a:r>
              <a:rPr lang="es-MX" dirty="0"/>
              <a:t>TipCamb</a:t>
            </a:r>
          </a:p>
        </p:txBody>
      </p:sp>
      <p:sp>
        <p:nvSpPr>
          <p:cNvPr id="5" name="Rectángulo 4"/>
          <p:cNvSpPr/>
          <p:nvPr/>
        </p:nvSpPr>
        <p:spPr>
          <a:xfrm>
            <a:off x="4652682" y="4737746"/>
            <a:ext cx="45719" cy="1649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9068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2" grpId="0"/>
      <p:bldP spid="5"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2778369"/>
            <a:ext cx="12192000" cy="4114801"/>
          </a:xfrm>
          <a:prstGeom prst="rect">
            <a:avLst/>
          </a:prstGeom>
        </p:spPr>
      </p:pic>
      <p:sp>
        <p:nvSpPr>
          <p:cNvPr id="5" name="Título 1"/>
          <p:cNvSpPr txBox="1">
            <a:spLocks/>
          </p:cNvSpPr>
          <p:nvPr/>
        </p:nvSpPr>
        <p:spPr>
          <a:xfrm>
            <a:off x="438150" y="44360"/>
            <a:ext cx="10515600" cy="102078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chemeClr val="accent5"/>
                </a:solidFill>
                <a:latin typeface="Myriad Pro" charset="0"/>
                <a:ea typeface="Myriad Pro" charset="0"/>
                <a:cs typeface="Myriad Pro" charset="0"/>
              </a:defRPr>
            </a:lvl1pPr>
          </a:lstStyle>
          <a:p>
            <a:r>
              <a:rPr lang="es-ES" sz="4800" dirty="0">
                <a:latin typeface="Calibri" charset="0"/>
                <a:ea typeface="Calibri" charset="0"/>
                <a:cs typeface="Calibri" charset="0"/>
              </a:rPr>
              <a:t>Anexo 24</a:t>
            </a:r>
            <a:endParaRPr lang="es-ES_tradnl" sz="4800" dirty="0">
              <a:latin typeface="Calibri" charset="0"/>
              <a:ea typeface="Calibri" charset="0"/>
              <a:cs typeface="Calibri" charset="0"/>
            </a:endParaRPr>
          </a:p>
        </p:txBody>
      </p:sp>
      <p:sp>
        <p:nvSpPr>
          <p:cNvPr id="6" name="CuadroTexto 5"/>
          <p:cNvSpPr txBox="1"/>
          <p:nvPr/>
        </p:nvSpPr>
        <p:spPr>
          <a:xfrm>
            <a:off x="374717" y="1249456"/>
            <a:ext cx="5889946" cy="584775"/>
          </a:xfrm>
          <a:prstGeom prst="rect">
            <a:avLst/>
          </a:prstGeom>
          <a:noFill/>
        </p:spPr>
        <p:txBody>
          <a:bodyPr wrap="none" rtlCol="0">
            <a:spAutoFit/>
          </a:bodyPr>
          <a:lstStyle/>
          <a:p>
            <a:r>
              <a:rPr lang="es-ES_tradnl" sz="3200" b="1" dirty="0"/>
              <a:t>Ejemplo en una póliza de ingreso.</a:t>
            </a:r>
          </a:p>
        </p:txBody>
      </p:sp>
      <p:sp>
        <p:nvSpPr>
          <p:cNvPr id="7" name="Rectángulo 6"/>
          <p:cNvSpPr/>
          <p:nvPr/>
        </p:nvSpPr>
        <p:spPr>
          <a:xfrm>
            <a:off x="2732080" y="3291261"/>
            <a:ext cx="1175220" cy="30894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Rectángulo 7"/>
          <p:cNvSpPr/>
          <p:nvPr/>
        </p:nvSpPr>
        <p:spPr>
          <a:xfrm>
            <a:off x="950172" y="4076707"/>
            <a:ext cx="10655674" cy="61838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9" name="Imagen 8"/>
          <p:cNvPicPr>
            <a:picLocks noChangeAspect="1"/>
          </p:cNvPicPr>
          <p:nvPr/>
        </p:nvPicPr>
        <p:blipFill>
          <a:blip r:embed="rId3"/>
          <a:stretch>
            <a:fillRect/>
          </a:stretch>
        </p:blipFill>
        <p:spPr>
          <a:xfrm>
            <a:off x="6476792" y="4935775"/>
            <a:ext cx="4372746" cy="1676040"/>
          </a:xfrm>
          <a:prstGeom prst="rect">
            <a:avLst/>
          </a:prstGeom>
          <a:ln>
            <a:noFill/>
          </a:ln>
          <a:effectLst>
            <a:outerShdw blurRad="292100" dist="139700" dir="2700000" algn="tl" rotWithShape="0">
              <a:srgbClr val="333333">
                <a:alpha val="65000"/>
              </a:srgbClr>
            </a:outerShdw>
          </a:effectLst>
        </p:spPr>
      </p:pic>
      <p:sp>
        <p:nvSpPr>
          <p:cNvPr id="2" name="Flecha: curvada hacia la izquierda 1"/>
          <p:cNvSpPr/>
          <p:nvPr/>
        </p:nvSpPr>
        <p:spPr>
          <a:xfrm rot="1886423">
            <a:off x="11064152" y="4759763"/>
            <a:ext cx="753834" cy="1797261"/>
          </a:xfrm>
          <a:prstGeom prst="curvedLeftArrow">
            <a:avLst>
              <a:gd name="adj1" fmla="val 18316"/>
              <a:gd name="adj2" fmla="val 58019"/>
              <a:gd name="adj3" fmla="val 346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Tree>
    <p:extLst>
      <p:ext uri="{BB962C8B-B14F-4D97-AF65-F5344CB8AC3E}">
        <p14:creationId xmlns:p14="http://schemas.microsoft.com/office/powerpoint/2010/main" val="1425287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up)">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374717" y="1372549"/>
            <a:ext cx="8201219" cy="584775"/>
          </a:xfrm>
          <a:prstGeom prst="rect">
            <a:avLst/>
          </a:prstGeom>
          <a:noFill/>
        </p:spPr>
        <p:txBody>
          <a:bodyPr wrap="none" rtlCol="0">
            <a:spAutoFit/>
          </a:bodyPr>
          <a:lstStyle/>
          <a:p>
            <a:r>
              <a:rPr lang="es-ES_tradnl" sz="3200" b="1" dirty="0"/>
              <a:t>¿Cómo se resuelve en </a:t>
            </a:r>
            <a:r>
              <a:rPr lang="es-ES_tradnl" sz="3200" b="1" dirty="0" err="1"/>
              <a:t>CONTPAQi</a:t>
            </a:r>
            <a:r>
              <a:rPr lang="es-ES_tradnl" sz="3200" b="1" dirty="0"/>
              <a:t> Contabilidad?</a:t>
            </a:r>
          </a:p>
        </p:txBody>
      </p:sp>
      <p:sp>
        <p:nvSpPr>
          <p:cNvPr id="10" name="CuadroTexto 9"/>
          <p:cNvSpPr txBox="1"/>
          <p:nvPr/>
        </p:nvSpPr>
        <p:spPr>
          <a:xfrm>
            <a:off x="374716" y="2653008"/>
            <a:ext cx="10579033" cy="954107"/>
          </a:xfrm>
          <a:prstGeom prst="rect">
            <a:avLst/>
          </a:prstGeom>
          <a:noFill/>
        </p:spPr>
        <p:txBody>
          <a:bodyPr wrap="square" rtlCol="0">
            <a:spAutoFit/>
          </a:bodyPr>
          <a:lstStyle/>
          <a:p>
            <a:pPr marL="285750" indent="-285750">
              <a:buFont typeface="Arial" charset="0"/>
              <a:buChar char="•"/>
            </a:pPr>
            <a:r>
              <a:rPr lang="es-ES_tradnl" sz="2800" dirty="0"/>
              <a:t>Liberación versión 9.4.0 </a:t>
            </a:r>
            <a:r>
              <a:rPr lang="mr-IN" sz="2800" dirty="0"/>
              <a:t>–</a:t>
            </a:r>
            <a:r>
              <a:rPr lang="es-ES_tradnl" sz="2800" dirty="0"/>
              <a:t> </a:t>
            </a:r>
            <a:r>
              <a:rPr lang="es-ES_tradnl" sz="2800" b="1" dirty="0"/>
              <a:t>18 de mayo</a:t>
            </a:r>
          </a:p>
          <a:p>
            <a:pPr marL="285750" indent="-285750">
              <a:buFont typeface="Arial" charset="0"/>
              <a:buChar char="•"/>
            </a:pPr>
            <a:r>
              <a:rPr lang="es-ES_tradnl" sz="2800" dirty="0"/>
              <a:t>Esta versión genera los archivos de la contabilidad electrónica 1.3</a:t>
            </a:r>
          </a:p>
        </p:txBody>
      </p:sp>
      <p:sp>
        <p:nvSpPr>
          <p:cNvPr id="5" name="Título 1"/>
          <p:cNvSpPr txBox="1">
            <a:spLocks/>
          </p:cNvSpPr>
          <p:nvPr/>
        </p:nvSpPr>
        <p:spPr>
          <a:xfrm>
            <a:off x="438150" y="44360"/>
            <a:ext cx="10515600" cy="102078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chemeClr val="accent5"/>
                </a:solidFill>
                <a:latin typeface="Myriad Pro" charset="0"/>
                <a:ea typeface="Myriad Pro" charset="0"/>
                <a:cs typeface="Myriad Pro" charset="0"/>
              </a:defRPr>
            </a:lvl1pPr>
          </a:lstStyle>
          <a:p>
            <a:r>
              <a:rPr lang="es-ES" sz="4800">
                <a:latin typeface="Calibri" charset="0"/>
                <a:ea typeface="Calibri" charset="0"/>
                <a:cs typeface="Calibri" charset="0"/>
              </a:rPr>
              <a:t>Anexo 24</a:t>
            </a:r>
            <a:endParaRPr lang="es-ES_tradnl" sz="4800" dirty="0">
              <a:latin typeface="Calibri" charset="0"/>
              <a:ea typeface="Calibri" charset="0"/>
              <a:cs typeface="Calibri" charset="0"/>
            </a:endParaRPr>
          </a:p>
        </p:txBody>
      </p:sp>
    </p:spTree>
    <p:extLst>
      <p:ext uri="{BB962C8B-B14F-4D97-AF65-F5344CB8AC3E}">
        <p14:creationId xmlns:p14="http://schemas.microsoft.com/office/powerpoint/2010/main" val="1780766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38953" y="2292257"/>
            <a:ext cx="11707906" cy="2387600"/>
          </a:xfrm>
        </p:spPr>
        <p:txBody>
          <a:bodyPr>
            <a:normAutofit/>
          </a:bodyPr>
          <a:lstStyle/>
          <a:p>
            <a:pPr algn="l"/>
            <a:r>
              <a:rPr lang="es-ES" sz="4000" dirty="0">
                <a:latin typeface="Calibri" charset="0"/>
                <a:ea typeface="Calibri" charset="0"/>
                <a:cs typeface="Calibri" charset="0"/>
              </a:rPr>
              <a:t>Implicaciones en la Contabilidad y </a:t>
            </a:r>
            <a:br>
              <a:rPr lang="es-ES" sz="4000" dirty="0">
                <a:latin typeface="Calibri" charset="0"/>
                <a:ea typeface="Calibri" charset="0"/>
                <a:cs typeface="Calibri" charset="0"/>
              </a:rPr>
            </a:br>
            <a:r>
              <a:rPr lang="es-ES" sz="4000" dirty="0">
                <a:latin typeface="Calibri" charset="0"/>
                <a:ea typeface="Calibri" charset="0"/>
                <a:cs typeface="Calibri" charset="0"/>
              </a:rPr>
              <a:t>Por anexo 20 y CFDI pago</a:t>
            </a:r>
            <a:endParaRPr lang="es-ES_tradnl" sz="4000" dirty="0">
              <a:latin typeface="Calibri" charset="0"/>
              <a:ea typeface="Calibri" charset="0"/>
              <a:cs typeface="Calibri" charset="0"/>
            </a:endParaRPr>
          </a:p>
        </p:txBody>
      </p:sp>
    </p:spTree>
    <p:extLst>
      <p:ext uri="{BB962C8B-B14F-4D97-AF65-F5344CB8AC3E}">
        <p14:creationId xmlns:p14="http://schemas.microsoft.com/office/powerpoint/2010/main" val="17114200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47649" y="334218"/>
            <a:ext cx="9285847" cy="739588"/>
          </a:xfrm>
        </p:spPr>
        <p:txBody>
          <a:bodyPr anchor="t"/>
          <a:lstStyle/>
          <a:p>
            <a:r>
              <a:rPr lang="es-ES_tradnl" dirty="0">
                <a:latin typeface="Calibri" charset="0"/>
                <a:ea typeface="Calibri" charset="0"/>
                <a:cs typeface="Calibri" charset="0"/>
              </a:rPr>
              <a:t>Impacto </a:t>
            </a:r>
            <a:r>
              <a:rPr lang="es-ES_tradnl">
                <a:latin typeface="Calibri" charset="0"/>
                <a:ea typeface="Calibri" charset="0"/>
                <a:cs typeface="Calibri" charset="0"/>
              </a:rPr>
              <a:t>en Contabilidad</a:t>
            </a:r>
            <a:endParaRPr lang="es-ES_tradnl" dirty="0">
              <a:latin typeface="Calibri" charset="0"/>
              <a:ea typeface="Calibri" charset="0"/>
              <a:cs typeface="Calibri" charset="0"/>
            </a:endParaRPr>
          </a:p>
        </p:txBody>
      </p:sp>
      <p:sp>
        <p:nvSpPr>
          <p:cNvPr id="5" name="CuadroTexto 4"/>
          <p:cNvSpPr txBox="1"/>
          <p:nvPr/>
        </p:nvSpPr>
        <p:spPr>
          <a:xfrm>
            <a:off x="347649" y="1078467"/>
            <a:ext cx="9420318" cy="461665"/>
          </a:xfrm>
          <a:prstGeom prst="rect">
            <a:avLst/>
          </a:prstGeom>
          <a:noFill/>
        </p:spPr>
        <p:txBody>
          <a:bodyPr wrap="square" rtlCol="0">
            <a:spAutoFit/>
          </a:bodyPr>
          <a:lstStyle/>
          <a:p>
            <a:pPr algn="just"/>
            <a:r>
              <a:rPr lang="es-ES" sz="2400" dirty="0">
                <a:solidFill>
                  <a:schemeClr val="tx1">
                    <a:lumMod val="65000"/>
                    <a:lumOff val="35000"/>
                  </a:schemeClr>
                </a:solidFill>
              </a:rPr>
              <a:t>En el tema de la Contabilidad, ¿Cuál podría ser nuestra preocupación?</a:t>
            </a:r>
          </a:p>
        </p:txBody>
      </p:sp>
      <p:sp>
        <p:nvSpPr>
          <p:cNvPr id="6" name="CuadroTexto 5"/>
          <p:cNvSpPr txBox="1"/>
          <p:nvPr/>
        </p:nvSpPr>
        <p:spPr>
          <a:xfrm>
            <a:off x="3249698" y="4011875"/>
            <a:ext cx="1780359" cy="923330"/>
          </a:xfrm>
          <a:prstGeom prst="rect">
            <a:avLst/>
          </a:prstGeom>
          <a:noFill/>
        </p:spPr>
        <p:txBody>
          <a:bodyPr wrap="none" rtlCol="0">
            <a:spAutoFit/>
          </a:bodyPr>
          <a:lstStyle/>
          <a:p>
            <a:pPr algn="ctr"/>
            <a:r>
              <a:rPr lang="es-ES_tradnl" dirty="0"/>
              <a:t>Recepción</a:t>
            </a:r>
          </a:p>
          <a:p>
            <a:pPr algn="ctr"/>
            <a:r>
              <a:rPr lang="es-ES_tradnl" dirty="0"/>
              <a:t>Validación</a:t>
            </a:r>
          </a:p>
          <a:p>
            <a:pPr algn="ctr"/>
            <a:r>
              <a:rPr lang="es-ES_tradnl" dirty="0"/>
              <a:t>Almacenamiento</a:t>
            </a:r>
          </a:p>
        </p:txBody>
      </p:sp>
      <p:pic>
        <p:nvPicPr>
          <p:cNvPr id="7" name="Imagen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0142" y="2559138"/>
            <a:ext cx="1039907" cy="1039907"/>
          </a:xfrm>
          <a:prstGeom prst="rect">
            <a:avLst/>
          </a:prstGeom>
        </p:spPr>
      </p:pic>
      <p:grpSp>
        <p:nvGrpSpPr>
          <p:cNvPr id="9" name="Agrupar 8"/>
          <p:cNvGrpSpPr/>
          <p:nvPr/>
        </p:nvGrpSpPr>
        <p:grpSpPr>
          <a:xfrm>
            <a:off x="6708662" y="2571208"/>
            <a:ext cx="1243301" cy="1318562"/>
            <a:chOff x="1403379" y="3721226"/>
            <a:chExt cx="1947807" cy="2246454"/>
          </a:xfrm>
        </p:grpSpPr>
        <p:pic>
          <p:nvPicPr>
            <p:cNvPr id="10" name="Imagen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03379" y="3721226"/>
              <a:ext cx="1947807" cy="1947807"/>
            </a:xfrm>
            <a:prstGeom prst="rect">
              <a:avLst/>
            </a:prstGeom>
          </p:spPr>
        </p:pic>
        <p:sp>
          <p:nvSpPr>
            <p:cNvPr id="11" name="CuadroTexto 10"/>
            <p:cNvSpPr txBox="1"/>
            <p:nvPr/>
          </p:nvSpPr>
          <p:spPr>
            <a:xfrm>
              <a:off x="1656848" y="5370383"/>
              <a:ext cx="1382119" cy="597297"/>
            </a:xfrm>
            <a:prstGeom prst="rect">
              <a:avLst/>
            </a:prstGeom>
            <a:noFill/>
          </p:spPr>
          <p:txBody>
            <a:bodyPr wrap="none" rtlCol="0">
              <a:spAutoFit/>
            </a:bodyPr>
            <a:lstStyle/>
            <a:p>
              <a:r>
                <a:rPr lang="es-ES_tradnl" sz="2000" b="1">
                  <a:solidFill>
                    <a:schemeClr val="bg2">
                      <a:lumMod val="50000"/>
                    </a:schemeClr>
                  </a:solidFill>
                  <a:latin typeface="Myriad Pro"/>
                </a:rPr>
                <a:t>P</a:t>
              </a:r>
              <a:r>
                <a:rPr lang="es-ES" sz="2000" b="1" dirty="0" err="1">
                  <a:solidFill>
                    <a:schemeClr val="bg2">
                      <a:lumMod val="50000"/>
                    </a:schemeClr>
                  </a:solidFill>
                  <a:latin typeface="Myriad Pro"/>
                </a:rPr>
                <a:t>ólizas</a:t>
              </a:r>
              <a:endParaRPr lang="es-ES_tradnl" sz="2000" b="1" dirty="0">
                <a:solidFill>
                  <a:schemeClr val="bg2">
                    <a:lumMod val="50000"/>
                  </a:schemeClr>
                </a:solidFill>
                <a:latin typeface="Myriad Pro"/>
              </a:endParaRPr>
            </a:p>
          </p:txBody>
        </p:sp>
      </p:grpSp>
      <p:pic>
        <p:nvPicPr>
          <p:cNvPr id="12" name="Imagen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27634" y="2617719"/>
            <a:ext cx="956158" cy="956158"/>
          </a:xfrm>
          <a:prstGeom prst="rect">
            <a:avLst/>
          </a:prstGeom>
        </p:spPr>
      </p:pic>
      <p:sp>
        <p:nvSpPr>
          <p:cNvPr id="13" name="CuadroTexto 12"/>
          <p:cNvSpPr txBox="1"/>
          <p:nvPr/>
        </p:nvSpPr>
        <p:spPr>
          <a:xfrm>
            <a:off x="9940732" y="3532119"/>
            <a:ext cx="1729961" cy="400110"/>
          </a:xfrm>
          <a:prstGeom prst="rect">
            <a:avLst/>
          </a:prstGeom>
          <a:noFill/>
        </p:spPr>
        <p:txBody>
          <a:bodyPr wrap="none" rtlCol="0">
            <a:spAutoFit/>
          </a:bodyPr>
          <a:lstStyle/>
          <a:p>
            <a:r>
              <a:rPr lang="es-ES" sz="2000" b="1">
                <a:solidFill>
                  <a:schemeClr val="bg2">
                    <a:lumMod val="50000"/>
                  </a:schemeClr>
                </a:solidFill>
                <a:latin typeface="Myriad Pro"/>
              </a:rPr>
              <a:t>Obligaciones</a:t>
            </a:r>
            <a:endParaRPr lang="es-ES_tradnl" sz="2000" b="1" dirty="0">
              <a:solidFill>
                <a:schemeClr val="bg2">
                  <a:lumMod val="50000"/>
                </a:schemeClr>
              </a:solidFill>
              <a:latin typeface="Myriad Pro"/>
            </a:endParaRPr>
          </a:p>
        </p:txBody>
      </p:sp>
      <p:pic>
        <p:nvPicPr>
          <p:cNvPr id="14" name="Imagen 13"/>
          <p:cNvPicPr>
            <a:picLocks noChangeAspect="1"/>
          </p:cNvPicPr>
          <p:nvPr/>
        </p:nvPicPr>
        <p:blipFill rotWithShape="1">
          <a:blip r:embed="rId5" cstate="screen">
            <a:extLst>
              <a:ext uri="{28A0092B-C50C-407E-A947-70E740481C1C}">
                <a14:useLocalDpi xmlns:a14="http://schemas.microsoft.com/office/drawing/2010/main"/>
              </a:ext>
            </a:extLst>
          </a:blip>
          <a:srcRect t="27511" b="27342"/>
          <a:stretch/>
        </p:blipFill>
        <p:spPr>
          <a:xfrm>
            <a:off x="3077850" y="2724549"/>
            <a:ext cx="2362495" cy="761844"/>
          </a:xfrm>
          <a:prstGeom prst="rect">
            <a:avLst/>
          </a:prstGeom>
        </p:spPr>
      </p:pic>
      <p:pic>
        <p:nvPicPr>
          <p:cNvPr id="15" name="Imagen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722809" y="3329537"/>
            <a:ext cx="761446" cy="476413"/>
          </a:xfrm>
          <a:prstGeom prst="rect">
            <a:avLst/>
          </a:prstGeom>
        </p:spPr>
      </p:pic>
      <p:cxnSp>
        <p:nvCxnSpPr>
          <p:cNvPr id="16" name="Conector recto de flecha 15"/>
          <p:cNvCxnSpPr/>
          <p:nvPr/>
        </p:nvCxnSpPr>
        <p:spPr>
          <a:xfrm>
            <a:off x="1854079" y="3075438"/>
            <a:ext cx="1163114" cy="7306"/>
          </a:xfrm>
          <a:prstGeom prst="straightConnector1">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p:cNvCxnSpPr/>
          <p:nvPr/>
        </p:nvCxnSpPr>
        <p:spPr>
          <a:xfrm>
            <a:off x="5542653" y="3109426"/>
            <a:ext cx="1163114" cy="7306"/>
          </a:xfrm>
          <a:prstGeom prst="straightConnector1">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p:cNvCxnSpPr/>
          <p:nvPr/>
        </p:nvCxnSpPr>
        <p:spPr>
          <a:xfrm>
            <a:off x="8628850" y="3118626"/>
            <a:ext cx="1163114" cy="7306"/>
          </a:xfrm>
          <a:prstGeom prst="straightConnector1">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pic>
        <p:nvPicPr>
          <p:cNvPr id="19" name="Imagen 18"/>
          <p:cNvPicPr>
            <a:picLocks noChangeAspect="1"/>
          </p:cNvPicPr>
          <p:nvPr/>
        </p:nvPicPr>
        <p:blipFill rotWithShape="1">
          <a:blip r:embed="rId7" cstate="screen">
            <a:extLst>
              <a:ext uri="{28A0092B-C50C-407E-A947-70E740481C1C}">
                <a14:useLocalDpi xmlns:a14="http://schemas.microsoft.com/office/drawing/2010/main"/>
              </a:ext>
            </a:extLst>
          </a:blip>
          <a:srcRect t="27511" b="27342"/>
          <a:stretch/>
        </p:blipFill>
        <p:spPr>
          <a:xfrm>
            <a:off x="8301565" y="2383656"/>
            <a:ext cx="1639167" cy="528589"/>
          </a:xfrm>
          <a:prstGeom prst="rect">
            <a:avLst/>
          </a:prstGeom>
        </p:spPr>
      </p:pic>
      <p:sp>
        <p:nvSpPr>
          <p:cNvPr id="20" name="Rectángulo 19"/>
          <p:cNvSpPr/>
          <p:nvPr/>
        </p:nvSpPr>
        <p:spPr>
          <a:xfrm>
            <a:off x="6512492" y="3935836"/>
            <a:ext cx="1635641" cy="646331"/>
          </a:xfrm>
          <a:prstGeom prst="rect">
            <a:avLst/>
          </a:prstGeom>
        </p:spPr>
        <p:txBody>
          <a:bodyPr wrap="none">
            <a:spAutoFit/>
          </a:bodyPr>
          <a:lstStyle/>
          <a:p>
            <a:pPr algn="ctr"/>
            <a:r>
              <a:rPr lang="es-ES_tradnl" dirty="0"/>
              <a:t>Contabilización</a:t>
            </a:r>
          </a:p>
          <a:p>
            <a:pPr algn="ctr"/>
            <a:r>
              <a:rPr lang="es-ES_tradnl" dirty="0"/>
              <a:t>de nuevos XML</a:t>
            </a:r>
          </a:p>
        </p:txBody>
      </p:sp>
      <p:sp>
        <p:nvSpPr>
          <p:cNvPr id="21" name="CuadroTexto 20"/>
          <p:cNvSpPr txBox="1"/>
          <p:nvPr/>
        </p:nvSpPr>
        <p:spPr>
          <a:xfrm>
            <a:off x="347649" y="3714477"/>
            <a:ext cx="1704890" cy="1200329"/>
          </a:xfrm>
          <a:prstGeom prst="rect">
            <a:avLst/>
          </a:prstGeom>
          <a:noFill/>
        </p:spPr>
        <p:txBody>
          <a:bodyPr wrap="none" rtlCol="0">
            <a:spAutoFit/>
          </a:bodyPr>
          <a:lstStyle/>
          <a:p>
            <a:pPr algn="ctr"/>
            <a:r>
              <a:rPr lang="es-ES_tradnl" dirty="0"/>
              <a:t>CFDI Factura 3.3</a:t>
            </a:r>
          </a:p>
          <a:p>
            <a:pPr algn="ctr"/>
            <a:r>
              <a:rPr lang="es-ES_tradnl" dirty="0"/>
              <a:t>CFDI Pago</a:t>
            </a:r>
          </a:p>
          <a:p>
            <a:pPr algn="ctr"/>
            <a:r>
              <a:rPr lang="es-ES_tradnl" dirty="0"/>
              <a:t>CFDI Nómina</a:t>
            </a:r>
          </a:p>
          <a:p>
            <a:pPr algn="ctr"/>
            <a:r>
              <a:rPr lang="es-ES_tradnl" dirty="0"/>
              <a:t>CFDI Traslado</a:t>
            </a:r>
          </a:p>
        </p:txBody>
      </p:sp>
      <p:sp>
        <p:nvSpPr>
          <p:cNvPr id="22" name="Rectángulo 21"/>
          <p:cNvSpPr/>
          <p:nvPr/>
        </p:nvSpPr>
        <p:spPr>
          <a:xfrm>
            <a:off x="10483958" y="3964412"/>
            <a:ext cx="643509" cy="369332"/>
          </a:xfrm>
          <a:prstGeom prst="rect">
            <a:avLst/>
          </a:prstGeom>
        </p:spPr>
        <p:txBody>
          <a:bodyPr wrap="none">
            <a:spAutoFit/>
          </a:bodyPr>
          <a:lstStyle/>
          <a:p>
            <a:pPr algn="ctr"/>
            <a:r>
              <a:rPr lang="es-ES_tradnl" dirty="0"/>
              <a:t>DIOT</a:t>
            </a:r>
          </a:p>
        </p:txBody>
      </p:sp>
      <p:sp>
        <p:nvSpPr>
          <p:cNvPr id="23" name="CuadroTexto 22"/>
          <p:cNvSpPr txBox="1"/>
          <p:nvPr/>
        </p:nvSpPr>
        <p:spPr>
          <a:xfrm>
            <a:off x="347649" y="1485941"/>
            <a:ext cx="9420318" cy="461665"/>
          </a:xfrm>
          <a:prstGeom prst="rect">
            <a:avLst/>
          </a:prstGeom>
          <a:noFill/>
        </p:spPr>
        <p:txBody>
          <a:bodyPr wrap="square" rtlCol="0">
            <a:spAutoFit/>
          </a:bodyPr>
          <a:lstStyle/>
          <a:p>
            <a:pPr algn="just"/>
            <a:r>
              <a:rPr lang="es-ES" sz="2400" i="1">
                <a:solidFill>
                  <a:schemeClr val="tx1">
                    <a:lumMod val="65000"/>
                    <a:lumOff val="35000"/>
                  </a:schemeClr>
                </a:solidFill>
              </a:rPr>
              <a:t>Sigamos el camino del XML</a:t>
            </a:r>
            <a:endParaRPr lang="es-ES" sz="2400" i="1" dirty="0">
              <a:solidFill>
                <a:schemeClr val="tx1">
                  <a:lumMod val="65000"/>
                  <a:lumOff val="35000"/>
                </a:schemeClr>
              </a:solidFill>
            </a:endParaRPr>
          </a:p>
        </p:txBody>
      </p:sp>
      <p:pic>
        <p:nvPicPr>
          <p:cNvPr id="24" name="Imagen 2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759155" y="3454967"/>
            <a:ext cx="761446" cy="476413"/>
          </a:xfrm>
          <a:prstGeom prst="rect">
            <a:avLst/>
          </a:prstGeom>
        </p:spPr>
      </p:pic>
      <p:sp>
        <p:nvSpPr>
          <p:cNvPr id="25" name="Rectángulo 24"/>
          <p:cNvSpPr/>
          <p:nvPr/>
        </p:nvSpPr>
        <p:spPr>
          <a:xfrm>
            <a:off x="3837972" y="3599045"/>
            <a:ext cx="613508" cy="200062"/>
          </a:xfrm>
          <a:prstGeom prst="rect">
            <a:avLst/>
          </a:prstGeom>
          <a:solidFill>
            <a:srgbClr val="2697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6" name="CuadroTexto 25"/>
          <p:cNvSpPr txBox="1"/>
          <p:nvPr/>
        </p:nvSpPr>
        <p:spPr>
          <a:xfrm>
            <a:off x="3798856" y="3478717"/>
            <a:ext cx="663964" cy="400110"/>
          </a:xfrm>
          <a:prstGeom prst="rect">
            <a:avLst/>
          </a:prstGeom>
          <a:noFill/>
        </p:spPr>
        <p:txBody>
          <a:bodyPr wrap="none" rtlCol="0">
            <a:spAutoFit/>
          </a:bodyPr>
          <a:lstStyle/>
          <a:p>
            <a:r>
              <a:rPr lang="es-ES_tradnl" sz="2000" b="1" dirty="0">
                <a:solidFill>
                  <a:schemeClr val="bg1"/>
                </a:solidFill>
              </a:rPr>
              <a:t>ADD</a:t>
            </a:r>
          </a:p>
        </p:txBody>
      </p:sp>
    </p:spTree>
    <p:extLst>
      <p:ext uri="{BB962C8B-B14F-4D97-AF65-F5344CB8AC3E}">
        <p14:creationId xmlns:p14="http://schemas.microsoft.com/office/powerpoint/2010/main" val="1145268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10" presetClass="entr" presetSubtype="0" fill="hold"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10" presetClass="entr" presetSubtype="0" fill="hold"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par>
                                <p:cTn id="59" presetID="10"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500"/>
                                        <p:tgtEl>
                                          <p:spTgt spid="18"/>
                                        </p:tgtEl>
                                      </p:cBhvr>
                                    </p:animEffect>
                                  </p:childTnLst>
                                </p:cTn>
                              </p:par>
                              <p:par>
                                <p:cTn id="62" presetID="10" presetClass="entr" presetSubtype="0" fill="hold" nodeType="with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500"/>
                                        <p:tgtEl>
                                          <p:spTgt spid="19"/>
                                        </p:tgtEl>
                                      </p:cBhvr>
                                    </p:animEffect>
                                  </p:childTnLst>
                                </p:cTn>
                              </p:par>
                              <p:par>
                                <p:cTn id="65" presetID="10" presetClass="entr" presetSubtype="0" fill="hold" grpId="1"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20" grpId="0"/>
      <p:bldP spid="21" grpId="0"/>
      <p:bldP spid="22" grpId="0"/>
      <p:bldP spid="22" grpId="1"/>
      <p:bldP spid="25" grpId="0" animBg="1"/>
      <p:bldP spid="2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3001" y="206470"/>
            <a:ext cx="9285847" cy="739588"/>
          </a:xfrm>
        </p:spPr>
        <p:txBody>
          <a:bodyPr anchor="t"/>
          <a:lstStyle/>
          <a:p>
            <a:r>
              <a:rPr lang="es-ES_tradnl" dirty="0">
                <a:latin typeface="Calibri" charset="0"/>
                <a:ea typeface="Calibri" charset="0"/>
                <a:cs typeface="Calibri" charset="0"/>
              </a:rPr>
              <a:t>Impacto en Contabilidad Electrónica</a:t>
            </a:r>
          </a:p>
        </p:txBody>
      </p:sp>
      <p:sp>
        <p:nvSpPr>
          <p:cNvPr id="5" name="CuadroTexto 4"/>
          <p:cNvSpPr txBox="1"/>
          <p:nvPr/>
        </p:nvSpPr>
        <p:spPr>
          <a:xfrm>
            <a:off x="247624" y="755963"/>
            <a:ext cx="3453010" cy="1015663"/>
          </a:xfrm>
          <a:prstGeom prst="rect">
            <a:avLst/>
          </a:prstGeom>
          <a:noFill/>
        </p:spPr>
        <p:txBody>
          <a:bodyPr wrap="square" rtlCol="0">
            <a:spAutoFit/>
          </a:bodyPr>
          <a:lstStyle/>
          <a:p>
            <a:r>
              <a:rPr lang="es-ES" sz="2000" dirty="0">
                <a:solidFill>
                  <a:schemeClr val="tx1">
                    <a:lumMod val="65000"/>
                    <a:lumOff val="35000"/>
                  </a:schemeClr>
                </a:solidFill>
              </a:rPr>
              <a:t>A partir de los nuevos XML </a:t>
            </a:r>
            <a:r>
              <a:rPr lang="es-ES" sz="2000" b="1" dirty="0">
                <a:solidFill>
                  <a:schemeClr val="tx1">
                    <a:lumMod val="65000"/>
                    <a:lumOff val="35000"/>
                  </a:schemeClr>
                </a:solidFill>
              </a:rPr>
              <a:t>¿Cómo podría generar mi Contabilidad Electrónica?</a:t>
            </a:r>
          </a:p>
        </p:txBody>
      </p:sp>
      <p:sp>
        <p:nvSpPr>
          <p:cNvPr id="25" name="Round Diagonal Corner Rectangle 8"/>
          <p:cNvSpPr/>
          <p:nvPr/>
        </p:nvSpPr>
        <p:spPr>
          <a:xfrm>
            <a:off x="4681506" y="950234"/>
            <a:ext cx="1674126" cy="627123"/>
          </a:xfrm>
          <a:prstGeom prst="round2DiagRect">
            <a:avLst/>
          </a:prstGeom>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1800" b="0" i="0" u="none" strike="noStrike" kern="0" cap="none" spc="0" normalizeH="0" baseline="0" noProof="0" dirty="0">
                <a:ln>
                  <a:noFill/>
                </a:ln>
                <a:solidFill>
                  <a:schemeClr val="bg1"/>
                </a:solidFill>
                <a:effectLst/>
                <a:uLnTx/>
                <a:uFillTx/>
              </a:rPr>
              <a:t>Encabezado de la Póliza</a:t>
            </a:r>
          </a:p>
        </p:txBody>
      </p:sp>
      <p:sp>
        <p:nvSpPr>
          <p:cNvPr id="26" name="Rombo 25"/>
          <p:cNvSpPr/>
          <p:nvPr/>
        </p:nvSpPr>
        <p:spPr>
          <a:xfrm>
            <a:off x="4798668" y="1912702"/>
            <a:ext cx="1440008" cy="498764"/>
          </a:xfrm>
          <a:prstGeom prst="diamond">
            <a:avLst/>
          </a:prstGeom>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1600" b="0" i="0" u="none" strike="noStrike" kern="0" cap="none" spc="0" normalizeH="0" baseline="0" noProof="0" dirty="0">
                <a:ln>
                  <a:noFill/>
                </a:ln>
                <a:solidFill>
                  <a:sysClr val="windowText" lastClr="000000"/>
                </a:solidFill>
                <a:effectLst/>
                <a:uLnTx/>
                <a:uFillTx/>
              </a:rPr>
              <a:t>Póliza</a:t>
            </a:r>
            <a:endParaRPr kumimoji="0" lang="es-MX" sz="3600" b="0" i="0" u="none" strike="noStrike" kern="0" cap="none" spc="0" normalizeH="0" baseline="0" noProof="0" dirty="0">
              <a:ln>
                <a:noFill/>
              </a:ln>
              <a:solidFill>
                <a:sysClr val="windowText" lastClr="000000"/>
              </a:solidFill>
              <a:effectLst/>
              <a:uLnTx/>
              <a:uFillTx/>
            </a:endParaRPr>
          </a:p>
        </p:txBody>
      </p:sp>
      <p:sp>
        <p:nvSpPr>
          <p:cNvPr id="48" name="CuadroTexto 47"/>
          <p:cNvSpPr txBox="1"/>
          <p:nvPr/>
        </p:nvSpPr>
        <p:spPr>
          <a:xfrm>
            <a:off x="5163754" y="2357963"/>
            <a:ext cx="910508"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MX" b="1" i="0" u="none" strike="noStrike" kern="0" cap="none" spc="0" normalizeH="0" baseline="0" noProof="0" dirty="0">
                <a:ln>
                  <a:noFill/>
                </a:ln>
                <a:solidFill>
                  <a:schemeClr val="tx2"/>
                </a:solidFill>
                <a:effectLst/>
                <a:uLnTx/>
                <a:uFillTx/>
              </a:rPr>
              <a:t>Diario</a:t>
            </a:r>
            <a:endParaRPr kumimoji="0" lang="es-MX" sz="3200" b="1" i="0" u="none" strike="noStrike" kern="0" cap="none" spc="0" normalizeH="0" baseline="0" noProof="0" dirty="0">
              <a:ln>
                <a:noFill/>
              </a:ln>
              <a:solidFill>
                <a:schemeClr val="tx2"/>
              </a:solidFill>
              <a:effectLst/>
              <a:uLnTx/>
              <a:uFillTx/>
            </a:endParaRPr>
          </a:p>
        </p:txBody>
      </p:sp>
      <p:sp>
        <p:nvSpPr>
          <p:cNvPr id="49" name="CuadroTexto 48"/>
          <p:cNvSpPr txBox="1"/>
          <p:nvPr/>
        </p:nvSpPr>
        <p:spPr>
          <a:xfrm>
            <a:off x="4279709" y="1708798"/>
            <a:ext cx="11004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MX" b="1" i="0" u="none" strike="noStrike" kern="0" cap="none" spc="0" normalizeH="0" baseline="0" noProof="0" dirty="0">
                <a:ln>
                  <a:noFill/>
                </a:ln>
                <a:solidFill>
                  <a:schemeClr val="tx2"/>
                </a:solidFill>
                <a:effectLst/>
                <a:uLnTx/>
                <a:uFillTx/>
              </a:rPr>
              <a:t>Ingreso</a:t>
            </a:r>
            <a:endParaRPr kumimoji="0" lang="es-MX" sz="3200" b="1" i="0" u="none" strike="noStrike" kern="0" cap="none" spc="0" normalizeH="0" baseline="0" noProof="0" dirty="0">
              <a:ln>
                <a:noFill/>
              </a:ln>
              <a:solidFill>
                <a:schemeClr val="tx2"/>
              </a:solidFill>
              <a:effectLst/>
              <a:uLnTx/>
              <a:uFillTx/>
            </a:endParaRPr>
          </a:p>
        </p:txBody>
      </p:sp>
      <p:sp>
        <p:nvSpPr>
          <p:cNvPr id="50" name="CuadroTexto 49"/>
          <p:cNvSpPr txBox="1"/>
          <p:nvPr/>
        </p:nvSpPr>
        <p:spPr>
          <a:xfrm>
            <a:off x="5840506" y="1701844"/>
            <a:ext cx="11004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MX" b="1" i="0" u="none" strike="noStrike" kern="0" cap="none" spc="0" normalizeH="0" baseline="0" noProof="0" dirty="0">
                <a:ln>
                  <a:noFill/>
                </a:ln>
                <a:solidFill>
                  <a:schemeClr val="tx2"/>
                </a:solidFill>
                <a:effectLst/>
                <a:uLnTx/>
                <a:uFillTx/>
              </a:rPr>
              <a:t>Egreso</a:t>
            </a:r>
            <a:endParaRPr kumimoji="0" lang="es-MX" sz="3200" b="1" i="0" u="none" strike="noStrike" kern="0" cap="none" spc="0" normalizeH="0" baseline="0" noProof="0" dirty="0">
              <a:ln>
                <a:noFill/>
              </a:ln>
              <a:solidFill>
                <a:schemeClr val="tx2"/>
              </a:solidFill>
              <a:effectLst/>
              <a:uLnTx/>
              <a:uFillTx/>
            </a:endParaRPr>
          </a:p>
        </p:txBody>
      </p:sp>
      <p:sp>
        <p:nvSpPr>
          <p:cNvPr id="51" name="Rounded Rectangle 33"/>
          <p:cNvSpPr/>
          <p:nvPr/>
        </p:nvSpPr>
        <p:spPr>
          <a:xfrm>
            <a:off x="4557676" y="2847389"/>
            <a:ext cx="1957418" cy="541108"/>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1600" b="0" i="0" u="none" strike="noStrike" kern="0" cap="none" spc="0" normalizeH="0" baseline="0" noProof="0" dirty="0">
                <a:ln>
                  <a:noFill/>
                </a:ln>
                <a:solidFill>
                  <a:sysClr val="windowText" lastClr="000000"/>
                </a:solidFill>
                <a:effectLst/>
                <a:uLnTx/>
                <a:uFillTx/>
              </a:rPr>
              <a:t>Visualiza CFDI Facturas (Provisión)</a:t>
            </a:r>
          </a:p>
        </p:txBody>
      </p:sp>
      <p:sp>
        <p:nvSpPr>
          <p:cNvPr id="52" name="Rounded Rectangle 33"/>
          <p:cNvSpPr/>
          <p:nvPr/>
        </p:nvSpPr>
        <p:spPr>
          <a:xfrm>
            <a:off x="1709020" y="1891530"/>
            <a:ext cx="1591813" cy="541108"/>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1600" b="0" i="0" u="none" strike="noStrike" kern="0" cap="none" spc="0" normalizeH="0" baseline="0" noProof="0" dirty="0">
                <a:ln>
                  <a:noFill/>
                </a:ln>
                <a:solidFill>
                  <a:sysClr val="windowText" lastClr="000000"/>
                </a:solidFill>
                <a:effectLst/>
                <a:uLnTx/>
                <a:uFillTx/>
              </a:rPr>
              <a:t>Visualizas </a:t>
            </a:r>
            <a:r>
              <a:rPr lang="es-MX" sz="1600" kern="0" dirty="0">
                <a:solidFill>
                  <a:sysClr val="windowText" lastClr="000000"/>
                </a:solidFill>
              </a:rPr>
              <a:t>CFDI</a:t>
            </a:r>
            <a:r>
              <a:rPr kumimoji="0" lang="es-MX" sz="1600" b="0" i="0" u="none" strike="noStrike" kern="0" cap="none" spc="0" normalizeH="0" baseline="0" noProof="0" dirty="0">
                <a:ln>
                  <a:noFill/>
                </a:ln>
                <a:solidFill>
                  <a:sysClr val="windowText" lastClr="000000"/>
                </a:solidFill>
                <a:effectLst/>
                <a:uLnTx/>
                <a:uFillTx/>
              </a:rPr>
              <a:t> Pagos Emitidos</a:t>
            </a:r>
          </a:p>
        </p:txBody>
      </p:sp>
      <p:sp>
        <p:nvSpPr>
          <p:cNvPr id="53" name="Rounded Rectangle 33"/>
          <p:cNvSpPr/>
          <p:nvPr/>
        </p:nvSpPr>
        <p:spPr>
          <a:xfrm>
            <a:off x="7921874" y="1887053"/>
            <a:ext cx="1591813" cy="541108"/>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1600" b="0" i="0" u="none" strike="noStrike" kern="0" cap="none" spc="0" normalizeH="0" baseline="0" noProof="0" dirty="0">
                <a:ln>
                  <a:noFill/>
                </a:ln>
                <a:solidFill>
                  <a:sysClr val="windowText" lastClr="000000"/>
                </a:solidFill>
                <a:effectLst/>
                <a:uLnTx/>
                <a:uFillTx/>
              </a:rPr>
              <a:t>Visualizas </a:t>
            </a:r>
            <a:r>
              <a:rPr lang="es-MX" sz="1600" kern="0" dirty="0">
                <a:solidFill>
                  <a:sysClr val="windowText" lastClr="000000"/>
                </a:solidFill>
              </a:rPr>
              <a:t>CFDI</a:t>
            </a:r>
            <a:r>
              <a:rPr kumimoji="0" lang="es-MX" sz="1600" b="0" i="0" u="none" strike="noStrike" kern="0" cap="none" spc="0" normalizeH="0" baseline="0" noProof="0" dirty="0">
                <a:ln>
                  <a:noFill/>
                </a:ln>
                <a:solidFill>
                  <a:sysClr val="windowText" lastClr="000000"/>
                </a:solidFill>
                <a:effectLst/>
                <a:uLnTx/>
                <a:uFillTx/>
              </a:rPr>
              <a:t> Pagos Recibidos</a:t>
            </a:r>
          </a:p>
        </p:txBody>
      </p:sp>
      <p:sp>
        <p:nvSpPr>
          <p:cNvPr id="54" name="Rounded Rectangle 6"/>
          <p:cNvSpPr/>
          <p:nvPr/>
        </p:nvSpPr>
        <p:spPr>
          <a:xfrm>
            <a:off x="1719729" y="2708365"/>
            <a:ext cx="1594002" cy="519142"/>
          </a:xfrm>
          <a:prstGeom prst="roundRect">
            <a:avLst/>
          </a:prstGeom>
          <a:solidFill>
            <a:srgbClr val="00B050"/>
          </a:solidFill>
          <a:ln w="88900"/>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1600" b="0" i="0" u="none" strike="noStrike" kern="0" cap="none" spc="0" normalizeH="0" baseline="0" noProof="0" dirty="0">
                <a:ln>
                  <a:noFill/>
                </a:ln>
                <a:solidFill>
                  <a:sysClr val="windowText" lastClr="000000"/>
                </a:solidFill>
                <a:effectLst/>
                <a:uLnTx/>
                <a:uFillTx/>
              </a:rPr>
              <a:t>Docto. Bancario</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1600" b="0" i="0" u="none" strike="noStrike" kern="0" cap="none" spc="0" normalizeH="0" baseline="0" noProof="0" dirty="0">
                <a:ln>
                  <a:noFill/>
                </a:ln>
                <a:solidFill>
                  <a:sysClr val="windowText" lastClr="000000"/>
                </a:solidFill>
                <a:effectLst/>
                <a:uLnTx/>
                <a:uFillTx/>
              </a:rPr>
              <a:t>INGRESO</a:t>
            </a:r>
          </a:p>
        </p:txBody>
      </p:sp>
      <p:sp>
        <p:nvSpPr>
          <p:cNvPr id="55" name="Rounded Rectangle 6"/>
          <p:cNvSpPr/>
          <p:nvPr/>
        </p:nvSpPr>
        <p:spPr>
          <a:xfrm>
            <a:off x="7921873" y="2742035"/>
            <a:ext cx="1591813" cy="519142"/>
          </a:xfrm>
          <a:prstGeom prst="roundRect">
            <a:avLst/>
          </a:prstGeom>
          <a:solidFill>
            <a:srgbClr val="00B050"/>
          </a:solidFill>
          <a:ln w="88900"/>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1600" b="0" i="0" u="none" strike="noStrike" kern="0" cap="none" spc="0" normalizeH="0" baseline="0" noProof="0" dirty="0">
                <a:ln>
                  <a:noFill/>
                </a:ln>
                <a:solidFill>
                  <a:sysClr val="windowText" lastClr="000000"/>
                </a:solidFill>
                <a:effectLst/>
                <a:uLnTx/>
                <a:uFillTx/>
              </a:rPr>
              <a:t>Docto. Bancario</a:t>
            </a:r>
            <a:endParaRPr kumimoji="0" lang="es-MX" sz="1400" b="0" i="0" u="none" strike="noStrike" kern="0" cap="none" spc="0" normalizeH="0" baseline="0" noProof="0" dirty="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1600" b="0" i="0" u="none" strike="noStrike" kern="0" cap="none" spc="0" normalizeH="0" baseline="0" noProof="0" dirty="0">
                <a:ln>
                  <a:noFill/>
                </a:ln>
                <a:solidFill>
                  <a:sysClr val="windowText" lastClr="000000"/>
                </a:solidFill>
                <a:effectLst/>
                <a:uLnTx/>
                <a:uFillTx/>
              </a:rPr>
              <a:t>EGRESO</a:t>
            </a:r>
          </a:p>
        </p:txBody>
      </p:sp>
      <p:sp>
        <p:nvSpPr>
          <p:cNvPr id="56" name="Round Diagonal Corner Rectangle 8"/>
          <p:cNvSpPr/>
          <p:nvPr/>
        </p:nvSpPr>
        <p:spPr>
          <a:xfrm>
            <a:off x="1432114" y="3479596"/>
            <a:ext cx="2190715" cy="779791"/>
          </a:xfrm>
          <a:prstGeom prst="round2DiagRect">
            <a:avLst/>
          </a:prstGeom>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1600" b="0" i="0" u="none" strike="noStrike" kern="0" cap="none" spc="0" normalizeH="0" baseline="0" noProof="0" dirty="0">
                <a:ln>
                  <a:noFill/>
                </a:ln>
                <a:solidFill>
                  <a:schemeClr val="bg1"/>
                </a:solidFill>
                <a:effectLst/>
                <a:uLnTx/>
                <a:uFillTx/>
              </a:rPr>
              <a:t>Asocia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1600" b="0" i="0" u="none" strike="noStrike" kern="0" cap="none" spc="0" normalizeH="0" baseline="0" noProof="0" dirty="0">
                <a:ln>
                  <a:noFill/>
                </a:ln>
                <a:solidFill>
                  <a:schemeClr val="bg1"/>
                </a:solidFill>
                <a:effectLst/>
                <a:uLnTx/>
                <a:uFillTx/>
              </a:rPr>
              <a:t>Facturas relacionadas al cobro</a:t>
            </a:r>
          </a:p>
        </p:txBody>
      </p:sp>
      <p:sp>
        <p:nvSpPr>
          <p:cNvPr id="57" name="Round Diagonal Corner Rectangle 8"/>
          <p:cNvSpPr/>
          <p:nvPr/>
        </p:nvSpPr>
        <p:spPr>
          <a:xfrm>
            <a:off x="7715254" y="3540841"/>
            <a:ext cx="2052335" cy="779791"/>
          </a:xfrm>
          <a:prstGeom prst="round2DiagRect">
            <a:avLst/>
          </a:prstGeom>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1600" b="0" i="0" u="none" strike="noStrike" kern="0" cap="none" spc="0" normalizeH="0" baseline="0" noProof="0" dirty="0">
                <a:ln>
                  <a:noFill/>
                </a:ln>
                <a:solidFill>
                  <a:schemeClr val="bg1"/>
                </a:solidFill>
                <a:effectLst/>
                <a:uLnTx/>
                <a:uFillTx/>
              </a:rPr>
              <a:t>Asocia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1600" b="0" i="0" u="none" strike="noStrike" kern="0" cap="none" spc="0" normalizeH="0" baseline="0" noProof="0" dirty="0">
                <a:ln>
                  <a:noFill/>
                </a:ln>
                <a:solidFill>
                  <a:schemeClr val="bg1"/>
                </a:solidFill>
                <a:effectLst/>
                <a:uLnTx/>
                <a:uFillTx/>
              </a:rPr>
              <a:t>Facturas relacionadas al pago</a:t>
            </a:r>
          </a:p>
        </p:txBody>
      </p:sp>
      <p:sp>
        <p:nvSpPr>
          <p:cNvPr id="58" name="Round Diagonal Corner Rectangle 8"/>
          <p:cNvSpPr/>
          <p:nvPr/>
        </p:nvSpPr>
        <p:spPr>
          <a:xfrm>
            <a:off x="4514812" y="3631503"/>
            <a:ext cx="2057437" cy="758699"/>
          </a:xfrm>
          <a:prstGeom prst="round2DiagRect">
            <a:avLst/>
          </a:prstGeom>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s-MX" sz="1600" kern="0" dirty="0">
                <a:solidFill>
                  <a:schemeClr val="bg1"/>
                </a:solidFill>
              </a:rPr>
              <a:t>Elijo </a:t>
            </a:r>
            <a:endParaRPr kumimoji="0" lang="es-MX" sz="1600" b="0"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1600" b="0" i="0" u="none" strike="noStrike" kern="0" cap="none" spc="0" normalizeH="0" baseline="0" noProof="0" dirty="0">
                <a:ln>
                  <a:noFill/>
                </a:ln>
                <a:solidFill>
                  <a:schemeClr val="bg1"/>
                </a:solidFill>
                <a:effectLst/>
                <a:uLnTx/>
                <a:uFillTx/>
              </a:rPr>
              <a:t>Facturas</a:t>
            </a:r>
          </a:p>
          <a:p>
            <a:pPr marL="0" marR="0" lvl="0" indent="0" algn="ctr" defTabSz="914400" eaLnBrk="1" fontAlgn="auto" latinLnBrk="0" hangingPunct="1">
              <a:lnSpc>
                <a:spcPct val="100000"/>
              </a:lnSpc>
              <a:spcBef>
                <a:spcPts val="0"/>
              </a:spcBef>
              <a:spcAft>
                <a:spcPts val="0"/>
              </a:spcAft>
              <a:buClrTx/>
              <a:buSzTx/>
              <a:buFontTx/>
              <a:buNone/>
              <a:tabLst/>
              <a:defRPr/>
            </a:pPr>
            <a:r>
              <a:rPr lang="es-MX" sz="1600" kern="0" dirty="0">
                <a:solidFill>
                  <a:schemeClr val="bg1"/>
                </a:solidFill>
              </a:rPr>
              <a:t> a contabilizar</a:t>
            </a:r>
            <a:endParaRPr kumimoji="0" lang="es-MX" sz="1600" b="0" i="0" u="none" strike="noStrike" kern="0" cap="none" spc="0" normalizeH="0" baseline="0" noProof="0" dirty="0">
              <a:ln>
                <a:noFill/>
              </a:ln>
              <a:solidFill>
                <a:schemeClr val="bg1"/>
              </a:solidFill>
              <a:effectLst/>
              <a:uLnTx/>
              <a:uFillTx/>
            </a:endParaRPr>
          </a:p>
        </p:txBody>
      </p:sp>
      <p:sp>
        <p:nvSpPr>
          <p:cNvPr id="59" name="Round Diagonal Corner Rectangle 8"/>
          <p:cNvSpPr/>
          <p:nvPr/>
        </p:nvSpPr>
        <p:spPr>
          <a:xfrm>
            <a:off x="4841532" y="4661876"/>
            <a:ext cx="1383575" cy="554321"/>
          </a:xfrm>
          <a:prstGeom prst="round2DiagRect">
            <a:avLst/>
          </a:prstGeom>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1600" b="0" i="0" u="none" strike="noStrike" kern="0" cap="none" spc="0" normalizeH="0" baseline="0" noProof="0" dirty="0">
                <a:ln>
                  <a:noFill/>
                </a:ln>
                <a:solidFill>
                  <a:schemeClr val="bg1"/>
                </a:solidFill>
                <a:effectLst/>
                <a:uLnTx/>
                <a:uFillTx/>
              </a:rPr>
              <a:t>Captura de Movimientos</a:t>
            </a:r>
          </a:p>
        </p:txBody>
      </p:sp>
      <p:sp>
        <p:nvSpPr>
          <p:cNvPr id="60" name="Round Diagonal Corner Rectangle 23"/>
          <p:cNvSpPr/>
          <p:nvPr/>
        </p:nvSpPr>
        <p:spPr>
          <a:xfrm>
            <a:off x="4724370" y="5716682"/>
            <a:ext cx="1674125" cy="571055"/>
          </a:xfrm>
          <a:prstGeom prst="round2Diag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b="0" i="0" u="none" strike="noStrike" kern="0" cap="none" spc="0" normalizeH="0" baseline="0" noProof="0" dirty="0">
                <a:ln>
                  <a:noFill/>
                </a:ln>
                <a:solidFill>
                  <a:sysClr val="windowText" lastClr="000000"/>
                </a:solidFill>
                <a:effectLst/>
                <a:uLnTx/>
                <a:uFillTx/>
              </a:rPr>
              <a:t>Contabilidad Electrónica</a:t>
            </a:r>
          </a:p>
        </p:txBody>
      </p:sp>
      <p:cxnSp>
        <p:nvCxnSpPr>
          <p:cNvPr id="61" name="Conector recto de flecha 60"/>
          <p:cNvCxnSpPr/>
          <p:nvPr/>
        </p:nvCxnSpPr>
        <p:spPr>
          <a:xfrm>
            <a:off x="5519649" y="2411466"/>
            <a:ext cx="5390" cy="3930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ector recto de flecha 61"/>
          <p:cNvCxnSpPr>
            <a:stCxn id="25" idx="1"/>
            <a:endCxn id="26" idx="0"/>
          </p:cNvCxnSpPr>
          <p:nvPr/>
        </p:nvCxnSpPr>
        <p:spPr>
          <a:xfrm>
            <a:off x="5518569" y="1577357"/>
            <a:ext cx="103" cy="335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recto de flecha 62"/>
          <p:cNvCxnSpPr/>
          <p:nvPr/>
        </p:nvCxnSpPr>
        <p:spPr>
          <a:xfrm flipV="1">
            <a:off x="6281540" y="2157608"/>
            <a:ext cx="1640334" cy="4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ector recto de flecha 63"/>
          <p:cNvCxnSpPr/>
          <p:nvPr/>
        </p:nvCxnSpPr>
        <p:spPr>
          <a:xfrm flipH="1">
            <a:off x="3300833" y="2162084"/>
            <a:ext cx="15672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ector recto de flecha 64"/>
          <p:cNvCxnSpPr/>
          <p:nvPr/>
        </p:nvCxnSpPr>
        <p:spPr>
          <a:xfrm>
            <a:off x="2504927" y="2432638"/>
            <a:ext cx="11803" cy="2757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ector recto de flecha 65"/>
          <p:cNvCxnSpPr/>
          <p:nvPr/>
        </p:nvCxnSpPr>
        <p:spPr>
          <a:xfrm flipH="1">
            <a:off x="2516388" y="3227507"/>
            <a:ext cx="342" cy="2520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recto de flecha 66"/>
          <p:cNvCxnSpPr/>
          <p:nvPr/>
        </p:nvCxnSpPr>
        <p:spPr>
          <a:xfrm>
            <a:off x="5525039" y="3345633"/>
            <a:ext cx="6815" cy="3287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ector: angular 20"/>
          <p:cNvCxnSpPr>
            <a:stCxn id="54" idx="1"/>
            <a:endCxn id="60" idx="2"/>
          </p:cNvCxnSpPr>
          <p:nvPr/>
        </p:nvCxnSpPr>
        <p:spPr>
          <a:xfrm rot="10800000" flipH="1" flipV="1">
            <a:off x="1719728" y="2967936"/>
            <a:ext cx="3004641" cy="3034274"/>
          </a:xfrm>
          <a:prstGeom prst="bentConnector3">
            <a:avLst>
              <a:gd name="adj1" fmla="val -1854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ector: angular 23"/>
          <p:cNvCxnSpPr>
            <a:endCxn id="60" idx="0"/>
          </p:cNvCxnSpPr>
          <p:nvPr/>
        </p:nvCxnSpPr>
        <p:spPr>
          <a:xfrm rot="10800000" flipV="1">
            <a:off x="6398496" y="2967936"/>
            <a:ext cx="3163711" cy="3034274"/>
          </a:xfrm>
          <a:prstGeom prst="bentConnector3">
            <a:avLst>
              <a:gd name="adj1" fmla="val -1774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onector: angular 28"/>
          <p:cNvCxnSpPr/>
          <p:nvPr/>
        </p:nvCxnSpPr>
        <p:spPr>
          <a:xfrm rot="16200000" flipH="1">
            <a:off x="3363311" y="3412464"/>
            <a:ext cx="631299" cy="232514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ector: angular 31"/>
          <p:cNvCxnSpPr/>
          <p:nvPr/>
        </p:nvCxnSpPr>
        <p:spPr>
          <a:xfrm rot="5400000">
            <a:off x="7192231" y="3353509"/>
            <a:ext cx="570054" cy="250430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Conector recto de flecha 71"/>
          <p:cNvCxnSpPr/>
          <p:nvPr/>
        </p:nvCxnSpPr>
        <p:spPr>
          <a:xfrm>
            <a:off x="5531854" y="4320632"/>
            <a:ext cx="1466" cy="341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Conector recto de flecha 72"/>
          <p:cNvCxnSpPr/>
          <p:nvPr/>
        </p:nvCxnSpPr>
        <p:spPr>
          <a:xfrm flipH="1">
            <a:off x="8717780" y="2428161"/>
            <a:ext cx="1" cy="3138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onector recto de flecha 73"/>
          <p:cNvCxnSpPr/>
          <p:nvPr/>
        </p:nvCxnSpPr>
        <p:spPr>
          <a:xfrm>
            <a:off x="8717780" y="3261177"/>
            <a:ext cx="11628" cy="279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Conector recto de flecha 74"/>
          <p:cNvCxnSpPr>
            <a:stCxn id="59" idx="1"/>
          </p:cNvCxnSpPr>
          <p:nvPr/>
        </p:nvCxnSpPr>
        <p:spPr>
          <a:xfrm>
            <a:off x="5533320" y="5216197"/>
            <a:ext cx="4527" cy="500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60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1"/>
                                        </p:tgtEl>
                                        <p:attrNameLst>
                                          <p:attrName>style.visibility</p:attrName>
                                        </p:attrNameLst>
                                      </p:cBhvr>
                                      <p:to>
                                        <p:strVal val="visible"/>
                                      </p:to>
                                    </p:set>
                                    <p:animEffect transition="in" filter="fade">
                                      <p:cBhvr>
                                        <p:cTn id="29" dur="500"/>
                                        <p:tgtEl>
                                          <p:spTgt spid="6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500"/>
                                        <p:tgtEl>
                                          <p:spTgt spid="51"/>
                                        </p:tgtEl>
                                      </p:cBhvr>
                                    </p:animEffect>
                                  </p:childTnLst>
                                </p:cTn>
                              </p:par>
                              <p:par>
                                <p:cTn id="33" presetID="10" presetClass="entr" presetSubtype="0" fill="hold" nodeType="withEffect">
                                  <p:stCondLst>
                                    <p:cond delay="0"/>
                                  </p:stCondLst>
                                  <p:childTnLst>
                                    <p:set>
                                      <p:cBhvr>
                                        <p:cTn id="34" dur="1" fill="hold">
                                          <p:stCondLst>
                                            <p:cond delay="0"/>
                                          </p:stCondLst>
                                        </p:cTn>
                                        <p:tgtEl>
                                          <p:spTgt spid="67"/>
                                        </p:tgtEl>
                                        <p:attrNameLst>
                                          <p:attrName>style.visibility</p:attrName>
                                        </p:attrNameLst>
                                      </p:cBhvr>
                                      <p:to>
                                        <p:strVal val="visible"/>
                                      </p:to>
                                    </p:set>
                                    <p:animEffect transition="in" filter="fade">
                                      <p:cBhvr>
                                        <p:cTn id="35" dur="500"/>
                                        <p:tgtEl>
                                          <p:spTgt spid="6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fade">
                                      <p:cBhvr>
                                        <p:cTn id="38" dur="500"/>
                                        <p:tgtEl>
                                          <p:spTgt spid="58"/>
                                        </p:tgtEl>
                                      </p:cBhvr>
                                    </p:animEffect>
                                  </p:childTnLst>
                                </p:cTn>
                              </p:par>
                              <p:par>
                                <p:cTn id="39" presetID="10" presetClass="entr" presetSubtype="0" fill="hold" nodeType="withEffect">
                                  <p:stCondLst>
                                    <p:cond delay="0"/>
                                  </p:stCondLst>
                                  <p:childTnLst>
                                    <p:set>
                                      <p:cBhvr>
                                        <p:cTn id="40" dur="1" fill="hold">
                                          <p:stCondLst>
                                            <p:cond delay="0"/>
                                          </p:stCondLst>
                                        </p:cTn>
                                        <p:tgtEl>
                                          <p:spTgt spid="72"/>
                                        </p:tgtEl>
                                        <p:attrNameLst>
                                          <p:attrName>style.visibility</p:attrName>
                                        </p:attrNameLst>
                                      </p:cBhvr>
                                      <p:to>
                                        <p:strVal val="visible"/>
                                      </p:to>
                                    </p:set>
                                    <p:animEffect transition="in" filter="fade">
                                      <p:cBhvr>
                                        <p:cTn id="41" dur="500"/>
                                        <p:tgtEl>
                                          <p:spTgt spid="7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9"/>
                                        </p:tgtEl>
                                        <p:attrNameLst>
                                          <p:attrName>style.visibility</p:attrName>
                                        </p:attrNameLst>
                                      </p:cBhvr>
                                      <p:to>
                                        <p:strVal val="visible"/>
                                      </p:to>
                                    </p:set>
                                    <p:animEffect transition="in" filter="fade">
                                      <p:cBhvr>
                                        <p:cTn id="44" dur="500"/>
                                        <p:tgtEl>
                                          <p:spTgt spid="59"/>
                                        </p:tgtEl>
                                      </p:cBhvr>
                                    </p:animEffect>
                                  </p:childTnLst>
                                </p:cTn>
                              </p:par>
                              <p:par>
                                <p:cTn id="45" presetID="10" presetClass="entr" presetSubtype="0" fill="hold" nodeType="withEffect">
                                  <p:stCondLst>
                                    <p:cond delay="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500"/>
                                        <p:tgtEl>
                                          <p:spTgt spid="7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fade">
                                      <p:cBhvr>
                                        <p:cTn id="50" dur="500"/>
                                        <p:tgtEl>
                                          <p:spTgt spid="6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fade">
                                      <p:cBhvr>
                                        <p:cTn id="55" dur="500"/>
                                        <p:tgtEl>
                                          <p:spTgt spid="6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2"/>
                                        </p:tgtEl>
                                        <p:attrNameLst>
                                          <p:attrName>style.visibility</p:attrName>
                                        </p:attrNameLst>
                                      </p:cBhvr>
                                      <p:to>
                                        <p:strVal val="visible"/>
                                      </p:to>
                                    </p:set>
                                    <p:animEffect transition="in" filter="fade">
                                      <p:cBhvr>
                                        <p:cTn id="58" dur="500"/>
                                        <p:tgtEl>
                                          <p:spTgt spid="52"/>
                                        </p:tgtEl>
                                      </p:cBhvr>
                                    </p:animEffect>
                                  </p:childTnLst>
                                </p:cTn>
                              </p:par>
                              <p:par>
                                <p:cTn id="59" presetID="10" presetClass="entr" presetSubtype="0" fill="hold" nodeType="withEffect">
                                  <p:stCondLst>
                                    <p:cond delay="0"/>
                                  </p:stCondLst>
                                  <p:childTnLst>
                                    <p:set>
                                      <p:cBhvr>
                                        <p:cTn id="60" dur="1" fill="hold">
                                          <p:stCondLst>
                                            <p:cond delay="0"/>
                                          </p:stCondLst>
                                        </p:cTn>
                                        <p:tgtEl>
                                          <p:spTgt spid="65"/>
                                        </p:tgtEl>
                                        <p:attrNameLst>
                                          <p:attrName>style.visibility</p:attrName>
                                        </p:attrNameLst>
                                      </p:cBhvr>
                                      <p:to>
                                        <p:strVal val="visible"/>
                                      </p:to>
                                    </p:set>
                                    <p:animEffect transition="in" filter="fade">
                                      <p:cBhvr>
                                        <p:cTn id="61" dur="500"/>
                                        <p:tgtEl>
                                          <p:spTgt spid="6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fade">
                                      <p:cBhvr>
                                        <p:cTn id="64" dur="500"/>
                                        <p:tgtEl>
                                          <p:spTgt spid="5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3"/>
                                        </p:tgtEl>
                                        <p:attrNameLst>
                                          <p:attrName>style.visibility</p:attrName>
                                        </p:attrNameLst>
                                      </p:cBhvr>
                                      <p:to>
                                        <p:strVal val="visible"/>
                                      </p:to>
                                    </p:set>
                                    <p:animEffect transition="in" filter="fade">
                                      <p:cBhvr>
                                        <p:cTn id="69" dur="500"/>
                                        <p:tgtEl>
                                          <p:spTgt spid="6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fade">
                                      <p:cBhvr>
                                        <p:cTn id="72" dur="500"/>
                                        <p:tgtEl>
                                          <p:spTgt spid="53"/>
                                        </p:tgtEl>
                                      </p:cBhvr>
                                    </p:animEffect>
                                  </p:childTnLst>
                                </p:cTn>
                              </p:par>
                              <p:par>
                                <p:cTn id="73" presetID="10" presetClass="entr" presetSubtype="0" fill="hold" nodeType="withEffect">
                                  <p:stCondLst>
                                    <p:cond delay="0"/>
                                  </p:stCondLst>
                                  <p:childTnLst>
                                    <p:set>
                                      <p:cBhvr>
                                        <p:cTn id="74" dur="1" fill="hold">
                                          <p:stCondLst>
                                            <p:cond delay="0"/>
                                          </p:stCondLst>
                                        </p:cTn>
                                        <p:tgtEl>
                                          <p:spTgt spid="73"/>
                                        </p:tgtEl>
                                        <p:attrNameLst>
                                          <p:attrName>style.visibility</p:attrName>
                                        </p:attrNameLst>
                                      </p:cBhvr>
                                      <p:to>
                                        <p:strVal val="visible"/>
                                      </p:to>
                                    </p:set>
                                    <p:animEffect transition="in" filter="fade">
                                      <p:cBhvr>
                                        <p:cTn id="75" dur="500"/>
                                        <p:tgtEl>
                                          <p:spTgt spid="7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55"/>
                                        </p:tgtEl>
                                        <p:attrNameLst>
                                          <p:attrName>style.visibility</p:attrName>
                                        </p:attrNameLst>
                                      </p:cBhvr>
                                      <p:to>
                                        <p:strVal val="visible"/>
                                      </p:to>
                                    </p:set>
                                    <p:animEffect transition="in" filter="fade">
                                      <p:cBhvr>
                                        <p:cTn id="78" dur="500"/>
                                        <p:tgtEl>
                                          <p:spTgt spid="55"/>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68"/>
                                        </p:tgtEl>
                                        <p:attrNameLst>
                                          <p:attrName>style.visibility</p:attrName>
                                        </p:attrNameLst>
                                      </p:cBhvr>
                                      <p:to>
                                        <p:strVal val="visible"/>
                                      </p:to>
                                    </p:set>
                                    <p:animEffect transition="in" filter="fade">
                                      <p:cBhvr>
                                        <p:cTn id="83" dur="500"/>
                                        <p:tgtEl>
                                          <p:spTgt spid="68"/>
                                        </p:tgtEl>
                                      </p:cBhvr>
                                    </p:animEffect>
                                  </p:childTnLst>
                                </p:cTn>
                              </p:par>
                              <p:par>
                                <p:cTn id="84" presetID="10" presetClass="entr" presetSubtype="0" fill="hold" nodeType="withEffect">
                                  <p:stCondLst>
                                    <p:cond delay="0"/>
                                  </p:stCondLst>
                                  <p:childTnLst>
                                    <p:set>
                                      <p:cBhvr>
                                        <p:cTn id="85" dur="1" fill="hold">
                                          <p:stCondLst>
                                            <p:cond delay="0"/>
                                          </p:stCondLst>
                                        </p:cTn>
                                        <p:tgtEl>
                                          <p:spTgt spid="69"/>
                                        </p:tgtEl>
                                        <p:attrNameLst>
                                          <p:attrName>style.visibility</p:attrName>
                                        </p:attrNameLst>
                                      </p:cBhvr>
                                      <p:to>
                                        <p:strVal val="visible"/>
                                      </p:to>
                                    </p:set>
                                    <p:animEffect transition="in" filter="fade">
                                      <p:cBhvr>
                                        <p:cTn id="86" dur="500"/>
                                        <p:tgtEl>
                                          <p:spTgt spid="69"/>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66"/>
                                        </p:tgtEl>
                                        <p:attrNameLst>
                                          <p:attrName>style.visibility</p:attrName>
                                        </p:attrNameLst>
                                      </p:cBhvr>
                                      <p:to>
                                        <p:strVal val="visible"/>
                                      </p:to>
                                    </p:set>
                                    <p:animEffect transition="in" filter="fade">
                                      <p:cBhvr>
                                        <p:cTn id="91" dur="500"/>
                                        <p:tgtEl>
                                          <p:spTgt spid="66"/>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56"/>
                                        </p:tgtEl>
                                        <p:attrNameLst>
                                          <p:attrName>style.visibility</p:attrName>
                                        </p:attrNameLst>
                                      </p:cBhvr>
                                      <p:to>
                                        <p:strVal val="visible"/>
                                      </p:to>
                                    </p:set>
                                    <p:animEffect transition="in" filter="fade">
                                      <p:cBhvr>
                                        <p:cTn id="94" dur="500"/>
                                        <p:tgtEl>
                                          <p:spTgt spid="56"/>
                                        </p:tgtEl>
                                      </p:cBhvr>
                                    </p:animEffect>
                                  </p:childTnLst>
                                </p:cTn>
                              </p:par>
                              <p:par>
                                <p:cTn id="95" presetID="10" presetClass="entr" presetSubtype="0" fill="hold" nodeType="withEffect">
                                  <p:stCondLst>
                                    <p:cond delay="0"/>
                                  </p:stCondLst>
                                  <p:childTnLst>
                                    <p:set>
                                      <p:cBhvr>
                                        <p:cTn id="96" dur="1" fill="hold">
                                          <p:stCondLst>
                                            <p:cond delay="0"/>
                                          </p:stCondLst>
                                        </p:cTn>
                                        <p:tgtEl>
                                          <p:spTgt spid="70"/>
                                        </p:tgtEl>
                                        <p:attrNameLst>
                                          <p:attrName>style.visibility</p:attrName>
                                        </p:attrNameLst>
                                      </p:cBhvr>
                                      <p:to>
                                        <p:strVal val="visible"/>
                                      </p:to>
                                    </p:set>
                                    <p:animEffect transition="in" filter="fade">
                                      <p:cBhvr>
                                        <p:cTn id="97" dur="500"/>
                                        <p:tgtEl>
                                          <p:spTgt spid="70"/>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74"/>
                                        </p:tgtEl>
                                        <p:attrNameLst>
                                          <p:attrName>style.visibility</p:attrName>
                                        </p:attrNameLst>
                                      </p:cBhvr>
                                      <p:to>
                                        <p:strVal val="visible"/>
                                      </p:to>
                                    </p:set>
                                    <p:animEffect transition="in" filter="fade">
                                      <p:cBhvr>
                                        <p:cTn id="102" dur="500"/>
                                        <p:tgtEl>
                                          <p:spTgt spid="74"/>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57"/>
                                        </p:tgtEl>
                                        <p:attrNameLst>
                                          <p:attrName>style.visibility</p:attrName>
                                        </p:attrNameLst>
                                      </p:cBhvr>
                                      <p:to>
                                        <p:strVal val="visible"/>
                                      </p:to>
                                    </p:set>
                                    <p:animEffect transition="in" filter="fade">
                                      <p:cBhvr>
                                        <p:cTn id="105" dur="500"/>
                                        <p:tgtEl>
                                          <p:spTgt spid="57"/>
                                        </p:tgtEl>
                                      </p:cBhvr>
                                    </p:animEffect>
                                  </p:childTnLst>
                                </p:cTn>
                              </p:par>
                              <p:par>
                                <p:cTn id="106" presetID="10" presetClass="entr" presetSubtype="0" fill="hold" nodeType="withEffect">
                                  <p:stCondLst>
                                    <p:cond delay="0"/>
                                  </p:stCondLst>
                                  <p:childTnLst>
                                    <p:set>
                                      <p:cBhvr>
                                        <p:cTn id="107" dur="1" fill="hold">
                                          <p:stCondLst>
                                            <p:cond delay="0"/>
                                          </p:stCondLst>
                                        </p:cTn>
                                        <p:tgtEl>
                                          <p:spTgt spid="71"/>
                                        </p:tgtEl>
                                        <p:attrNameLst>
                                          <p:attrName>style.visibility</p:attrName>
                                        </p:attrNameLst>
                                      </p:cBhvr>
                                      <p:to>
                                        <p:strVal val="visible"/>
                                      </p:to>
                                    </p:set>
                                    <p:animEffect transition="in" filter="fade">
                                      <p:cBhvr>
                                        <p:cTn id="108"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48" grpId="0"/>
      <p:bldP spid="49" grpId="0"/>
      <p:bldP spid="50" grpId="0"/>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07740" y="235896"/>
            <a:ext cx="9746862" cy="1031317"/>
          </a:xfrm>
        </p:spPr>
        <p:txBody>
          <a:bodyPr>
            <a:normAutofit/>
          </a:bodyPr>
          <a:lstStyle/>
          <a:p>
            <a:r>
              <a:rPr lang="es-ES_tradnl" b="1" dirty="0">
                <a:solidFill>
                  <a:srgbClr val="3878C9"/>
                </a:solidFill>
                <a:latin typeface="+mn-lt"/>
                <a:ea typeface="Titillium Web" charset="0"/>
                <a:cs typeface="Titillium Web" charset="0"/>
              </a:rPr>
              <a:t>Tipos de Comprobante</a:t>
            </a:r>
          </a:p>
        </p:txBody>
      </p:sp>
      <p:sp>
        <p:nvSpPr>
          <p:cNvPr id="5" name="Marcador de contenido 4"/>
          <p:cNvSpPr>
            <a:spLocks noGrp="1"/>
          </p:cNvSpPr>
          <p:nvPr>
            <p:ph idx="1"/>
          </p:nvPr>
        </p:nvSpPr>
        <p:spPr>
          <a:xfrm>
            <a:off x="5581171" y="1327493"/>
            <a:ext cx="5116285" cy="4351338"/>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s-ES_tradnl" b="1" dirty="0">
                <a:solidFill>
                  <a:schemeClr val="tx1">
                    <a:lumMod val="85000"/>
                    <a:lumOff val="15000"/>
                  </a:schemeClr>
                </a:solidFill>
                <a:latin typeface="+mn-lt"/>
                <a:ea typeface="Titillium Web" charset="0"/>
                <a:cs typeface="Titillium Web" charset="0"/>
              </a:rPr>
              <a:t>Anexo 20 versión 3.3</a:t>
            </a:r>
          </a:p>
        </p:txBody>
      </p:sp>
      <p:sp>
        <p:nvSpPr>
          <p:cNvPr id="4" name="Rectángulo 3"/>
          <p:cNvSpPr/>
          <p:nvPr/>
        </p:nvSpPr>
        <p:spPr>
          <a:xfrm>
            <a:off x="707740" y="1152762"/>
            <a:ext cx="10799763" cy="114451"/>
          </a:xfrm>
          <a:prstGeom prst="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prstClr val="white"/>
              </a:solidFill>
            </a:endParaRPr>
          </a:p>
        </p:txBody>
      </p:sp>
      <p:sp>
        <p:nvSpPr>
          <p:cNvPr id="7" name="Rectángulo 6"/>
          <p:cNvSpPr/>
          <p:nvPr/>
        </p:nvSpPr>
        <p:spPr>
          <a:xfrm rot="5400000">
            <a:off x="3013594" y="3660618"/>
            <a:ext cx="4909753" cy="122944"/>
          </a:xfrm>
          <a:prstGeom prst="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prstClr val="white"/>
              </a:solidFill>
            </a:endParaRPr>
          </a:p>
        </p:txBody>
      </p:sp>
      <p:sp>
        <p:nvSpPr>
          <p:cNvPr id="9" name="Marcador de contenido 4"/>
          <p:cNvSpPr txBox="1">
            <a:spLocks/>
          </p:cNvSpPr>
          <p:nvPr/>
        </p:nvSpPr>
        <p:spPr>
          <a:xfrm>
            <a:off x="505649" y="1278830"/>
            <a:ext cx="511628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FontTx/>
              <a:buNone/>
            </a:pPr>
            <a:r>
              <a:rPr lang="es-ES_tradnl" b="1" dirty="0">
                <a:ea typeface="Titillium Web" charset="0"/>
                <a:cs typeface="Titillium Web" charset="0"/>
              </a:rPr>
              <a:t>Anexo 20 versión 3.2</a:t>
            </a:r>
          </a:p>
        </p:txBody>
      </p:sp>
      <p:pic>
        <p:nvPicPr>
          <p:cNvPr id="10" name="Imagen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339" y="1833817"/>
            <a:ext cx="1547811" cy="2137229"/>
          </a:xfrm>
          <a:prstGeom prst="rect">
            <a:avLst/>
          </a:prstGeom>
        </p:spPr>
      </p:pic>
      <p:pic>
        <p:nvPicPr>
          <p:cNvPr id="11" name="Imagen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49605" y="2675247"/>
            <a:ext cx="1516277" cy="2093686"/>
          </a:xfrm>
          <a:prstGeom prst="rect">
            <a:avLst/>
          </a:prstGeom>
        </p:spPr>
      </p:pic>
      <p:pic>
        <p:nvPicPr>
          <p:cNvPr id="12" name="Imagen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64061" y="3558787"/>
            <a:ext cx="1516277" cy="2093686"/>
          </a:xfrm>
          <a:prstGeom prst="rect">
            <a:avLst/>
          </a:prstGeom>
        </p:spPr>
      </p:pic>
      <p:pic>
        <p:nvPicPr>
          <p:cNvPr id="13" name="Imagen 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47548" y="1964463"/>
            <a:ext cx="1547811" cy="2137229"/>
          </a:xfrm>
          <a:prstGeom prst="rect">
            <a:avLst/>
          </a:prstGeom>
        </p:spPr>
      </p:pic>
      <p:pic>
        <p:nvPicPr>
          <p:cNvPr id="14" name="Imagen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14814" y="2805893"/>
            <a:ext cx="1516277" cy="2093686"/>
          </a:xfrm>
          <a:prstGeom prst="rect">
            <a:avLst/>
          </a:prstGeom>
        </p:spPr>
      </p:pic>
      <p:pic>
        <p:nvPicPr>
          <p:cNvPr id="15" name="Imagen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29270" y="3689433"/>
            <a:ext cx="1516277" cy="2093686"/>
          </a:xfrm>
          <a:prstGeom prst="rect">
            <a:avLst/>
          </a:prstGeom>
        </p:spPr>
      </p:pic>
      <p:pic>
        <p:nvPicPr>
          <p:cNvPr id="16" name="Imagen 1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023201" y="1663924"/>
            <a:ext cx="1553796" cy="2145493"/>
          </a:xfrm>
          <a:prstGeom prst="rect">
            <a:avLst/>
          </a:prstGeom>
        </p:spPr>
      </p:pic>
      <p:pic>
        <p:nvPicPr>
          <p:cNvPr id="17" name="Imagen 1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030731" y="3852736"/>
            <a:ext cx="1546266" cy="2014847"/>
          </a:xfrm>
          <a:prstGeom prst="rect">
            <a:avLst/>
          </a:prstGeom>
        </p:spPr>
      </p:pic>
    </p:spTree>
    <p:extLst>
      <p:ext uri="{BB962C8B-B14F-4D97-AF65-F5344CB8AC3E}">
        <p14:creationId xmlns:p14="http://schemas.microsoft.com/office/powerpoint/2010/main" val="1835480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1293021" y="3013620"/>
            <a:ext cx="7443384" cy="2656145"/>
          </a:xfrm>
          <a:prstGeom prst="rect">
            <a:avLst/>
          </a:prstGeom>
        </p:spPr>
      </p:pic>
      <p:pic>
        <p:nvPicPr>
          <p:cNvPr id="6" name="Imagen 5"/>
          <p:cNvPicPr>
            <a:picLocks noChangeAspect="1"/>
          </p:cNvPicPr>
          <p:nvPr/>
        </p:nvPicPr>
        <p:blipFill>
          <a:blip r:embed="rId3"/>
          <a:stretch>
            <a:fillRect/>
          </a:stretch>
        </p:blipFill>
        <p:spPr>
          <a:xfrm>
            <a:off x="4192047" y="2349800"/>
            <a:ext cx="295275" cy="133350"/>
          </a:xfrm>
          <a:prstGeom prst="rect">
            <a:avLst/>
          </a:prstGeom>
        </p:spPr>
      </p:pic>
      <p:sp>
        <p:nvSpPr>
          <p:cNvPr id="8" name="Round Diagonal Corner Rectangle 8"/>
          <p:cNvSpPr/>
          <p:nvPr/>
        </p:nvSpPr>
        <p:spPr>
          <a:xfrm>
            <a:off x="3416329" y="938724"/>
            <a:ext cx="2071647" cy="650140"/>
          </a:xfrm>
          <a:prstGeom prst="round2Diag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MX" sz="3200" dirty="0"/>
              <a:t>Póliza</a:t>
            </a:r>
          </a:p>
        </p:txBody>
      </p:sp>
      <p:sp>
        <p:nvSpPr>
          <p:cNvPr id="14" name="Rounded Rectangle 33"/>
          <p:cNvSpPr/>
          <p:nvPr/>
        </p:nvSpPr>
        <p:spPr>
          <a:xfrm>
            <a:off x="6704986" y="2250703"/>
            <a:ext cx="1476820" cy="468134"/>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s-MX" sz="1400" dirty="0"/>
              <a:t>&lt;XML&gt;</a:t>
            </a:r>
          </a:p>
          <a:p>
            <a:pPr algn="ctr"/>
            <a:r>
              <a:rPr lang="es-MX" sz="1400" dirty="0"/>
              <a:t>CFDI Pago</a:t>
            </a:r>
            <a:endParaRPr lang="es-MX" sz="2800" dirty="0"/>
          </a:p>
        </p:txBody>
      </p:sp>
      <p:sp>
        <p:nvSpPr>
          <p:cNvPr id="19" name="CuadroTexto 18"/>
          <p:cNvSpPr txBox="1"/>
          <p:nvPr/>
        </p:nvSpPr>
        <p:spPr>
          <a:xfrm>
            <a:off x="2175190" y="4104081"/>
            <a:ext cx="2111125" cy="215444"/>
          </a:xfrm>
          <a:prstGeom prst="rect">
            <a:avLst/>
          </a:prstGeom>
          <a:noFill/>
        </p:spPr>
        <p:txBody>
          <a:bodyPr wrap="square" rtlCol="0">
            <a:spAutoFit/>
          </a:bodyPr>
          <a:lstStyle/>
          <a:p>
            <a:r>
              <a:rPr lang="es-MX" sz="800" dirty="0">
                <a:latin typeface="Arial" panose="020B0604020202020204" pitchFamily="34" charset="0"/>
                <a:cs typeface="Arial" panose="020B0604020202020204" pitchFamily="34" charset="0"/>
              </a:rPr>
              <a:t>700125 Banamex (Peso mexicano)</a:t>
            </a:r>
          </a:p>
        </p:txBody>
      </p:sp>
      <p:sp>
        <p:nvSpPr>
          <p:cNvPr id="20" name="CuadroTexto 19"/>
          <p:cNvSpPr txBox="1"/>
          <p:nvPr/>
        </p:nvSpPr>
        <p:spPr>
          <a:xfrm>
            <a:off x="3826909" y="5064540"/>
            <a:ext cx="429398" cy="215444"/>
          </a:xfrm>
          <a:prstGeom prst="rect">
            <a:avLst/>
          </a:prstGeom>
          <a:noFill/>
        </p:spPr>
        <p:txBody>
          <a:bodyPr wrap="square" rtlCol="0">
            <a:spAutoFit/>
          </a:bodyPr>
          <a:lstStyle/>
          <a:p>
            <a:r>
              <a:rPr lang="es-MX" sz="800" dirty="0">
                <a:latin typeface="Arial" panose="020B0604020202020204" pitchFamily="34" charset="0"/>
                <a:cs typeface="Arial" panose="020B0604020202020204" pitchFamily="34" charset="0"/>
              </a:rPr>
              <a:t>138</a:t>
            </a:r>
          </a:p>
        </p:txBody>
      </p:sp>
      <p:sp>
        <p:nvSpPr>
          <p:cNvPr id="21" name="CuadroTexto 20"/>
          <p:cNvSpPr txBox="1"/>
          <p:nvPr/>
        </p:nvSpPr>
        <p:spPr>
          <a:xfrm>
            <a:off x="6997376" y="5058195"/>
            <a:ext cx="669425" cy="215444"/>
          </a:xfrm>
          <a:prstGeom prst="rect">
            <a:avLst/>
          </a:prstGeom>
          <a:noFill/>
        </p:spPr>
        <p:txBody>
          <a:bodyPr wrap="square" rtlCol="0">
            <a:spAutoFit/>
          </a:bodyPr>
          <a:lstStyle/>
          <a:p>
            <a:r>
              <a:rPr lang="es-MX" sz="800" dirty="0">
                <a:latin typeface="Arial" panose="020B0604020202020204" pitchFamily="34" charset="0"/>
                <a:cs typeface="Arial" panose="020B0604020202020204" pitchFamily="34" charset="0"/>
              </a:rPr>
              <a:t>1007543</a:t>
            </a:r>
          </a:p>
        </p:txBody>
      </p:sp>
      <p:sp>
        <p:nvSpPr>
          <p:cNvPr id="22" name="CuadroTexto 21"/>
          <p:cNvSpPr txBox="1"/>
          <p:nvPr/>
        </p:nvSpPr>
        <p:spPr>
          <a:xfrm>
            <a:off x="2179567" y="5084429"/>
            <a:ext cx="811515" cy="161866"/>
          </a:xfrm>
          <a:prstGeom prst="rect">
            <a:avLst/>
          </a:prstGeom>
          <a:solidFill>
            <a:schemeClr val="bg1">
              <a:lumMod val="85000"/>
            </a:schemeClr>
          </a:solidFill>
        </p:spPr>
        <p:txBody>
          <a:bodyPr wrap="square" rtlCol="0">
            <a:spAutoFit/>
          </a:bodyPr>
          <a:lstStyle/>
          <a:p>
            <a:r>
              <a:rPr lang="es-MX" sz="800" dirty="0">
                <a:latin typeface="Arial" panose="020B0604020202020204" pitchFamily="34" charset="0"/>
                <a:cs typeface="Arial" panose="020B0604020202020204" pitchFamily="34" charset="0"/>
              </a:rPr>
              <a:t>Transferencia</a:t>
            </a:r>
            <a:endParaRPr lang="es-MX" sz="600" dirty="0">
              <a:latin typeface="Arial" panose="020B0604020202020204" pitchFamily="34" charset="0"/>
              <a:cs typeface="Arial" panose="020B0604020202020204" pitchFamily="34" charset="0"/>
            </a:endParaRPr>
          </a:p>
        </p:txBody>
      </p:sp>
      <p:cxnSp>
        <p:nvCxnSpPr>
          <p:cNvPr id="24" name="Conector recto de flecha 23"/>
          <p:cNvCxnSpPr/>
          <p:nvPr/>
        </p:nvCxnSpPr>
        <p:spPr>
          <a:xfrm>
            <a:off x="8761406" y="3434091"/>
            <a:ext cx="8833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p:cNvCxnSpPr>
            <a:stCxn id="26" idx="2"/>
          </p:cNvCxnSpPr>
          <p:nvPr/>
        </p:nvCxnSpPr>
        <p:spPr>
          <a:xfrm flipH="1">
            <a:off x="3230753" y="2718837"/>
            <a:ext cx="4193206" cy="1385244"/>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CuadroTexto 26"/>
          <p:cNvSpPr txBox="1"/>
          <p:nvPr/>
        </p:nvSpPr>
        <p:spPr>
          <a:xfrm>
            <a:off x="3204676" y="4530218"/>
            <a:ext cx="2285240" cy="215444"/>
          </a:xfrm>
          <a:prstGeom prst="rect">
            <a:avLst/>
          </a:prstGeom>
          <a:noFill/>
        </p:spPr>
        <p:txBody>
          <a:bodyPr wrap="square" rtlCol="0">
            <a:spAutoFit/>
          </a:bodyPr>
          <a:lstStyle/>
          <a:p>
            <a:r>
              <a:rPr lang="es-MX" sz="800" dirty="0"/>
              <a:t>ICE DE MEXICO S.A. DE C.V</a:t>
            </a:r>
          </a:p>
        </p:txBody>
      </p:sp>
      <p:sp>
        <p:nvSpPr>
          <p:cNvPr id="28" name="CuadroTexto 27"/>
          <p:cNvSpPr txBox="1"/>
          <p:nvPr/>
        </p:nvSpPr>
        <p:spPr>
          <a:xfrm>
            <a:off x="2101122" y="4548050"/>
            <a:ext cx="357790" cy="215444"/>
          </a:xfrm>
          <a:prstGeom prst="rect">
            <a:avLst/>
          </a:prstGeom>
          <a:noFill/>
        </p:spPr>
        <p:txBody>
          <a:bodyPr wrap="none" rtlCol="0">
            <a:spAutoFit/>
          </a:bodyPr>
          <a:lstStyle/>
          <a:p>
            <a:r>
              <a:rPr lang="es-MX" sz="800" dirty="0">
                <a:latin typeface="Arial" panose="020B0604020202020204" pitchFamily="34" charset="0"/>
                <a:cs typeface="Arial" panose="020B0604020202020204" pitchFamily="34" charset="0"/>
              </a:rPr>
              <a:t>102</a:t>
            </a:r>
          </a:p>
        </p:txBody>
      </p:sp>
      <p:cxnSp>
        <p:nvCxnSpPr>
          <p:cNvPr id="29" name="Conector recto de flecha 28"/>
          <p:cNvCxnSpPr>
            <a:stCxn id="26" idx="2"/>
          </p:cNvCxnSpPr>
          <p:nvPr/>
        </p:nvCxnSpPr>
        <p:spPr>
          <a:xfrm flipH="1">
            <a:off x="4347296" y="2718837"/>
            <a:ext cx="3076663" cy="1811381"/>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p:cNvCxnSpPr>
            <a:stCxn id="26" idx="2"/>
          </p:cNvCxnSpPr>
          <p:nvPr/>
        </p:nvCxnSpPr>
        <p:spPr>
          <a:xfrm flipH="1">
            <a:off x="2585325" y="2718837"/>
            <a:ext cx="4838634" cy="2365592"/>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p:cNvCxnSpPr>
            <a:stCxn id="26" idx="2"/>
          </p:cNvCxnSpPr>
          <p:nvPr/>
        </p:nvCxnSpPr>
        <p:spPr>
          <a:xfrm flipH="1">
            <a:off x="4041608" y="2718837"/>
            <a:ext cx="3382351" cy="2345703"/>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p:cNvCxnSpPr>
            <a:stCxn id="26" idx="2"/>
          </p:cNvCxnSpPr>
          <p:nvPr/>
        </p:nvCxnSpPr>
        <p:spPr>
          <a:xfrm flipH="1">
            <a:off x="7332089" y="2718837"/>
            <a:ext cx="91870" cy="2339358"/>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p:cNvCxnSpPr>
            <a:stCxn id="26" idx="2"/>
          </p:cNvCxnSpPr>
          <p:nvPr/>
        </p:nvCxnSpPr>
        <p:spPr>
          <a:xfrm>
            <a:off x="7423959" y="2718837"/>
            <a:ext cx="937969" cy="1841685"/>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CuadroTexto 33"/>
          <p:cNvSpPr txBox="1"/>
          <p:nvPr/>
        </p:nvSpPr>
        <p:spPr>
          <a:xfrm>
            <a:off x="7998068" y="4560522"/>
            <a:ext cx="727720" cy="215444"/>
          </a:xfrm>
          <a:prstGeom prst="rect">
            <a:avLst/>
          </a:prstGeom>
          <a:noFill/>
        </p:spPr>
        <p:txBody>
          <a:bodyPr wrap="square" rtlCol="0">
            <a:spAutoFit/>
          </a:bodyPr>
          <a:lstStyle/>
          <a:p>
            <a:r>
              <a:rPr lang="es-MX" sz="800" dirty="0">
                <a:latin typeface="Arial" panose="020B0604020202020204" pitchFamily="34" charset="0"/>
                <a:cs typeface="Arial" panose="020B0604020202020204" pitchFamily="34" charset="0"/>
              </a:rPr>
              <a:t>$ 1,500.00</a:t>
            </a:r>
          </a:p>
        </p:txBody>
      </p:sp>
      <p:sp>
        <p:nvSpPr>
          <p:cNvPr id="35" name="CuadroTexto 34"/>
          <p:cNvSpPr txBox="1"/>
          <p:nvPr/>
        </p:nvSpPr>
        <p:spPr>
          <a:xfrm>
            <a:off x="4243685" y="5294283"/>
            <a:ext cx="410779" cy="215444"/>
          </a:xfrm>
          <a:prstGeom prst="rect">
            <a:avLst/>
          </a:prstGeom>
          <a:noFill/>
        </p:spPr>
        <p:txBody>
          <a:bodyPr wrap="square" rtlCol="0">
            <a:spAutoFit/>
          </a:bodyPr>
          <a:lstStyle/>
          <a:p>
            <a:r>
              <a:rPr lang="es-MX" sz="800" dirty="0">
                <a:latin typeface="Arial" panose="020B0604020202020204" pitchFamily="34" charset="0"/>
                <a:cs typeface="Arial" panose="020B0604020202020204" pitchFamily="34" charset="0"/>
              </a:rPr>
              <a:t>1.00</a:t>
            </a:r>
          </a:p>
        </p:txBody>
      </p:sp>
      <p:sp>
        <p:nvSpPr>
          <p:cNvPr id="36" name="Título 1"/>
          <p:cNvSpPr>
            <a:spLocks noGrp="1"/>
          </p:cNvSpPr>
          <p:nvPr>
            <p:ph type="title"/>
          </p:nvPr>
        </p:nvSpPr>
        <p:spPr>
          <a:xfrm>
            <a:off x="347649" y="334218"/>
            <a:ext cx="9285847" cy="739588"/>
          </a:xfrm>
        </p:spPr>
        <p:txBody>
          <a:bodyPr anchor="t"/>
          <a:lstStyle/>
          <a:p>
            <a:r>
              <a:rPr lang="es-ES_tradnl" dirty="0">
                <a:latin typeface="Calibri" charset="0"/>
                <a:ea typeface="Calibri" charset="0"/>
                <a:cs typeface="Calibri" charset="0"/>
              </a:rPr>
              <a:t>Impacto en Contabilidad Electrónica</a:t>
            </a:r>
          </a:p>
        </p:txBody>
      </p:sp>
      <p:sp>
        <p:nvSpPr>
          <p:cNvPr id="56" name="Round Diagonal Corner Rectangle 23"/>
          <p:cNvSpPr/>
          <p:nvPr/>
        </p:nvSpPr>
        <p:spPr>
          <a:xfrm>
            <a:off x="9668665" y="3151888"/>
            <a:ext cx="1524834" cy="712387"/>
          </a:xfrm>
          <a:prstGeom prst="round2DiagRect">
            <a:avLst/>
          </a:prstGeom>
          <a:solidFill>
            <a:schemeClr val="accent3">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s-MX" sz="1600" dirty="0">
                <a:solidFill>
                  <a:schemeClr val="tx1"/>
                </a:solidFill>
              </a:rPr>
              <a:t>Contabilidad Electrónica</a:t>
            </a:r>
            <a:endParaRPr lang="es-MX" sz="2000" dirty="0">
              <a:solidFill>
                <a:schemeClr val="tx1"/>
              </a:solidFill>
            </a:endParaRPr>
          </a:p>
        </p:txBody>
      </p:sp>
      <p:sp>
        <p:nvSpPr>
          <p:cNvPr id="149" name="CuadroTexto 148"/>
          <p:cNvSpPr txBox="1"/>
          <p:nvPr/>
        </p:nvSpPr>
        <p:spPr>
          <a:xfrm>
            <a:off x="8196173" y="2193370"/>
            <a:ext cx="1664558" cy="584775"/>
          </a:xfrm>
          <a:prstGeom prst="rect">
            <a:avLst/>
          </a:prstGeom>
          <a:noFill/>
        </p:spPr>
        <p:txBody>
          <a:bodyPr wrap="none" rtlCol="0">
            <a:spAutoFit/>
          </a:bodyPr>
          <a:lstStyle/>
          <a:p>
            <a:r>
              <a:rPr lang="es-ES_tradnl" sz="1600" dirty="0">
                <a:solidFill>
                  <a:srgbClr val="FF0000"/>
                </a:solidFill>
              </a:rPr>
              <a:t>Podría </a:t>
            </a:r>
            <a:r>
              <a:rPr lang="es-ES_tradnl" sz="1600">
                <a:solidFill>
                  <a:srgbClr val="FF0000"/>
                </a:solidFill>
              </a:rPr>
              <a:t>hacerlo </a:t>
            </a:r>
          </a:p>
          <a:p>
            <a:r>
              <a:rPr lang="es-ES_tradnl" sz="1600" dirty="0">
                <a:solidFill>
                  <a:srgbClr val="FF0000"/>
                </a:solidFill>
              </a:rPr>
              <a:t>automáticamente</a:t>
            </a:r>
          </a:p>
        </p:txBody>
      </p:sp>
      <p:cxnSp>
        <p:nvCxnSpPr>
          <p:cNvPr id="38" name="Conector angular 37"/>
          <p:cNvCxnSpPr>
            <a:stCxn id="8" idx="0"/>
            <a:endCxn id="14" idx="0"/>
          </p:cNvCxnSpPr>
          <p:nvPr/>
        </p:nvCxnSpPr>
        <p:spPr>
          <a:xfrm>
            <a:off x="5487976" y="1263794"/>
            <a:ext cx="1955420" cy="98690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CuadroTexto 43"/>
          <p:cNvSpPr txBox="1"/>
          <p:nvPr/>
        </p:nvSpPr>
        <p:spPr>
          <a:xfrm>
            <a:off x="247624" y="755963"/>
            <a:ext cx="3453010" cy="1015663"/>
          </a:xfrm>
          <a:prstGeom prst="rect">
            <a:avLst/>
          </a:prstGeom>
          <a:noFill/>
        </p:spPr>
        <p:txBody>
          <a:bodyPr wrap="square" rtlCol="0">
            <a:spAutoFit/>
          </a:bodyPr>
          <a:lstStyle/>
          <a:p>
            <a:r>
              <a:rPr lang="es-ES" sz="2000" dirty="0">
                <a:solidFill>
                  <a:schemeClr val="tx1">
                    <a:lumMod val="65000"/>
                    <a:lumOff val="35000"/>
                  </a:schemeClr>
                </a:solidFill>
              </a:rPr>
              <a:t>A partir de los nuevos XML </a:t>
            </a:r>
            <a:r>
              <a:rPr lang="es-ES" sz="2000" b="1" dirty="0">
                <a:solidFill>
                  <a:schemeClr val="tx1">
                    <a:lumMod val="65000"/>
                    <a:lumOff val="35000"/>
                  </a:schemeClr>
                </a:solidFill>
              </a:rPr>
              <a:t>¿Cómo podría generar mi Contabilidad Electrónica?</a:t>
            </a:r>
          </a:p>
        </p:txBody>
      </p:sp>
    </p:spTree>
    <p:extLst>
      <p:ext uri="{BB962C8B-B14F-4D97-AF65-F5344CB8AC3E}">
        <p14:creationId xmlns:p14="http://schemas.microsoft.com/office/powerpoint/2010/main" val="18000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up)">
                                      <p:cBhvr>
                                        <p:cTn id="11" dur="500"/>
                                        <p:tgtEl>
                                          <p:spTgt spid="29"/>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0"/>
                                          </p:stCondLst>
                                        </p:cTn>
                                        <p:tgtEl>
                                          <p:spTgt spid="2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up)">
                                      <p:cBhvr>
                                        <p:cTn id="22" dur="500"/>
                                        <p:tgtEl>
                                          <p:spTgt spid="33"/>
                                        </p:tgtEl>
                                      </p:cBhvr>
                                    </p:animEffec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3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wipe(up)">
                                      <p:cBhvr>
                                        <p:cTn id="30" dur="500"/>
                                        <p:tgtEl>
                                          <p:spTgt spid="26"/>
                                        </p:tgtEl>
                                      </p:cBhvr>
                                    </p:animEffect>
                                  </p:childTnLst>
                                </p:cTn>
                              </p:par>
                            </p:childTnLst>
                          </p:cTn>
                        </p:par>
                        <p:par>
                          <p:cTn id="31" fill="hold">
                            <p:stCondLst>
                              <p:cond delay="500"/>
                            </p:stCondLst>
                            <p:childTnLst>
                              <p:par>
                                <p:cTn id="32" presetID="1" presetClass="entr" presetSubtype="0" fill="hold" grpId="0" nodeType="afterEffect">
                                  <p:stCondLst>
                                    <p:cond delay="0"/>
                                  </p:stCondLst>
                                  <p:childTnLst>
                                    <p:set>
                                      <p:cBhvr>
                                        <p:cTn id="33" dur="1" fill="hold">
                                          <p:stCondLst>
                                            <p:cond delay="0"/>
                                          </p:stCondLst>
                                        </p:cTn>
                                        <p:tgtEl>
                                          <p:spTgt spid="1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wipe(up)">
                                      <p:cBhvr>
                                        <p:cTn id="38" dur="500"/>
                                        <p:tgtEl>
                                          <p:spTgt spid="30"/>
                                        </p:tgtEl>
                                      </p:cBhvr>
                                    </p:animEffect>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2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wipe(up)">
                                      <p:cBhvr>
                                        <p:cTn id="46" dur="500"/>
                                        <p:tgtEl>
                                          <p:spTgt spid="31"/>
                                        </p:tgtEl>
                                      </p:cBhvr>
                                    </p:animEffect>
                                  </p:childTnLst>
                                </p:cTn>
                              </p:par>
                            </p:childTnLst>
                          </p:cTn>
                        </p:par>
                        <p:par>
                          <p:cTn id="47" fill="hold">
                            <p:stCondLst>
                              <p:cond delay="500"/>
                            </p:stCondLst>
                            <p:childTnLst>
                              <p:par>
                                <p:cTn id="48" presetID="1" presetClass="entr" presetSubtype="0" fill="hold" grpId="0" nodeType="afterEffect">
                                  <p:stCondLst>
                                    <p:cond delay="0"/>
                                  </p:stCondLst>
                                  <p:childTnLst>
                                    <p:set>
                                      <p:cBhvr>
                                        <p:cTn id="49" dur="1" fill="hold">
                                          <p:stCondLst>
                                            <p:cond delay="0"/>
                                          </p:stCondLst>
                                        </p:cTn>
                                        <p:tgtEl>
                                          <p:spTgt spid="2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wipe(up)">
                                      <p:cBhvr>
                                        <p:cTn id="54" dur="500"/>
                                        <p:tgtEl>
                                          <p:spTgt spid="32"/>
                                        </p:tgtEl>
                                      </p:cBhvr>
                                    </p:animEffect>
                                  </p:childTnLst>
                                </p:cTn>
                              </p:par>
                            </p:childTnLst>
                          </p:cTn>
                        </p:par>
                        <p:par>
                          <p:cTn id="55" fill="hold">
                            <p:stCondLst>
                              <p:cond delay="500"/>
                            </p:stCondLst>
                            <p:childTnLst>
                              <p:par>
                                <p:cTn id="56" presetID="1" presetClass="entr" presetSubtype="0" fill="hold" grpId="0" nodeType="afterEffect">
                                  <p:stCondLst>
                                    <p:cond delay="0"/>
                                  </p:stCondLst>
                                  <p:childTnLst>
                                    <p:set>
                                      <p:cBhvr>
                                        <p:cTn id="57" dur="1" fill="hold">
                                          <p:stCondLst>
                                            <p:cond delay="0"/>
                                          </p:stCondLst>
                                        </p:cTn>
                                        <p:tgtEl>
                                          <p:spTgt spid="2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wipe(left)">
                                      <p:cBhvr>
                                        <p:cTn id="62" dur="500"/>
                                        <p:tgtEl>
                                          <p:spTgt spid="24"/>
                                        </p:tgtEl>
                                      </p:cBhvr>
                                    </p:animEffect>
                                  </p:childTnLst>
                                </p:cTn>
                              </p:par>
                            </p:childTnLst>
                          </p:cTn>
                        </p:par>
                        <p:par>
                          <p:cTn id="63" fill="hold">
                            <p:stCondLst>
                              <p:cond delay="500"/>
                            </p:stCondLst>
                            <p:childTnLst>
                              <p:par>
                                <p:cTn id="64" presetID="22" presetClass="entr" presetSubtype="1" fill="hold" grpId="0" nodeType="afterEffect">
                                  <p:stCondLst>
                                    <p:cond delay="0"/>
                                  </p:stCondLst>
                                  <p:childTnLst>
                                    <p:set>
                                      <p:cBhvr>
                                        <p:cTn id="65" dur="1" fill="hold">
                                          <p:stCondLst>
                                            <p:cond delay="0"/>
                                          </p:stCondLst>
                                        </p:cTn>
                                        <p:tgtEl>
                                          <p:spTgt spid="56"/>
                                        </p:tgtEl>
                                        <p:attrNameLst>
                                          <p:attrName>style.visibility</p:attrName>
                                        </p:attrNameLst>
                                      </p:cBhvr>
                                      <p:to>
                                        <p:strVal val="visible"/>
                                      </p:to>
                                    </p:set>
                                    <p:animEffect transition="in" filter="wipe(up)">
                                      <p:cBhvr>
                                        <p:cTn id="66"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animBg="1"/>
      <p:bldP spid="27" grpId="0"/>
      <p:bldP spid="28" grpId="0"/>
      <p:bldP spid="34" grpId="0"/>
      <p:bldP spid="35" grpId="0"/>
      <p:bldP spid="5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156" y="390466"/>
            <a:ext cx="11029616" cy="377707"/>
          </a:xfrm>
        </p:spPr>
        <p:txBody>
          <a:bodyPr>
            <a:normAutofit fontScale="90000"/>
          </a:bodyPr>
          <a:lstStyle/>
          <a:p>
            <a:r>
              <a:rPr lang="es-MX" dirty="0">
                <a:latin typeface="Calibri" charset="0"/>
                <a:ea typeface="Calibri" charset="0"/>
                <a:cs typeface="Calibri" charset="0"/>
              </a:rPr>
              <a:t>Generar control de IVA a partir del CFDI 3.2</a:t>
            </a:r>
          </a:p>
        </p:txBody>
      </p:sp>
      <p:sp>
        <p:nvSpPr>
          <p:cNvPr id="17" name="CuadroTexto 16"/>
          <p:cNvSpPr txBox="1"/>
          <p:nvPr/>
        </p:nvSpPr>
        <p:spPr>
          <a:xfrm>
            <a:off x="9022704" y="275956"/>
            <a:ext cx="2888992" cy="738664"/>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s-MX" sz="1400" dirty="0"/>
              <a:t>¿Cómo se identifican los impuestos?</a:t>
            </a:r>
          </a:p>
          <a:p>
            <a:pPr marL="742950" lvl="1" indent="-285750">
              <a:buFont typeface="Arial" panose="020B0604020202020204" pitchFamily="34" charset="0"/>
              <a:buChar char="•"/>
            </a:pPr>
            <a:r>
              <a:rPr lang="es-MX" sz="1400" dirty="0"/>
              <a:t>="IVA" tasa="16.00" importe="53.63"/&gt;</a:t>
            </a:r>
          </a:p>
        </p:txBody>
      </p:sp>
      <p:pic>
        <p:nvPicPr>
          <p:cNvPr id="3" name="Imagen 2"/>
          <p:cNvPicPr>
            <a:picLocks noChangeAspect="1"/>
          </p:cNvPicPr>
          <p:nvPr/>
        </p:nvPicPr>
        <p:blipFill>
          <a:blip r:embed="rId3"/>
          <a:stretch>
            <a:fillRect/>
          </a:stretch>
        </p:blipFill>
        <p:spPr>
          <a:xfrm>
            <a:off x="581192" y="1140647"/>
            <a:ext cx="9041464" cy="2267572"/>
          </a:xfrm>
          <a:prstGeom prst="rect">
            <a:avLst/>
          </a:prstGeom>
        </p:spPr>
      </p:pic>
      <p:sp>
        <p:nvSpPr>
          <p:cNvPr id="5" name="Elipse 4"/>
          <p:cNvSpPr/>
          <p:nvPr/>
        </p:nvSpPr>
        <p:spPr>
          <a:xfrm>
            <a:off x="6807198" y="1850207"/>
            <a:ext cx="2215506" cy="2704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redondeado 5"/>
          <p:cNvSpPr/>
          <p:nvPr/>
        </p:nvSpPr>
        <p:spPr>
          <a:xfrm>
            <a:off x="581191" y="2453044"/>
            <a:ext cx="1751191" cy="2106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8" name="Imagen 7"/>
          <p:cNvPicPr>
            <a:picLocks noChangeAspect="1"/>
          </p:cNvPicPr>
          <p:nvPr/>
        </p:nvPicPr>
        <p:blipFill>
          <a:blip r:embed="rId4"/>
          <a:stretch>
            <a:fillRect/>
          </a:stretch>
        </p:blipFill>
        <p:spPr>
          <a:xfrm>
            <a:off x="581191" y="3503469"/>
            <a:ext cx="7438975" cy="3316170"/>
          </a:xfrm>
          <a:prstGeom prst="rect">
            <a:avLst/>
          </a:prstGeom>
        </p:spPr>
      </p:pic>
      <p:sp>
        <p:nvSpPr>
          <p:cNvPr id="15" name="CuadroTexto 14"/>
          <p:cNvSpPr txBox="1"/>
          <p:nvPr/>
        </p:nvSpPr>
        <p:spPr>
          <a:xfrm>
            <a:off x="8141110" y="5563019"/>
            <a:ext cx="4050890" cy="1077218"/>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marL="285750" indent="-285750">
              <a:buFont typeface="Arial" panose="020B0604020202020204" pitchFamily="34" charset="0"/>
              <a:buChar char="•"/>
            </a:pPr>
            <a:r>
              <a:rPr lang="es-MX" sz="1600" dirty="0"/>
              <a:t>¿Por qué determinamos algunos importes?</a:t>
            </a:r>
          </a:p>
          <a:p>
            <a:pPr marL="742950" lvl="1" indent="-285750">
              <a:buFont typeface="Arial" panose="020B0604020202020204" pitchFamily="34" charset="0"/>
              <a:buChar char="•"/>
            </a:pPr>
            <a:r>
              <a:rPr lang="es-MX" sz="1600" dirty="0"/>
              <a:t>La tasa Exenta no tiene clave de identificación</a:t>
            </a:r>
          </a:p>
          <a:p>
            <a:pPr marL="742950" lvl="1" indent="-285750">
              <a:buFont typeface="Arial" panose="020B0604020202020204" pitchFamily="34" charset="0"/>
              <a:buChar char="•"/>
            </a:pPr>
            <a:r>
              <a:rPr lang="es-MX" sz="1600" dirty="0"/>
              <a:t>No existe el Importe Base de calculo</a:t>
            </a:r>
          </a:p>
        </p:txBody>
      </p:sp>
      <p:sp>
        <p:nvSpPr>
          <p:cNvPr id="18" name="CuadroTexto 17"/>
          <p:cNvSpPr txBox="1"/>
          <p:nvPr/>
        </p:nvSpPr>
        <p:spPr>
          <a:xfrm>
            <a:off x="8141110" y="3446891"/>
            <a:ext cx="4050890" cy="1815882"/>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marL="285750" indent="-285750">
              <a:buFont typeface="Arial" panose="020B0604020202020204" pitchFamily="34" charset="0"/>
              <a:buChar char="•"/>
            </a:pPr>
            <a:r>
              <a:rPr lang="es-MX" sz="1600" dirty="0"/>
              <a:t>¿Cómo se obtienen los importes base IVA?</a:t>
            </a:r>
          </a:p>
          <a:p>
            <a:pPr marL="742950" lvl="1" indent="-285750">
              <a:buFont typeface="Arial" panose="020B0604020202020204" pitchFamily="34" charset="0"/>
              <a:buChar char="•"/>
            </a:pPr>
            <a:r>
              <a:rPr lang="es-MX" sz="1600" dirty="0"/>
              <a:t>53.63 / .16 = 335.19</a:t>
            </a:r>
          </a:p>
          <a:p>
            <a:pPr marL="285750" indent="-285750">
              <a:buFont typeface="Arial" panose="020B0604020202020204" pitchFamily="34" charset="0"/>
              <a:buChar char="•"/>
            </a:pPr>
            <a:r>
              <a:rPr lang="es-MX" sz="1600" dirty="0"/>
              <a:t>Al existir diferencia entre el total y calculado</a:t>
            </a:r>
          </a:p>
          <a:p>
            <a:pPr marL="742950" lvl="1" indent="-285750">
              <a:buFont typeface="Arial" panose="020B0604020202020204" pitchFamily="34" charset="0"/>
              <a:buChar char="•"/>
            </a:pPr>
            <a:r>
              <a:rPr lang="es-MX" sz="1600" dirty="0"/>
              <a:t>335.19 + 53.63 = 388.82</a:t>
            </a:r>
          </a:p>
          <a:p>
            <a:pPr marL="742950" lvl="1" indent="-285750">
              <a:buFont typeface="Arial" panose="020B0604020202020204" pitchFamily="34" charset="0"/>
              <a:buChar char="•"/>
            </a:pPr>
            <a:r>
              <a:rPr lang="es-MX" sz="1600" dirty="0"/>
              <a:t>400.00 – 388.82 = 11.18</a:t>
            </a:r>
          </a:p>
          <a:p>
            <a:pPr marL="742950" lvl="1" indent="-285750">
              <a:buFont typeface="Arial" panose="020B0604020202020204" pitchFamily="34" charset="0"/>
              <a:buChar char="•"/>
            </a:pPr>
            <a:r>
              <a:rPr lang="es-MX" sz="1600" dirty="0"/>
              <a:t>Tasa Exenta = 11.18</a:t>
            </a:r>
          </a:p>
        </p:txBody>
      </p:sp>
      <p:cxnSp>
        <p:nvCxnSpPr>
          <p:cNvPr id="10" name="Conector recto de flecha 9"/>
          <p:cNvCxnSpPr>
            <a:stCxn id="17" idx="1"/>
            <a:endCxn id="5" idx="0"/>
          </p:cNvCxnSpPr>
          <p:nvPr/>
        </p:nvCxnSpPr>
        <p:spPr>
          <a:xfrm flipH="1">
            <a:off x="7914951" y="645288"/>
            <a:ext cx="1107753" cy="12049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p:cNvCxnSpPr/>
          <p:nvPr/>
        </p:nvCxnSpPr>
        <p:spPr>
          <a:xfrm flipH="1">
            <a:off x="3480620" y="3878826"/>
            <a:ext cx="5161935" cy="14158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p:cNvCxnSpPr/>
          <p:nvPr/>
        </p:nvCxnSpPr>
        <p:spPr>
          <a:xfrm flipH="1">
            <a:off x="3480620" y="5058697"/>
            <a:ext cx="5035306" cy="3687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938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500"/>
                                        <p:tgtEl>
                                          <p:spTgt spid="10"/>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right)">
                                      <p:cBhvr>
                                        <p:cTn id="15" dur="500"/>
                                        <p:tgtEl>
                                          <p:spTgt spid="5"/>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up)">
                                      <p:cBhvr>
                                        <p:cTn id="22" dur="500"/>
                                        <p:tgtEl>
                                          <p:spTgt spid="18"/>
                                        </p:tgtEl>
                                      </p:cBhvr>
                                    </p:animEffect>
                                  </p:childTnLst>
                                </p:cTn>
                              </p:par>
                              <p:par>
                                <p:cTn id="23" presetID="22" presetClass="entr" presetSubtype="2"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right)">
                                      <p:cBhvr>
                                        <p:cTn id="25" dur="500"/>
                                        <p:tgtEl>
                                          <p:spTgt spid="8"/>
                                        </p:tgtEl>
                                      </p:cBhvr>
                                    </p:animEffect>
                                  </p:childTnLst>
                                </p:cTn>
                              </p:par>
                            </p:childTnLst>
                          </p:cTn>
                        </p:par>
                        <p:par>
                          <p:cTn id="26" fill="hold">
                            <p:stCondLst>
                              <p:cond delay="500"/>
                            </p:stCondLst>
                            <p:childTnLst>
                              <p:par>
                                <p:cTn id="27" presetID="22" presetClass="entr" presetSubtype="2" fill="hold"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right)">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right)">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up)">
                                      <p:cBhvr>
                                        <p:cTn id="3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 grpId="0" animBg="1"/>
      <p:bldP spid="6" grpId="0" animBg="1"/>
      <p:bldP spid="15" grpId="0" animBg="1"/>
      <p:bldP spid="1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3"/>
          <a:stretch>
            <a:fillRect/>
          </a:stretch>
        </p:blipFill>
        <p:spPr>
          <a:xfrm>
            <a:off x="119963" y="1080896"/>
            <a:ext cx="10654536" cy="4877452"/>
          </a:xfrm>
          <a:prstGeom prst="rect">
            <a:avLst/>
          </a:prstGeom>
        </p:spPr>
      </p:pic>
      <p:sp>
        <p:nvSpPr>
          <p:cNvPr id="12" name="CuadroTexto 11"/>
          <p:cNvSpPr txBox="1"/>
          <p:nvPr/>
        </p:nvSpPr>
        <p:spPr>
          <a:xfrm>
            <a:off x="8849031" y="313260"/>
            <a:ext cx="3342969" cy="95410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s-MX" sz="1400" dirty="0"/>
              <a:t>Este CFDI tiene 4 Conceptos de los cuales:</a:t>
            </a:r>
          </a:p>
          <a:p>
            <a:pPr marL="742950" lvl="1" indent="-285750">
              <a:buFont typeface="Arial" panose="020B0604020202020204" pitchFamily="34" charset="0"/>
              <a:buChar char="•"/>
            </a:pPr>
            <a:r>
              <a:rPr lang="es-MX" sz="1400" dirty="0"/>
              <a:t>2 Conceptos a "IVA" 16.00 </a:t>
            </a:r>
          </a:p>
          <a:p>
            <a:pPr marL="742950" lvl="1" indent="-285750">
              <a:buFont typeface="Arial" panose="020B0604020202020204" pitchFamily="34" charset="0"/>
              <a:buChar char="•"/>
            </a:pPr>
            <a:r>
              <a:rPr lang="es-MX" sz="1400" dirty="0"/>
              <a:t>1 Concepto a “IVA” 0.00</a:t>
            </a:r>
          </a:p>
          <a:p>
            <a:pPr marL="742950" lvl="1" indent="-285750">
              <a:buFont typeface="Arial" panose="020B0604020202020204" pitchFamily="34" charset="0"/>
              <a:buChar char="•"/>
            </a:pPr>
            <a:r>
              <a:rPr lang="es-MX" sz="1400" dirty="0"/>
              <a:t>1 Concepto a “IVA” Exento</a:t>
            </a:r>
          </a:p>
        </p:txBody>
      </p:sp>
      <p:sp>
        <p:nvSpPr>
          <p:cNvPr id="11" name="Title 1"/>
          <p:cNvSpPr txBox="1">
            <a:spLocks/>
          </p:cNvSpPr>
          <p:nvPr/>
        </p:nvSpPr>
        <p:spPr>
          <a:xfrm>
            <a:off x="222910" y="413613"/>
            <a:ext cx="8626121" cy="3777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accent5"/>
                </a:solidFill>
                <a:latin typeface="Myriad Pro" charset="0"/>
                <a:ea typeface="Myriad Pro" charset="0"/>
                <a:cs typeface="Myriad Pro" charset="0"/>
              </a:defRPr>
            </a:lvl1pPr>
          </a:lstStyle>
          <a:p>
            <a:r>
              <a:rPr lang="es-MX" sz="3600">
                <a:latin typeface="Calibri" charset="0"/>
                <a:ea typeface="Calibri" charset="0"/>
                <a:cs typeface="Calibri" charset="0"/>
              </a:rPr>
              <a:t>Generar control de IVA a partir del CFDI 3.3</a:t>
            </a:r>
            <a:endParaRPr lang="es-MX" sz="3600" dirty="0">
              <a:latin typeface="Calibri" charset="0"/>
              <a:ea typeface="Calibri" charset="0"/>
              <a:cs typeface="Calibri" charset="0"/>
            </a:endParaRPr>
          </a:p>
        </p:txBody>
      </p:sp>
      <p:sp>
        <p:nvSpPr>
          <p:cNvPr id="13" name="Rectángulo redondeado 12"/>
          <p:cNvSpPr/>
          <p:nvPr/>
        </p:nvSpPr>
        <p:spPr>
          <a:xfrm>
            <a:off x="5054410" y="1733431"/>
            <a:ext cx="859694" cy="36061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Rectángulo redondeado 18"/>
          <p:cNvSpPr/>
          <p:nvPr/>
        </p:nvSpPr>
        <p:spPr>
          <a:xfrm>
            <a:off x="2503655" y="5505042"/>
            <a:ext cx="667247" cy="33582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 name="Rectángulo redondeado 23"/>
          <p:cNvSpPr/>
          <p:nvPr/>
        </p:nvSpPr>
        <p:spPr>
          <a:xfrm>
            <a:off x="5054410" y="2888545"/>
            <a:ext cx="859694" cy="36061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 name="Rectángulo redondeado 24"/>
          <p:cNvSpPr/>
          <p:nvPr/>
        </p:nvSpPr>
        <p:spPr>
          <a:xfrm>
            <a:off x="5054410" y="4216231"/>
            <a:ext cx="859694" cy="36061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6" name="Rectángulo redondeado 25"/>
          <p:cNvSpPr/>
          <p:nvPr/>
        </p:nvSpPr>
        <p:spPr>
          <a:xfrm>
            <a:off x="5054410" y="5486401"/>
            <a:ext cx="859694" cy="36061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 name="Rectángulo redondeado 26"/>
          <p:cNvSpPr/>
          <p:nvPr/>
        </p:nvSpPr>
        <p:spPr>
          <a:xfrm>
            <a:off x="2436945" y="4227411"/>
            <a:ext cx="667247" cy="33582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 name="Rectángulo redondeado 27"/>
          <p:cNvSpPr/>
          <p:nvPr/>
        </p:nvSpPr>
        <p:spPr>
          <a:xfrm>
            <a:off x="2464313" y="2936761"/>
            <a:ext cx="667247" cy="33582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 name="Rectángulo redondeado 28"/>
          <p:cNvSpPr/>
          <p:nvPr/>
        </p:nvSpPr>
        <p:spPr>
          <a:xfrm>
            <a:off x="2436944" y="1768743"/>
            <a:ext cx="667247" cy="33582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 name="Imagen 6"/>
          <p:cNvPicPr>
            <a:picLocks noChangeAspect="1"/>
          </p:cNvPicPr>
          <p:nvPr/>
        </p:nvPicPr>
        <p:blipFill>
          <a:blip r:embed="rId4"/>
          <a:stretch>
            <a:fillRect/>
          </a:stretch>
        </p:blipFill>
        <p:spPr>
          <a:xfrm>
            <a:off x="5217694" y="2488160"/>
            <a:ext cx="7799644" cy="4177372"/>
          </a:xfrm>
          <a:prstGeom prst="rect">
            <a:avLst/>
          </a:prstGeom>
        </p:spPr>
      </p:pic>
      <p:cxnSp>
        <p:nvCxnSpPr>
          <p:cNvPr id="9" name="Conector recto de flecha 8"/>
          <p:cNvCxnSpPr/>
          <p:nvPr/>
        </p:nvCxnSpPr>
        <p:spPr>
          <a:xfrm>
            <a:off x="3170902" y="2094046"/>
            <a:ext cx="4663282" cy="2616177"/>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p:cNvCxnSpPr/>
          <p:nvPr/>
        </p:nvCxnSpPr>
        <p:spPr>
          <a:xfrm>
            <a:off x="3170902" y="3267801"/>
            <a:ext cx="4663282" cy="1442422"/>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p:cNvCxnSpPr/>
          <p:nvPr/>
        </p:nvCxnSpPr>
        <p:spPr>
          <a:xfrm>
            <a:off x="3131560" y="4543338"/>
            <a:ext cx="4717016" cy="345207"/>
          </a:xfrm>
          <a:prstGeom prst="straightConnector1">
            <a:avLst/>
          </a:prstGeom>
          <a:ln w="158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p:cNvCxnSpPr/>
          <p:nvPr/>
        </p:nvCxnSpPr>
        <p:spPr>
          <a:xfrm flipV="1">
            <a:off x="3170902" y="5094073"/>
            <a:ext cx="4677674" cy="448342"/>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088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up)">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left)">
                                      <p:cBhvr>
                                        <p:cTn id="33" dur="500"/>
                                        <p:tgtEl>
                                          <p:spTgt spid="9"/>
                                        </p:tgtEl>
                                      </p:cBhvr>
                                    </p:animEffect>
                                  </p:childTnLst>
                                </p:cTn>
                              </p:par>
                              <p:par>
                                <p:cTn id="34" presetID="22" presetClass="entr" presetSubtype="8"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left)">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left)">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left)">
                                      <p:cBhvr>
                                        <p:cTn id="4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9" grpId="0" animBg="1"/>
      <p:bldP spid="24" grpId="0" animBg="1"/>
      <p:bldP spid="25" grpId="0" animBg="1"/>
      <p:bldP spid="26" grpId="0" animBg="1"/>
      <p:bldP spid="27" grpId="0" animBg="1"/>
      <p:bldP spid="28" grpId="0" animBg="1"/>
      <p:bldP spid="2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56941" y="1790812"/>
            <a:ext cx="11707906" cy="2387600"/>
          </a:xfrm>
        </p:spPr>
        <p:txBody>
          <a:bodyPr>
            <a:normAutofit/>
          </a:bodyPr>
          <a:lstStyle/>
          <a:p>
            <a:pPr algn="l"/>
            <a:r>
              <a:rPr lang="es-ES" sz="4000" dirty="0">
                <a:latin typeface="Calibri" charset="0"/>
                <a:ea typeface="Calibri" charset="0"/>
                <a:cs typeface="Calibri" charset="0"/>
              </a:rPr>
              <a:t>Implicaciones en los </a:t>
            </a:r>
            <a:r>
              <a:rPr lang="es-ES" sz="4000">
                <a:latin typeface="Calibri" charset="0"/>
                <a:ea typeface="Calibri" charset="0"/>
                <a:cs typeface="Calibri" charset="0"/>
              </a:rPr>
              <a:t>sistemas comerciales</a:t>
            </a:r>
            <a:endParaRPr lang="es-ES_tradnl" sz="4000" dirty="0">
              <a:latin typeface="Calibri" charset="0"/>
              <a:ea typeface="Calibri" charset="0"/>
              <a:cs typeface="Calibri" charset="0"/>
            </a:endParaRPr>
          </a:p>
        </p:txBody>
      </p:sp>
    </p:spTree>
    <p:extLst>
      <p:ext uri="{BB962C8B-B14F-4D97-AF65-F5344CB8AC3E}">
        <p14:creationId xmlns:p14="http://schemas.microsoft.com/office/powerpoint/2010/main" val="13843631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97391" y="4841725"/>
            <a:ext cx="11346873" cy="1780638"/>
          </a:xfrm>
        </p:spPr>
        <p:txBody>
          <a:bodyPr>
            <a:noAutofit/>
          </a:bodyPr>
          <a:lstStyle/>
          <a:p>
            <a:r>
              <a:rPr lang="es-ES" sz="3200" dirty="0">
                <a:latin typeface="Calibri" charset="0"/>
                <a:ea typeface="Calibri" charset="0"/>
                <a:cs typeface="Calibri" charset="0"/>
              </a:rPr>
              <a:t>Avances de Anexo 20 en sistemas Comerciales</a:t>
            </a:r>
            <a:endParaRPr lang="es-ES_tradnl" sz="3200" dirty="0">
              <a:latin typeface="Calibri" charset="0"/>
              <a:ea typeface="Calibri" charset="0"/>
              <a:cs typeface="Calibri" charset="0"/>
            </a:endParaRPr>
          </a:p>
        </p:txBody>
      </p:sp>
      <p:pic>
        <p:nvPicPr>
          <p:cNvPr id="3" name="Imagen 2"/>
          <p:cNvPicPr>
            <a:picLocks noChangeAspect="1"/>
          </p:cNvPicPr>
          <p:nvPr/>
        </p:nvPicPr>
        <p:blipFill>
          <a:blip r:embed="rId3"/>
          <a:stretch>
            <a:fillRect/>
          </a:stretch>
        </p:blipFill>
        <p:spPr>
          <a:xfrm>
            <a:off x="769033" y="363777"/>
            <a:ext cx="6082080" cy="4682663"/>
          </a:xfrm>
          <a:prstGeom prst="rect">
            <a:avLst/>
          </a:prstGeom>
        </p:spPr>
      </p:pic>
      <p:pic>
        <p:nvPicPr>
          <p:cNvPr id="7" name="Imagen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75077" y="1064086"/>
            <a:ext cx="1706105" cy="468092"/>
          </a:xfrm>
          <a:prstGeom prst="rect">
            <a:avLst/>
          </a:prstGeom>
        </p:spPr>
      </p:pic>
      <p:pic>
        <p:nvPicPr>
          <p:cNvPr id="8" name="Imagen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75077" y="1637206"/>
            <a:ext cx="1673487" cy="459143"/>
          </a:xfrm>
          <a:prstGeom prst="rect">
            <a:avLst/>
          </a:prstGeom>
        </p:spPr>
      </p:pic>
      <p:pic>
        <p:nvPicPr>
          <p:cNvPr id="9" name="Imagen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839921" y="2662014"/>
            <a:ext cx="1781300" cy="473834"/>
          </a:xfrm>
          <a:prstGeom prst="rect">
            <a:avLst/>
          </a:prstGeom>
        </p:spPr>
      </p:pic>
      <p:pic>
        <p:nvPicPr>
          <p:cNvPr id="10" name="Imagen 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967880" y="2160438"/>
            <a:ext cx="1684387" cy="459143"/>
          </a:xfrm>
          <a:prstGeom prst="rect">
            <a:avLst/>
          </a:prstGeom>
        </p:spPr>
      </p:pic>
    </p:spTree>
    <p:extLst>
      <p:ext uri="{BB962C8B-B14F-4D97-AF65-F5344CB8AC3E}">
        <p14:creationId xmlns:p14="http://schemas.microsoft.com/office/powerpoint/2010/main" val="2559037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2" presetClass="entr" presetSubtype="4"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 presetClass="entr" presetSubtype="4"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39"/>
          <p:cNvSpPr>
            <a:spLocks noEditPoints="1"/>
          </p:cNvSpPr>
          <p:nvPr/>
        </p:nvSpPr>
        <p:spPr bwMode="auto">
          <a:xfrm>
            <a:off x="9845590" y="2476278"/>
            <a:ext cx="2000250" cy="2000250"/>
          </a:xfrm>
          <a:custGeom>
            <a:avLst/>
            <a:gdLst>
              <a:gd name="T0" fmla="*/ 2116 w 2116"/>
              <a:gd name="T1" fmla="*/ 1052 h 2116"/>
              <a:gd name="T2" fmla="*/ 1925 w 2116"/>
              <a:gd name="T3" fmla="*/ 883 h 2116"/>
              <a:gd name="T4" fmla="*/ 2038 w 2116"/>
              <a:gd name="T5" fmla="*/ 652 h 2116"/>
              <a:gd name="T6" fmla="*/ 1795 w 2116"/>
              <a:gd name="T7" fmla="*/ 570 h 2116"/>
              <a:gd name="T8" fmla="*/ 1802 w 2116"/>
              <a:gd name="T9" fmla="*/ 305 h 2116"/>
              <a:gd name="T10" fmla="*/ 1548 w 2116"/>
              <a:gd name="T11" fmla="*/ 321 h 2116"/>
              <a:gd name="T12" fmla="*/ 1464 w 2116"/>
              <a:gd name="T13" fmla="*/ 80 h 2116"/>
              <a:gd name="T14" fmla="*/ 1234 w 2116"/>
              <a:gd name="T15" fmla="*/ 191 h 2116"/>
              <a:gd name="T16" fmla="*/ 1052 w 2116"/>
              <a:gd name="T17" fmla="*/ 0 h 2116"/>
              <a:gd name="T18" fmla="*/ 884 w 2116"/>
              <a:gd name="T19" fmla="*/ 191 h 2116"/>
              <a:gd name="T20" fmla="*/ 653 w 2116"/>
              <a:gd name="T21" fmla="*/ 78 h 2116"/>
              <a:gd name="T22" fmla="*/ 570 w 2116"/>
              <a:gd name="T23" fmla="*/ 321 h 2116"/>
              <a:gd name="T24" fmla="*/ 305 w 2116"/>
              <a:gd name="T25" fmla="*/ 314 h 2116"/>
              <a:gd name="T26" fmla="*/ 322 w 2116"/>
              <a:gd name="T27" fmla="*/ 568 h 2116"/>
              <a:gd name="T28" fmla="*/ 81 w 2116"/>
              <a:gd name="T29" fmla="*/ 652 h 2116"/>
              <a:gd name="T30" fmla="*/ 192 w 2116"/>
              <a:gd name="T31" fmla="*/ 882 h 2116"/>
              <a:gd name="T32" fmla="*/ 0 w 2116"/>
              <a:gd name="T33" fmla="*/ 1064 h 2116"/>
              <a:gd name="T34" fmla="*/ 191 w 2116"/>
              <a:gd name="T35" fmla="*/ 1233 h 2116"/>
              <a:gd name="T36" fmla="*/ 78 w 2116"/>
              <a:gd name="T37" fmla="*/ 1463 h 2116"/>
              <a:gd name="T38" fmla="*/ 321 w 2116"/>
              <a:gd name="T39" fmla="*/ 1546 h 2116"/>
              <a:gd name="T40" fmla="*/ 314 w 2116"/>
              <a:gd name="T41" fmla="*/ 1811 h 2116"/>
              <a:gd name="T42" fmla="*/ 569 w 2116"/>
              <a:gd name="T43" fmla="*/ 1794 h 2116"/>
              <a:gd name="T44" fmla="*/ 653 w 2116"/>
              <a:gd name="T45" fmla="*/ 2035 h 2116"/>
              <a:gd name="T46" fmla="*/ 882 w 2116"/>
              <a:gd name="T47" fmla="*/ 1925 h 2116"/>
              <a:gd name="T48" fmla="*/ 1064 w 2116"/>
              <a:gd name="T49" fmla="*/ 2116 h 2116"/>
              <a:gd name="T50" fmla="*/ 1233 w 2116"/>
              <a:gd name="T51" fmla="*/ 1925 h 2116"/>
              <a:gd name="T52" fmla="*/ 1464 w 2116"/>
              <a:gd name="T53" fmla="*/ 2038 h 2116"/>
              <a:gd name="T54" fmla="*/ 1546 w 2116"/>
              <a:gd name="T55" fmla="*/ 1795 h 2116"/>
              <a:gd name="T56" fmla="*/ 1811 w 2116"/>
              <a:gd name="T57" fmla="*/ 1802 h 2116"/>
              <a:gd name="T58" fmla="*/ 1795 w 2116"/>
              <a:gd name="T59" fmla="*/ 1547 h 2116"/>
              <a:gd name="T60" fmla="*/ 2036 w 2116"/>
              <a:gd name="T61" fmla="*/ 1463 h 2116"/>
              <a:gd name="T62" fmla="*/ 1925 w 2116"/>
              <a:gd name="T63" fmla="*/ 1234 h 2116"/>
              <a:gd name="T64" fmla="*/ 1358 w 2116"/>
              <a:gd name="T65" fmla="*/ 1669 h 2116"/>
              <a:gd name="T66" fmla="*/ 759 w 2116"/>
              <a:gd name="T67" fmla="*/ 447 h 2116"/>
              <a:gd name="T68" fmla="*/ 1358 w 2116"/>
              <a:gd name="T69" fmla="*/ 1669 h 2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16" h="2116">
                <a:moveTo>
                  <a:pt x="1941" y="1111"/>
                </a:moveTo>
                <a:cubicBezTo>
                  <a:pt x="2116" y="1052"/>
                  <a:pt x="2116" y="1052"/>
                  <a:pt x="2116" y="1052"/>
                </a:cubicBezTo>
                <a:cubicBezTo>
                  <a:pt x="2107" y="917"/>
                  <a:pt x="2107" y="917"/>
                  <a:pt x="2107" y="917"/>
                </a:cubicBezTo>
                <a:cubicBezTo>
                  <a:pt x="1925" y="883"/>
                  <a:pt x="1925" y="883"/>
                  <a:pt x="1925" y="883"/>
                </a:cubicBezTo>
                <a:cubicBezTo>
                  <a:pt x="1918" y="847"/>
                  <a:pt x="1908" y="810"/>
                  <a:pt x="1896" y="774"/>
                </a:cubicBezTo>
                <a:cubicBezTo>
                  <a:pt x="2038" y="652"/>
                  <a:pt x="2038" y="652"/>
                  <a:pt x="2038" y="652"/>
                </a:cubicBezTo>
                <a:cubicBezTo>
                  <a:pt x="1979" y="532"/>
                  <a:pt x="1979" y="532"/>
                  <a:pt x="1979" y="532"/>
                </a:cubicBezTo>
                <a:cubicBezTo>
                  <a:pt x="1795" y="570"/>
                  <a:pt x="1795" y="570"/>
                  <a:pt x="1795" y="570"/>
                </a:cubicBezTo>
                <a:cubicBezTo>
                  <a:pt x="1772" y="535"/>
                  <a:pt x="1747" y="502"/>
                  <a:pt x="1720" y="471"/>
                </a:cubicBezTo>
                <a:cubicBezTo>
                  <a:pt x="1802" y="305"/>
                  <a:pt x="1802" y="305"/>
                  <a:pt x="1802" y="305"/>
                </a:cubicBezTo>
                <a:cubicBezTo>
                  <a:pt x="1700" y="217"/>
                  <a:pt x="1700" y="217"/>
                  <a:pt x="1700" y="217"/>
                </a:cubicBezTo>
                <a:cubicBezTo>
                  <a:pt x="1548" y="321"/>
                  <a:pt x="1548" y="321"/>
                  <a:pt x="1548" y="321"/>
                </a:cubicBezTo>
                <a:cubicBezTo>
                  <a:pt x="1516" y="301"/>
                  <a:pt x="1483" y="282"/>
                  <a:pt x="1450" y="265"/>
                </a:cubicBezTo>
                <a:cubicBezTo>
                  <a:pt x="1464" y="80"/>
                  <a:pt x="1464" y="80"/>
                  <a:pt x="1464" y="80"/>
                </a:cubicBezTo>
                <a:cubicBezTo>
                  <a:pt x="1336" y="37"/>
                  <a:pt x="1336" y="37"/>
                  <a:pt x="1336" y="37"/>
                </a:cubicBezTo>
                <a:cubicBezTo>
                  <a:pt x="1234" y="191"/>
                  <a:pt x="1234" y="191"/>
                  <a:pt x="1234" y="191"/>
                </a:cubicBezTo>
                <a:cubicBezTo>
                  <a:pt x="1194" y="183"/>
                  <a:pt x="1152" y="178"/>
                  <a:pt x="1111" y="175"/>
                </a:cubicBezTo>
                <a:cubicBezTo>
                  <a:pt x="1052" y="0"/>
                  <a:pt x="1052" y="0"/>
                  <a:pt x="1052" y="0"/>
                </a:cubicBezTo>
                <a:cubicBezTo>
                  <a:pt x="918" y="9"/>
                  <a:pt x="918" y="9"/>
                  <a:pt x="918" y="9"/>
                </a:cubicBezTo>
                <a:cubicBezTo>
                  <a:pt x="884" y="191"/>
                  <a:pt x="884" y="191"/>
                  <a:pt x="884" y="191"/>
                </a:cubicBezTo>
                <a:cubicBezTo>
                  <a:pt x="847" y="198"/>
                  <a:pt x="810" y="208"/>
                  <a:pt x="774" y="220"/>
                </a:cubicBezTo>
                <a:cubicBezTo>
                  <a:pt x="653" y="78"/>
                  <a:pt x="653" y="78"/>
                  <a:pt x="653" y="78"/>
                </a:cubicBezTo>
                <a:cubicBezTo>
                  <a:pt x="532" y="137"/>
                  <a:pt x="532" y="137"/>
                  <a:pt x="532" y="137"/>
                </a:cubicBezTo>
                <a:cubicBezTo>
                  <a:pt x="570" y="321"/>
                  <a:pt x="570" y="321"/>
                  <a:pt x="570" y="321"/>
                </a:cubicBezTo>
                <a:cubicBezTo>
                  <a:pt x="535" y="344"/>
                  <a:pt x="502" y="369"/>
                  <a:pt x="471" y="396"/>
                </a:cubicBezTo>
                <a:cubicBezTo>
                  <a:pt x="305" y="314"/>
                  <a:pt x="305" y="314"/>
                  <a:pt x="305" y="314"/>
                </a:cubicBezTo>
                <a:cubicBezTo>
                  <a:pt x="217" y="416"/>
                  <a:pt x="217" y="416"/>
                  <a:pt x="217" y="416"/>
                </a:cubicBezTo>
                <a:cubicBezTo>
                  <a:pt x="322" y="568"/>
                  <a:pt x="322" y="568"/>
                  <a:pt x="322" y="568"/>
                </a:cubicBezTo>
                <a:cubicBezTo>
                  <a:pt x="301" y="600"/>
                  <a:pt x="282" y="633"/>
                  <a:pt x="265" y="666"/>
                </a:cubicBezTo>
                <a:cubicBezTo>
                  <a:pt x="81" y="652"/>
                  <a:pt x="81" y="652"/>
                  <a:pt x="81" y="652"/>
                </a:cubicBezTo>
                <a:cubicBezTo>
                  <a:pt x="37" y="780"/>
                  <a:pt x="37" y="780"/>
                  <a:pt x="37" y="780"/>
                </a:cubicBezTo>
                <a:cubicBezTo>
                  <a:pt x="192" y="882"/>
                  <a:pt x="192" y="882"/>
                  <a:pt x="192" y="882"/>
                </a:cubicBezTo>
                <a:cubicBezTo>
                  <a:pt x="183" y="923"/>
                  <a:pt x="178" y="964"/>
                  <a:pt x="175" y="1005"/>
                </a:cubicBezTo>
                <a:cubicBezTo>
                  <a:pt x="0" y="1064"/>
                  <a:pt x="0" y="1064"/>
                  <a:pt x="0" y="1064"/>
                </a:cubicBezTo>
                <a:cubicBezTo>
                  <a:pt x="9" y="1198"/>
                  <a:pt x="9" y="1198"/>
                  <a:pt x="9" y="1198"/>
                </a:cubicBezTo>
                <a:cubicBezTo>
                  <a:pt x="191" y="1233"/>
                  <a:pt x="191" y="1233"/>
                  <a:pt x="191" y="1233"/>
                </a:cubicBezTo>
                <a:cubicBezTo>
                  <a:pt x="199" y="1269"/>
                  <a:pt x="208" y="1306"/>
                  <a:pt x="221" y="1342"/>
                </a:cubicBezTo>
                <a:cubicBezTo>
                  <a:pt x="78" y="1463"/>
                  <a:pt x="78" y="1463"/>
                  <a:pt x="78" y="1463"/>
                </a:cubicBezTo>
                <a:cubicBezTo>
                  <a:pt x="138" y="1584"/>
                  <a:pt x="138" y="1584"/>
                  <a:pt x="138" y="1584"/>
                </a:cubicBezTo>
                <a:cubicBezTo>
                  <a:pt x="321" y="1546"/>
                  <a:pt x="321" y="1546"/>
                  <a:pt x="321" y="1546"/>
                </a:cubicBezTo>
                <a:cubicBezTo>
                  <a:pt x="344" y="1581"/>
                  <a:pt x="369" y="1614"/>
                  <a:pt x="397" y="1645"/>
                </a:cubicBezTo>
                <a:cubicBezTo>
                  <a:pt x="314" y="1811"/>
                  <a:pt x="314" y="1811"/>
                  <a:pt x="314" y="1811"/>
                </a:cubicBezTo>
                <a:cubicBezTo>
                  <a:pt x="416" y="1899"/>
                  <a:pt x="416" y="1899"/>
                  <a:pt x="416" y="1899"/>
                </a:cubicBezTo>
                <a:cubicBezTo>
                  <a:pt x="569" y="1794"/>
                  <a:pt x="569" y="1794"/>
                  <a:pt x="569" y="1794"/>
                </a:cubicBezTo>
                <a:cubicBezTo>
                  <a:pt x="600" y="1815"/>
                  <a:pt x="633" y="1834"/>
                  <a:pt x="667" y="1851"/>
                </a:cubicBezTo>
                <a:cubicBezTo>
                  <a:pt x="653" y="2035"/>
                  <a:pt x="653" y="2035"/>
                  <a:pt x="653" y="2035"/>
                </a:cubicBezTo>
                <a:cubicBezTo>
                  <a:pt x="780" y="2079"/>
                  <a:pt x="780" y="2079"/>
                  <a:pt x="780" y="2079"/>
                </a:cubicBezTo>
                <a:cubicBezTo>
                  <a:pt x="882" y="1925"/>
                  <a:pt x="882" y="1925"/>
                  <a:pt x="882" y="1925"/>
                </a:cubicBezTo>
                <a:cubicBezTo>
                  <a:pt x="923" y="1933"/>
                  <a:pt x="964" y="1938"/>
                  <a:pt x="1005" y="1941"/>
                </a:cubicBezTo>
                <a:cubicBezTo>
                  <a:pt x="1064" y="2116"/>
                  <a:pt x="1064" y="2116"/>
                  <a:pt x="1064" y="2116"/>
                </a:cubicBezTo>
                <a:cubicBezTo>
                  <a:pt x="1199" y="2107"/>
                  <a:pt x="1199" y="2107"/>
                  <a:pt x="1199" y="2107"/>
                </a:cubicBezTo>
                <a:cubicBezTo>
                  <a:pt x="1233" y="1925"/>
                  <a:pt x="1233" y="1925"/>
                  <a:pt x="1233" y="1925"/>
                </a:cubicBezTo>
                <a:cubicBezTo>
                  <a:pt x="1269" y="1918"/>
                  <a:pt x="1306" y="1908"/>
                  <a:pt x="1342" y="1896"/>
                </a:cubicBezTo>
                <a:cubicBezTo>
                  <a:pt x="1464" y="2038"/>
                  <a:pt x="1464" y="2038"/>
                  <a:pt x="1464" y="2038"/>
                </a:cubicBezTo>
                <a:cubicBezTo>
                  <a:pt x="1584" y="1979"/>
                  <a:pt x="1584" y="1979"/>
                  <a:pt x="1584" y="1979"/>
                </a:cubicBezTo>
                <a:cubicBezTo>
                  <a:pt x="1546" y="1795"/>
                  <a:pt x="1546" y="1795"/>
                  <a:pt x="1546" y="1795"/>
                </a:cubicBezTo>
                <a:cubicBezTo>
                  <a:pt x="1581" y="1772"/>
                  <a:pt x="1614" y="1747"/>
                  <a:pt x="1645" y="1719"/>
                </a:cubicBezTo>
                <a:cubicBezTo>
                  <a:pt x="1811" y="1802"/>
                  <a:pt x="1811" y="1802"/>
                  <a:pt x="1811" y="1802"/>
                </a:cubicBezTo>
                <a:cubicBezTo>
                  <a:pt x="1899" y="1700"/>
                  <a:pt x="1899" y="1700"/>
                  <a:pt x="1899" y="1700"/>
                </a:cubicBezTo>
                <a:cubicBezTo>
                  <a:pt x="1795" y="1547"/>
                  <a:pt x="1795" y="1547"/>
                  <a:pt x="1795" y="1547"/>
                </a:cubicBezTo>
                <a:cubicBezTo>
                  <a:pt x="1816" y="1516"/>
                  <a:pt x="1834" y="1483"/>
                  <a:pt x="1851" y="1450"/>
                </a:cubicBezTo>
                <a:cubicBezTo>
                  <a:pt x="2036" y="1463"/>
                  <a:pt x="2036" y="1463"/>
                  <a:pt x="2036" y="1463"/>
                </a:cubicBezTo>
                <a:cubicBezTo>
                  <a:pt x="2079" y="1336"/>
                  <a:pt x="2079" y="1336"/>
                  <a:pt x="2079" y="1336"/>
                </a:cubicBezTo>
                <a:cubicBezTo>
                  <a:pt x="1925" y="1234"/>
                  <a:pt x="1925" y="1234"/>
                  <a:pt x="1925" y="1234"/>
                </a:cubicBezTo>
                <a:cubicBezTo>
                  <a:pt x="1933" y="1193"/>
                  <a:pt x="1938" y="1152"/>
                  <a:pt x="1941" y="1111"/>
                </a:cubicBezTo>
                <a:close/>
                <a:moveTo>
                  <a:pt x="1358" y="1669"/>
                </a:moveTo>
                <a:cubicBezTo>
                  <a:pt x="1020" y="1834"/>
                  <a:pt x="613" y="1695"/>
                  <a:pt x="447" y="1357"/>
                </a:cubicBezTo>
                <a:cubicBezTo>
                  <a:pt x="282" y="1020"/>
                  <a:pt x="421" y="613"/>
                  <a:pt x="759" y="447"/>
                </a:cubicBezTo>
                <a:cubicBezTo>
                  <a:pt x="1096" y="282"/>
                  <a:pt x="1504" y="421"/>
                  <a:pt x="1669" y="759"/>
                </a:cubicBezTo>
                <a:cubicBezTo>
                  <a:pt x="1834" y="1096"/>
                  <a:pt x="1695" y="1503"/>
                  <a:pt x="1358" y="1669"/>
                </a:cubicBezTo>
                <a:close/>
              </a:path>
            </a:pathLst>
          </a:custGeom>
          <a:solidFill>
            <a:srgbClr val="B9D533"/>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5" name="Freeform 240"/>
          <p:cNvSpPr>
            <a:spLocks noEditPoints="1"/>
          </p:cNvSpPr>
          <p:nvPr/>
        </p:nvSpPr>
        <p:spPr bwMode="auto">
          <a:xfrm>
            <a:off x="8435889" y="1736901"/>
            <a:ext cx="1739504" cy="1739503"/>
          </a:xfrm>
          <a:custGeom>
            <a:avLst/>
            <a:gdLst>
              <a:gd name="T0" fmla="*/ 1840 w 1840"/>
              <a:gd name="T1" fmla="*/ 964 h 1840"/>
              <a:gd name="T2" fmla="*/ 1682 w 1840"/>
              <a:gd name="T3" fmla="*/ 808 h 1840"/>
              <a:gd name="T4" fmla="*/ 1791 w 1840"/>
              <a:gd name="T5" fmla="*/ 614 h 1840"/>
              <a:gd name="T6" fmla="*/ 1578 w 1840"/>
              <a:gd name="T7" fmla="*/ 521 h 1840"/>
              <a:gd name="T8" fmla="*/ 1602 w 1840"/>
              <a:gd name="T9" fmla="*/ 301 h 1840"/>
              <a:gd name="T10" fmla="*/ 1379 w 1840"/>
              <a:gd name="T11" fmla="*/ 303 h 1840"/>
              <a:gd name="T12" fmla="*/ 1318 w 1840"/>
              <a:gd name="T13" fmla="*/ 90 h 1840"/>
              <a:gd name="T14" fmla="*/ 1103 w 1840"/>
              <a:gd name="T15" fmla="*/ 173 h 1840"/>
              <a:gd name="T16" fmla="*/ 964 w 1840"/>
              <a:gd name="T17" fmla="*/ 0 h 1840"/>
              <a:gd name="T18" fmla="*/ 808 w 1840"/>
              <a:gd name="T19" fmla="*/ 159 h 1840"/>
              <a:gd name="T20" fmla="*/ 613 w 1840"/>
              <a:gd name="T21" fmla="*/ 49 h 1840"/>
              <a:gd name="T22" fmla="*/ 521 w 1840"/>
              <a:gd name="T23" fmla="*/ 262 h 1840"/>
              <a:gd name="T24" fmla="*/ 301 w 1840"/>
              <a:gd name="T25" fmla="*/ 239 h 1840"/>
              <a:gd name="T26" fmla="*/ 303 w 1840"/>
              <a:gd name="T27" fmla="*/ 461 h 1840"/>
              <a:gd name="T28" fmla="*/ 89 w 1840"/>
              <a:gd name="T29" fmla="*/ 522 h 1840"/>
              <a:gd name="T30" fmla="*/ 173 w 1840"/>
              <a:gd name="T31" fmla="*/ 737 h 1840"/>
              <a:gd name="T32" fmla="*/ 0 w 1840"/>
              <a:gd name="T33" fmla="*/ 877 h 1840"/>
              <a:gd name="T34" fmla="*/ 159 w 1840"/>
              <a:gd name="T35" fmla="*/ 1032 h 1840"/>
              <a:gd name="T36" fmla="*/ 49 w 1840"/>
              <a:gd name="T37" fmla="*/ 1227 h 1840"/>
              <a:gd name="T38" fmla="*/ 262 w 1840"/>
              <a:gd name="T39" fmla="*/ 1320 h 1840"/>
              <a:gd name="T40" fmla="*/ 239 w 1840"/>
              <a:gd name="T41" fmla="*/ 1540 h 1840"/>
              <a:gd name="T42" fmla="*/ 461 w 1840"/>
              <a:gd name="T43" fmla="*/ 1538 h 1840"/>
              <a:gd name="T44" fmla="*/ 522 w 1840"/>
              <a:gd name="T45" fmla="*/ 1751 h 1840"/>
              <a:gd name="T46" fmla="*/ 737 w 1840"/>
              <a:gd name="T47" fmla="*/ 1668 h 1840"/>
              <a:gd name="T48" fmla="*/ 876 w 1840"/>
              <a:gd name="T49" fmla="*/ 1840 h 1840"/>
              <a:gd name="T50" fmla="*/ 1032 w 1840"/>
              <a:gd name="T51" fmla="*/ 1682 h 1840"/>
              <a:gd name="T52" fmla="*/ 1227 w 1840"/>
              <a:gd name="T53" fmla="*/ 1791 h 1840"/>
              <a:gd name="T54" fmla="*/ 1319 w 1840"/>
              <a:gd name="T55" fmla="*/ 1579 h 1840"/>
              <a:gd name="T56" fmla="*/ 1540 w 1840"/>
              <a:gd name="T57" fmla="*/ 1602 h 1840"/>
              <a:gd name="T58" fmla="*/ 1538 w 1840"/>
              <a:gd name="T59" fmla="*/ 1380 h 1840"/>
              <a:gd name="T60" fmla="*/ 1751 w 1840"/>
              <a:gd name="T61" fmla="*/ 1318 h 1840"/>
              <a:gd name="T62" fmla="*/ 1668 w 1840"/>
              <a:gd name="T63" fmla="*/ 1104 h 1840"/>
              <a:gd name="T64" fmla="*/ 1081 w 1840"/>
              <a:gd name="T65" fmla="*/ 1490 h 1840"/>
              <a:gd name="T66" fmla="*/ 759 w 1840"/>
              <a:gd name="T67" fmla="*/ 351 h 1840"/>
              <a:gd name="T68" fmla="*/ 1081 w 1840"/>
              <a:gd name="T69" fmla="*/ 1490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40" h="1840">
                <a:moveTo>
                  <a:pt x="1827" y="1080"/>
                </a:moveTo>
                <a:cubicBezTo>
                  <a:pt x="1840" y="964"/>
                  <a:pt x="1840" y="964"/>
                  <a:pt x="1840" y="964"/>
                </a:cubicBezTo>
                <a:cubicBezTo>
                  <a:pt x="1690" y="906"/>
                  <a:pt x="1690" y="906"/>
                  <a:pt x="1690" y="906"/>
                </a:cubicBezTo>
                <a:cubicBezTo>
                  <a:pt x="1689" y="874"/>
                  <a:pt x="1687" y="841"/>
                  <a:pt x="1682" y="808"/>
                </a:cubicBezTo>
                <a:cubicBezTo>
                  <a:pt x="1823" y="726"/>
                  <a:pt x="1823" y="726"/>
                  <a:pt x="1823" y="726"/>
                </a:cubicBezTo>
                <a:cubicBezTo>
                  <a:pt x="1791" y="614"/>
                  <a:pt x="1791" y="614"/>
                  <a:pt x="1791" y="614"/>
                </a:cubicBezTo>
                <a:cubicBezTo>
                  <a:pt x="1628" y="618"/>
                  <a:pt x="1628" y="618"/>
                  <a:pt x="1628" y="618"/>
                </a:cubicBezTo>
                <a:cubicBezTo>
                  <a:pt x="1614" y="584"/>
                  <a:pt x="1597" y="552"/>
                  <a:pt x="1578" y="521"/>
                </a:cubicBezTo>
                <a:cubicBezTo>
                  <a:pt x="1675" y="392"/>
                  <a:pt x="1675" y="392"/>
                  <a:pt x="1675" y="392"/>
                </a:cubicBezTo>
                <a:cubicBezTo>
                  <a:pt x="1602" y="301"/>
                  <a:pt x="1602" y="301"/>
                  <a:pt x="1602" y="301"/>
                </a:cubicBezTo>
                <a:cubicBezTo>
                  <a:pt x="1455" y="366"/>
                  <a:pt x="1455" y="366"/>
                  <a:pt x="1455" y="366"/>
                </a:cubicBezTo>
                <a:cubicBezTo>
                  <a:pt x="1431" y="344"/>
                  <a:pt x="1406" y="322"/>
                  <a:pt x="1379" y="303"/>
                </a:cubicBezTo>
                <a:cubicBezTo>
                  <a:pt x="1420" y="147"/>
                  <a:pt x="1420" y="147"/>
                  <a:pt x="1420" y="147"/>
                </a:cubicBezTo>
                <a:cubicBezTo>
                  <a:pt x="1318" y="90"/>
                  <a:pt x="1318" y="90"/>
                  <a:pt x="1318" y="90"/>
                </a:cubicBezTo>
                <a:cubicBezTo>
                  <a:pt x="1206" y="206"/>
                  <a:pt x="1206" y="206"/>
                  <a:pt x="1206" y="206"/>
                </a:cubicBezTo>
                <a:cubicBezTo>
                  <a:pt x="1173" y="193"/>
                  <a:pt x="1139" y="181"/>
                  <a:pt x="1103" y="173"/>
                </a:cubicBezTo>
                <a:cubicBezTo>
                  <a:pt x="1080" y="13"/>
                  <a:pt x="1080" y="13"/>
                  <a:pt x="1080" y="13"/>
                </a:cubicBezTo>
                <a:cubicBezTo>
                  <a:pt x="964" y="0"/>
                  <a:pt x="964" y="0"/>
                  <a:pt x="964" y="0"/>
                </a:cubicBezTo>
                <a:cubicBezTo>
                  <a:pt x="906" y="151"/>
                  <a:pt x="906" y="151"/>
                  <a:pt x="906" y="151"/>
                </a:cubicBezTo>
                <a:cubicBezTo>
                  <a:pt x="874" y="151"/>
                  <a:pt x="841" y="154"/>
                  <a:pt x="808" y="159"/>
                </a:cubicBezTo>
                <a:cubicBezTo>
                  <a:pt x="726" y="17"/>
                  <a:pt x="726" y="17"/>
                  <a:pt x="726" y="17"/>
                </a:cubicBezTo>
                <a:cubicBezTo>
                  <a:pt x="613" y="49"/>
                  <a:pt x="613" y="49"/>
                  <a:pt x="613" y="49"/>
                </a:cubicBezTo>
                <a:cubicBezTo>
                  <a:pt x="617" y="213"/>
                  <a:pt x="617" y="213"/>
                  <a:pt x="617" y="213"/>
                </a:cubicBezTo>
                <a:cubicBezTo>
                  <a:pt x="584" y="227"/>
                  <a:pt x="552" y="244"/>
                  <a:pt x="521" y="262"/>
                </a:cubicBezTo>
                <a:cubicBezTo>
                  <a:pt x="392" y="166"/>
                  <a:pt x="392" y="166"/>
                  <a:pt x="392" y="166"/>
                </a:cubicBezTo>
                <a:cubicBezTo>
                  <a:pt x="301" y="239"/>
                  <a:pt x="301" y="239"/>
                  <a:pt x="301" y="239"/>
                </a:cubicBezTo>
                <a:cubicBezTo>
                  <a:pt x="366" y="386"/>
                  <a:pt x="366" y="386"/>
                  <a:pt x="366" y="386"/>
                </a:cubicBezTo>
                <a:cubicBezTo>
                  <a:pt x="343" y="410"/>
                  <a:pt x="322" y="435"/>
                  <a:pt x="303" y="461"/>
                </a:cubicBezTo>
                <a:cubicBezTo>
                  <a:pt x="147" y="420"/>
                  <a:pt x="147" y="420"/>
                  <a:pt x="147" y="420"/>
                </a:cubicBezTo>
                <a:cubicBezTo>
                  <a:pt x="89" y="522"/>
                  <a:pt x="89" y="522"/>
                  <a:pt x="89" y="522"/>
                </a:cubicBezTo>
                <a:cubicBezTo>
                  <a:pt x="206" y="634"/>
                  <a:pt x="206" y="634"/>
                  <a:pt x="206" y="634"/>
                </a:cubicBezTo>
                <a:cubicBezTo>
                  <a:pt x="192" y="668"/>
                  <a:pt x="181" y="702"/>
                  <a:pt x="173" y="737"/>
                </a:cubicBezTo>
                <a:cubicBezTo>
                  <a:pt x="13" y="760"/>
                  <a:pt x="13" y="760"/>
                  <a:pt x="13" y="760"/>
                </a:cubicBezTo>
                <a:cubicBezTo>
                  <a:pt x="0" y="877"/>
                  <a:pt x="0" y="877"/>
                  <a:pt x="0" y="877"/>
                </a:cubicBezTo>
                <a:cubicBezTo>
                  <a:pt x="151" y="934"/>
                  <a:pt x="151" y="934"/>
                  <a:pt x="151" y="934"/>
                </a:cubicBezTo>
                <a:cubicBezTo>
                  <a:pt x="151" y="967"/>
                  <a:pt x="154" y="1000"/>
                  <a:pt x="159" y="1032"/>
                </a:cubicBezTo>
                <a:cubicBezTo>
                  <a:pt x="17" y="1115"/>
                  <a:pt x="17" y="1115"/>
                  <a:pt x="17" y="1115"/>
                </a:cubicBezTo>
                <a:cubicBezTo>
                  <a:pt x="49" y="1227"/>
                  <a:pt x="49" y="1227"/>
                  <a:pt x="49" y="1227"/>
                </a:cubicBezTo>
                <a:cubicBezTo>
                  <a:pt x="212" y="1223"/>
                  <a:pt x="212" y="1223"/>
                  <a:pt x="212" y="1223"/>
                </a:cubicBezTo>
                <a:cubicBezTo>
                  <a:pt x="227" y="1257"/>
                  <a:pt x="243" y="1289"/>
                  <a:pt x="262" y="1320"/>
                </a:cubicBezTo>
                <a:cubicBezTo>
                  <a:pt x="166" y="1449"/>
                  <a:pt x="166" y="1449"/>
                  <a:pt x="166" y="1449"/>
                </a:cubicBezTo>
                <a:cubicBezTo>
                  <a:pt x="239" y="1540"/>
                  <a:pt x="239" y="1540"/>
                  <a:pt x="239" y="1540"/>
                </a:cubicBezTo>
                <a:cubicBezTo>
                  <a:pt x="386" y="1474"/>
                  <a:pt x="386" y="1474"/>
                  <a:pt x="386" y="1474"/>
                </a:cubicBezTo>
                <a:cubicBezTo>
                  <a:pt x="410" y="1497"/>
                  <a:pt x="435" y="1518"/>
                  <a:pt x="461" y="1538"/>
                </a:cubicBezTo>
                <a:cubicBezTo>
                  <a:pt x="420" y="1694"/>
                  <a:pt x="420" y="1694"/>
                  <a:pt x="420" y="1694"/>
                </a:cubicBezTo>
                <a:cubicBezTo>
                  <a:pt x="522" y="1751"/>
                  <a:pt x="522" y="1751"/>
                  <a:pt x="522" y="1751"/>
                </a:cubicBezTo>
                <a:cubicBezTo>
                  <a:pt x="634" y="1635"/>
                  <a:pt x="634" y="1635"/>
                  <a:pt x="634" y="1635"/>
                </a:cubicBezTo>
                <a:cubicBezTo>
                  <a:pt x="667" y="1648"/>
                  <a:pt x="702" y="1659"/>
                  <a:pt x="737" y="1668"/>
                </a:cubicBezTo>
                <a:cubicBezTo>
                  <a:pt x="760" y="1827"/>
                  <a:pt x="760" y="1827"/>
                  <a:pt x="760" y="1827"/>
                </a:cubicBezTo>
                <a:cubicBezTo>
                  <a:pt x="876" y="1840"/>
                  <a:pt x="876" y="1840"/>
                  <a:pt x="876" y="1840"/>
                </a:cubicBezTo>
                <a:cubicBezTo>
                  <a:pt x="934" y="1690"/>
                  <a:pt x="934" y="1690"/>
                  <a:pt x="934" y="1690"/>
                </a:cubicBezTo>
                <a:cubicBezTo>
                  <a:pt x="967" y="1689"/>
                  <a:pt x="1000" y="1687"/>
                  <a:pt x="1032" y="1682"/>
                </a:cubicBezTo>
                <a:cubicBezTo>
                  <a:pt x="1114" y="1823"/>
                  <a:pt x="1114" y="1823"/>
                  <a:pt x="1114" y="1823"/>
                </a:cubicBezTo>
                <a:cubicBezTo>
                  <a:pt x="1227" y="1791"/>
                  <a:pt x="1227" y="1791"/>
                  <a:pt x="1227" y="1791"/>
                </a:cubicBezTo>
                <a:cubicBezTo>
                  <a:pt x="1223" y="1628"/>
                  <a:pt x="1223" y="1628"/>
                  <a:pt x="1223" y="1628"/>
                </a:cubicBezTo>
                <a:cubicBezTo>
                  <a:pt x="1256" y="1614"/>
                  <a:pt x="1289" y="1597"/>
                  <a:pt x="1319" y="1579"/>
                </a:cubicBezTo>
                <a:cubicBezTo>
                  <a:pt x="1448" y="1675"/>
                  <a:pt x="1448" y="1675"/>
                  <a:pt x="1448" y="1675"/>
                </a:cubicBezTo>
                <a:cubicBezTo>
                  <a:pt x="1540" y="1602"/>
                  <a:pt x="1540" y="1602"/>
                  <a:pt x="1540" y="1602"/>
                </a:cubicBezTo>
                <a:cubicBezTo>
                  <a:pt x="1474" y="1455"/>
                  <a:pt x="1474" y="1455"/>
                  <a:pt x="1474" y="1455"/>
                </a:cubicBezTo>
                <a:cubicBezTo>
                  <a:pt x="1497" y="1431"/>
                  <a:pt x="1518" y="1406"/>
                  <a:pt x="1538" y="1380"/>
                </a:cubicBezTo>
                <a:cubicBezTo>
                  <a:pt x="1694" y="1420"/>
                  <a:pt x="1694" y="1420"/>
                  <a:pt x="1694" y="1420"/>
                </a:cubicBezTo>
                <a:cubicBezTo>
                  <a:pt x="1751" y="1318"/>
                  <a:pt x="1751" y="1318"/>
                  <a:pt x="1751" y="1318"/>
                </a:cubicBezTo>
                <a:cubicBezTo>
                  <a:pt x="1635" y="1207"/>
                  <a:pt x="1635" y="1207"/>
                  <a:pt x="1635" y="1207"/>
                </a:cubicBezTo>
                <a:cubicBezTo>
                  <a:pt x="1648" y="1173"/>
                  <a:pt x="1659" y="1139"/>
                  <a:pt x="1668" y="1104"/>
                </a:cubicBezTo>
                <a:lnTo>
                  <a:pt x="1827" y="1080"/>
                </a:lnTo>
                <a:close/>
                <a:moveTo>
                  <a:pt x="1081" y="1490"/>
                </a:moveTo>
                <a:cubicBezTo>
                  <a:pt x="766" y="1579"/>
                  <a:pt x="439" y="1396"/>
                  <a:pt x="350" y="1081"/>
                </a:cubicBezTo>
                <a:cubicBezTo>
                  <a:pt x="262" y="767"/>
                  <a:pt x="445" y="439"/>
                  <a:pt x="759" y="351"/>
                </a:cubicBezTo>
                <a:cubicBezTo>
                  <a:pt x="1074" y="262"/>
                  <a:pt x="1401" y="445"/>
                  <a:pt x="1490" y="760"/>
                </a:cubicBezTo>
                <a:cubicBezTo>
                  <a:pt x="1579" y="1074"/>
                  <a:pt x="1396" y="1401"/>
                  <a:pt x="1081" y="1490"/>
                </a:cubicBezTo>
                <a:close/>
              </a:path>
            </a:pathLst>
          </a:custGeom>
          <a:solidFill>
            <a:srgbClr val="30B695"/>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6" name="Freeform 241"/>
          <p:cNvSpPr>
            <a:spLocks noEditPoints="1"/>
          </p:cNvSpPr>
          <p:nvPr/>
        </p:nvSpPr>
        <p:spPr bwMode="auto">
          <a:xfrm>
            <a:off x="9883690" y="1165401"/>
            <a:ext cx="1262063" cy="1262063"/>
          </a:xfrm>
          <a:custGeom>
            <a:avLst/>
            <a:gdLst>
              <a:gd name="T0" fmla="*/ 1335 w 1335"/>
              <a:gd name="T1" fmla="*/ 699 h 1335"/>
              <a:gd name="T2" fmla="*/ 1220 w 1335"/>
              <a:gd name="T3" fmla="*/ 586 h 1335"/>
              <a:gd name="T4" fmla="*/ 1300 w 1335"/>
              <a:gd name="T5" fmla="*/ 445 h 1335"/>
              <a:gd name="T6" fmla="*/ 1145 w 1335"/>
              <a:gd name="T7" fmla="*/ 378 h 1335"/>
              <a:gd name="T8" fmla="*/ 1162 w 1335"/>
              <a:gd name="T9" fmla="*/ 218 h 1335"/>
              <a:gd name="T10" fmla="*/ 1001 w 1335"/>
              <a:gd name="T11" fmla="*/ 219 h 1335"/>
              <a:gd name="T12" fmla="*/ 956 w 1335"/>
              <a:gd name="T13" fmla="*/ 65 h 1335"/>
              <a:gd name="T14" fmla="*/ 801 w 1335"/>
              <a:gd name="T15" fmla="*/ 125 h 1335"/>
              <a:gd name="T16" fmla="*/ 699 w 1335"/>
              <a:gd name="T17" fmla="*/ 0 h 1335"/>
              <a:gd name="T18" fmla="*/ 586 w 1335"/>
              <a:gd name="T19" fmla="*/ 115 h 1335"/>
              <a:gd name="T20" fmla="*/ 445 w 1335"/>
              <a:gd name="T21" fmla="*/ 35 h 1335"/>
              <a:gd name="T22" fmla="*/ 378 w 1335"/>
              <a:gd name="T23" fmla="*/ 190 h 1335"/>
              <a:gd name="T24" fmla="*/ 218 w 1335"/>
              <a:gd name="T25" fmla="*/ 173 h 1335"/>
              <a:gd name="T26" fmla="*/ 220 w 1335"/>
              <a:gd name="T27" fmla="*/ 334 h 1335"/>
              <a:gd name="T28" fmla="*/ 65 w 1335"/>
              <a:gd name="T29" fmla="*/ 379 h 1335"/>
              <a:gd name="T30" fmla="*/ 125 w 1335"/>
              <a:gd name="T31" fmla="*/ 535 h 1335"/>
              <a:gd name="T32" fmla="*/ 0 w 1335"/>
              <a:gd name="T33" fmla="*/ 636 h 1335"/>
              <a:gd name="T34" fmla="*/ 115 w 1335"/>
              <a:gd name="T35" fmla="*/ 749 h 1335"/>
              <a:gd name="T36" fmla="*/ 35 w 1335"/>
              <a:gd name="T37" fmla="*/ 890 h 1335"/>
              <a:gd name="T38" fmla="*/ 190 w 1335"/>
              <a:gd name="T39" fmla="*/ 957 h 1335"/>
              <a:gd name="T40" fmla="*/ 173 w 1335"/>
              <a:gd name="T41" fmla="*/ 1117 h 1335"/>
              <a:gd name="T42" fmla="*/ 334 w 1335"/>
              <a:gd name="T43" fmla="*/ 1116 h 1335"/>
              <a:gd name="T44" fmla="*/ 379 w 1335"/>
              <a:gd name="T45" fmla="*/ 1270 h 1335"/>
              <a:gd name="T46" fmla="*/ 535 w 1335"/>
              <a:gd name="T47" fmla="*/ 1210 h 1335"/>
              <a:gd name="T48" fmla="*/ 636 w 1335"/>
              <a:gd name="T49" fmla="*/ 1335 h 1335"/>
              <a:gd name="T50" fmla="*/ 749 w 1335"/>
              <a:gd name="T51" fmla="*/ 1220 h 1335"/>
              <a:gd name="T52" fmla="*/ 890 w 1335"/>
              <a:gd name="T53" fmla="*/ 1299 h 1335"/>
              <a:gd name="T54" fmla="*/ 957 w 1335"/>
              <a:gd name="T55" fmla="*/ 1145 h 1335"/>
              <a:gd name="T56" fmla="*/ 1117 w 1335"/>
              <a:gd name="T57" fmla="*/ 1162 h 1335"/>
              <a:gd name="T58" fmla="*/ 1116 w 1335"/>
              <a:gd name="T59" fmla="*/ 1001 h 1335"/>
              <a:gd name="T60" fmla="*/ 1271 w 1335"/>
              <a:gd name="T61" fmla="*/ 956 h 1335"/>
              <a:gd name="T62" fmla="*/ 1210 w 1335"/>
              <a:gd name="T63" fmla="*/ 801 h 1335"/>
              <a:gd name="T64" fmla="*/ 776 w 1335"/>
              <a:gd name="T65" fmla="*/ 1050 h 1335"/>
              <a:gd name="T66" fmla="*/ 560 w 1335"/>
              <a:gd name="T67" fmla="*/ 286 h 1335"/>
              <a:gd name="T68" fmla="*/ 776 w 1335"/>
              <a:gd name="T69" fmla="*/ 1050 h 1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35" h="1335">
                <a:moveTo>
                  <a:pt x="1326" y="784"/>
                </a:moveTo>
                <a:cubicBezTo>
                  <a:pt x="1335" y="699"/>
                  <a:pt x="1335" y="699"/>
                  <a:pt x="1335" y="699"/>
                </a:cubicBezTo>
                <a:cubicBezTo>
                  <a:pt x="1226" y="658"/>
                  <a:pt x="1226" y="658"/>
                  <a:pt x="1226" y="658"/>
                </a:cubicBezTo>
                <a:cubicBezTo>
                  <a:pt x="1226" y="634"/>
                  <a:pt x="1224" y="610"/>
                  <a:pt x="1220" y="586"/>
                </a:cubicBezTo>
                <a:cubicBezTo>
                  <a:pt x="1323" y="527"/>
                  <a:pt x="1323" y="527"/>
                  <a:pt x="1323" y="527"/>
                </a:cubicBezTo>
                <a:cubicBezTo>
                  <a:pt x="1300" y="445"/>
                  <a:pt x="1300" y="445"/>
                  <a:pt x="1300" y="445"/>
                </a:cubicBezTo>
                <a:cubicBezTo>
                  <a:pt x="1181" y="448"/>
                  <a:pt x="1181" y="448"/>
                  <a:pt x="1181" y="448"/>
                </a:cubicBezTo>
                <a:cubicBezTo>
                  <a:pt x="1171" y="424"/>
                  <a:pt x="1159" y="400"/>
                  <a:pt x="1145" y="378"/>
                </a:cubicBezTo>
                <a:cubicBezTo>
                  <a:pt x="1215" y="284"/>
                  <a:pt x="1215" y="284"/>
                  <a:pt x="1215" y="284"/>
                </a:cubicBezTo>
                <a:cubicBezTo>
                  <a:pt x="1162" y="218"/>
                  <a:pt x="1162" y="218"/>
                  <a:pt x="1162" y="218"/>
                </a:cubicBezTo>
                <a:cubicBezTo>
                  <a:pt x="1055" y="266"/>
                  <a:pt x="1055" y="266"/>
                  <a:pt x="1055" y="266"/>
                </a:cubicBezTo>
                <a:cubicBezTo>
                  <a:pt x="1038" y="249"/>
                  <a:pt x="1020" y="234"/>
                  <a:pt x="1001" y="219"/>
                </a:cubicBezTo>
                <a:cubicBezTo>
                  <a:pt x="1031" y="106"/>
                  <a:pt x="1031" y="106"/>
                  <a:pt x="1031" y="106"/>
                </a:cubicBezTo>
                <a:cubicBezTo>
                  <a:pt x="956" y="65"/>
                  <a:pt x="956" y="65"/>
                  <a:pt x="956" y="65"/>
                </a:cubicBezTo>
                <a:cubicBezTo>
                  <a:pt x="875" y="149"/>
                  <a:pt x="875" y="149"/>
                  <a:pt x="875" y="149"/>
                </a:cubicBezTo>
                <a:cubicBezTo>
                  <a:pt x="851" y="139"/>
                  <a:pt x="826" y="131"/>
                  <a:pt x="801" y="125"/>
                </a:cubicBezTo>
                <a:cubicBezTo>
                  <a:pt x="784" y="9"/>
                  <a:pt x="784" y="9"/>
                  <a:pt x="784" y="9"/>
                </a:cubicBezTo>
                <a:cubicBezTo>
                  <a:pt x="699" y="0"/>
                  <a:pt x="699" y="0"/>
                  <a:pt x="699" y="0"/>
                </a:cubicBezTo>
                <a:cubicBezTo>
                  <a:pt x="658" y="109"/>
                  <a:pt x="658" y="109"/>
                  <a:pt x="658" y="109"/>
                </a:cubicBezTo>
                <a:cubicBezTo>
                  <a:pt x="634" y="109"/>
                  <a:pt x="610" y="111"/>
                  <a:pt x="586" y="115"/>
                </a:cubicBezTo>
                <a:cubicBezTo>
                  <a:pt x="527" y="12"/>
                  <a:pt x="527" y="12"/>
                  <a:pt x="527" y="12"/>
                </a:cubicBezTo>
                <a:cubicBezTo>
                  <a:pt x="445" y="35"/>
                  <a:pt x="445" y="35"/>
                  <a:pt x="445" y="35"/>
                </a:cubicBezTo>
                <a:cubicBezTo>
                  <a:pt x="448" y="154"/>
                  <a:pt x="448" y="154"/>
                  <a:pt x="448" y="154"/>
                </a:cubicBezTo>
                <a:cubicBezTo>
                  <a:pt x="424" y="164"/>
                  <a:pt x="400" y="176"/>
                  <a:pt x="378" y="190"/>
                </a:cubicBezTo>
                <a:cubicBezTo>
                  <a:pt x="284" y="120"/>
                  <a:pt x="284" y="120"/>
                  <a:pt x="284" y="120"/>
                </a:cubicBezTo>
                <a:cubicBezTo>
                  <a:pt x="218" y="173"/>
                  <a:pt x="218" y="173"/>
                  <a:pt x="218" y="173"/>
                </a:cubicBezTo>
                <a:cubicBezTo>
                  <a:pt x="266" y="280"/>
                  <a:pt x="266" y="280"/>
                  <a:pt x="266" y="280"/>
                </a:cubicBezTo>
                <a:cubicBezTo>
                  <a:pt x="249" y="297"/>
                  <a:pt x="234" y="315"/>
                  <a:pt x="220" y="334"/>
                </a:cubicBezTo>
                <a:cubicBezTo>
                  <a:pt x="106" y="305"/>
                  <a:pt x="106" y="305"/>
                  <a:pt x="106" y="305"/>
                </a:cubicBezTo>
                <a:cubicBezTo>
                  <a:pt x="65" y="379"/>
                  <a:pt x="65" y="379"/>
                  <a:pt x="65" y="379"/>
                </a:cubicBezTo>
                <a:cubicBezTo>
                  <a:pt x="149" y="460"/>
                  <a:pt x="149" y="460"/>
                  <a:pt x="149" y="460"/>
                </a:cubicBezTo>
                <a:cubicBezTo>
                  <a:pt x="139" y="484"/>
                  <a:pt x="131" y="509"/>
                  <a:pt x="125" y="535"/>
                </a:cubicBezTo>
                <a:cubicBezTo>
                  <a:pt x="9" y="551"/>
                  <a:pt x="9" y="551"/>
                  <a:pt x="9" y="551"/>
                </a:cubicBezTo>
                <a:cubicBezTo>
                  <a:pt x="0" y="636"/>
                  <a:pt x="0" y="636"/>
                  <a:pt x="0" y="636"/>
                </a:cubicBezTo>
                <a:cubicBezTo>
                  <a:pt x="109" y="678"/>
                  <a:pt x="109" y="678"/>
                  <a:pt x="109" y="678"/>
                </a:cubicBezTo>
                <a:cubicBezTo>
                  <a:pt x="110" y="701"/>
                  <a:pt x="111" y="725"/>
                  <a:pt x="115" y="749"/>
                </a:cubicBezTo>
                <a:cubicBezTo>
                  <a:pt x="12" y="809"/>
                  <a:pt x="12" y="809"/>
                  <a:pt x="12" y="809"/>
                </a:cubicBezTo>
                <a:cubicBezTo>
                  <a:pt x="35" y="890"/>
                  <a:pt x="35" y="890"/>
                  <a:pt x="35" y="890"/>
                </a:cubicBezTo>
                <a:cubicBezTo>
                  <a:pt x="154" y="887"/>
                  <a:pt x="154" y="887"/>
                  <a:pt x="154" y="887"/>
                </a:cubicBezTo>
                <a:cubicBezTo>
                  <a:pt x="164" y="912"/>
                  <a:pt x="177" y="935"/>
                  <a:pt x="190" y="957"/>
                </a:cubicBezTo>
                <a:cubicBezTo>
                  <a:pt x="120" y="1051"/>
                  <a:pt x="120" y="1051"/>
                  <a:pt x="120" y="1051"/>
                </a:cubicBezTo>
                <a:cubicBezTo>
                  <a:pt x="173" y="1117"/>
                  <a:pt x="173" y="1117"/>
                  <a:pt x="173" y="1117"/>
                </a:cubicBezTo>
                <a:cubicBezTo>
                  <a:pt x="280" y="1070"/>
                  <a:pt x="280" y="1070"/>
                  <a:pt x="280" y="1070"/>
                </a:cubicBezTo>
                <a:cubicBezTo>
                  <a:pt x="297" y="1086"/>
                  <a:pt x="315" y="1102"/>
                  <a:pt x="334" y="1116"/>
                </a:cubicBezTo>
                <a:cubicBezTo>
                  <a:pt x="305" y="1229"/>
                  <a:pt x="305" y="1229"/>
                  <a:pt x="305" y="1229"/>
                </a:cubicBezTo>
                <a:cubicBezTo>
                  <a:pt x="379" y="1270"/>
                  <a:pt x="379" y="1270"/>
                  <a:pt x="379" y="1270"/>
                </a:cubicBezTo>
                <a:cubicBezTo>
                  <a:pt x="460" y="1186"/>
                  <a:pt x="460" y="1186"/>
                  <a:pt x="460" y="1186"/>
                </a:cubicBezTo>
                <a:cubicBezTo>
                  <a:pt x="484" y="1196"/>
                  <a:pt x="509" y="1204"/>
                  <a:pt x="535" y="1210"/>
                </a:cubicBezTo>
                <a:cubicBezTo>
                  <a:pt x="551" y="1326"/>
                  <a:pt x="551" y="1326"/>
                  <a:pt x="551" y="1326"/>
                </a:cubicBezTo>
                <a:cubicBezTo>
                  <a:pt x="636" y="1335"/>
                  <a:pt x="636" y="1335"/>
                  <a:pt x="636" y="1335"/>
                </a:cubicBezTo>
                <a:cubicBezTo>
                  <a:pt x="678" y="1226"/>
                  <a:pt x="678" y="1226"/>
                  <a:pt x="678" y="1226"/>
                </a:cubicBezTo>
                <a:cubicBezTo>
                  <a:pt x="701" y="1226"/>
                  <a:pt x="725" y="1224"/>
                  <a:pt x="749" y="1220"/>
                </a:cubicBezTo>
                <a:cubicBezTo>
                  <a:pt x="808" y="1323"/>
                  <a:pt x="808" y="1323"/>
                  <a:pt x="808" y="1323"/>
                </a:cubicBezTo>
                <a:cubicBezTo>
                  <a:pt x="890" y="1299"/>
                  <a:pt x="890" y="1299"/>
                  <a:pt x="890" y="1299"/>
                </a:cubicBezTo>
                <a:cubicBezTo>
                  <a:pt x="887" y="1181"/>
                  <a:pt x="887" y="1181"/>
                  <a:pt x="887" y="1181"/>
                </a:cubicBezTo>
                <a:cubicBezTo>
                  <a:pt x="912" y="1171"/>
                  <a:pt x="935" y="1159"/>
                  <a:pt x="957" y="1145"/>
                </a:cubicBezTo>
                <a:cubicBezTo>
                  <a:pt x="1051" y="1215"/>
                  <a:pt x="1051" y="1215"/>
                  <a:pt x="1051" y="1215"/>
                </a:cubicBezTo>
                <a:cubicBezTo>
                  <a:pt x="1117" y="1162"/>
                  <a:pt x="1117" y="1162"/>
                  <a:pt x="1117" y="1162"/>
                </a:cubicBezTo>
                <a:cubicBezTo>
                  <a:pt x="1070" y="1055"/>
                  <a:pt x="1070" y="1055"/>
                  <a:pt x="1070" y="1055"/>
                </a:cubicBezTo>
                <a:cubicBezTo>
                  <a:pt x="1086" y="1038"/>
                  <a:pt x="1102" y="1020"/>
                  <a:pt x="1116" y="1001"/>
                </a:cubicBezTo>
                <a:cubicBezTo>
                  <a:pt x="1229" y="1031"/>
                  <a:pt x="1229" y="1031"/>
                  <a:pt x="1229" y="1031"/>
                </a:cubicBezTo>
                <a:cubicBezTo>
                  <a:pt x="1271" y="956"/>
                  <a:pt x="1271" y="956"/>
                  <a:pt x="1271" y="956"/>
                </a:cubicBezTo>
                <a:cubicBezTo>
                  <a:pt x="1186" y="875"/>
                  <a:pt x="1186" y="875"/>
                  <a:pt x="1186" y="875"/>
                </a:cubicBezTo>
                <a:cubicBezTo>
                  <a:pt x="1196" y="851"/>
                  <a:pt x="1204" y="826"/>
                  <a:pt x="1210" y="801"/>
                </a:cubicBezTo>
                <a:lnTo>
                  <a:pt x="1326" y="784"/>
                </a:lnTo>
                <a:close/>
                <a:moveTo>
                  <a:pt x="776" y="1050"/>
                </a:moveTo>
                <a:cubicBezTo>
                  <a:pt x="565" y="1109"/>
                  <a:pt x="345" y="986"/>
                  <a:pt x="286" y="775"/>
                </a:cubicBezTo>
                <a:cubicBezTo>
                  <a:pt x="226" y="564"/>
                  <a:pt x="349" y="345"/>
                  <a:pt x="560" y="286"/>
                </a:cubicBezTo>
                <a:cubicBezTo>
                  <a:pt x="771" y="226"/>
                  <a:pt x="990" y="349"/>
                  <a:pt x="1050" y="560"/>
                </a:cubicBezTo>
                <a:cubicBezTo>
                  <a:pt x="1109" y="771"/>
                  <a:pt x="987" y="990"/>
                  <a:pt x="776" y="1050"/>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7" name="Freeform 242"/>
          <p:cNvSpPr>
            <a:spLocks noEditPoints="1"/>
          </p:cNvSpPr>
          <p:nvPr/>
        </p:nvSpPr>
        <p:spPr bwMode="auto">
          <a:xfrm>
            <a:off x="9587224" y="4194350"/>
            <a:ext cx="1072754" cy="1071563"/>
          </a:xfrm>
          <a:custGeom>
            <a:avLst/>
            <a:gdLst>
              <a:gd name="T0" fmla="*/ 1013 w 1135"/>
              <a:gd name="T1" fmla="*/ 544 h 1134"/>
              <a:gd name="T2" fmla="*/ 1135 w 1135"/>
              <a:gd name="T3" fmla="*/ 472 h 1134"/>
              <a:gd name="T4" fmla="*/ 1107 w 1135"/>
              <a:gd name="T5" fmla="*/ 367 h 1134"/>
              <a:gd name="T6" fmla="*/ 965 w 1135"/>
              <a:gd name="T7" fmla="*/ 366 h 1134"/>
              <a:gd name="T8" fmla="*/ 866 w 1135"/>
              <a:gd name="T9" fmla="*/ 237 h 1134"/>
              <a:gd name="T10" fmla="*/ 901 w 1135"/>
              <a:gd name="T11" fmla="*/ 99 h 1134"/>
              <a:gd name="T12" fmla="*/ 808 w 1135"/>
              <a:gd name="T13" fmla="*/ 45 h 1134"/>
              <a:gd name="T14" fmla="*/ 706 w 1135"/>
              <a:gd name="T15" fmla="*/ 144 h 1134"/>
              <a:gd name="T16" fmla="*/ 544 w 1135"/>
              <a:gd name="T17" fmla="*/ 123 h 1134"/>
              <a:gd name="T18" fmla="*/ 472 w 1135"/>
              <a:gd name="T19" fmla="*/ 0 h 1134"/>
              <a:gd name="T20" fmla="*/ 367 w 1135"/>
              <a:gd name="T21" fmla="*/ 28 h 1134"/>
              <a:gd name="T22" fmla="*/ 365 w 1135"/>
              <a:gd name="T23" fmla="*/ 170 h 1134"/>
              <a:gd name="T24" fmla="*/ 237 w 1135"/>
              <a:gd name="T25" fmla="*/ 269 h 1134"/>
              <a:gd name="T26" fmla="*/ 99 w 1135"/>
              <a:gd name="T27" fmla="*/ 234 h 1134"/>
              <a:gd name="T28" fmla="*/ 45 w 1135"/>
              <a:gd name="T29" fmla="*/ 327 h 1134"/>
              <a:gd name="T30" fmla="*/ 144 w 1135"/>
              <a:gd name="T31" fmla="*/ 429 h 1134"/>
              <a:gd name="T32" fmla="*/ 123 w 1135"/>
              <a:gd name="T33" fmla="*/ 590 h 1134"/>
              <a:gd name="T34" fmla="*/ 0 w 1135"/>
              <a:gd name="T35" fmla="*/ 663 h 1134"/>
              <a:gd name="T36" fmla="*/ 28 w 1135"/>
              <a:gd name="T37" fmla="*/ 767 h 1134"/>
              <a:gd name="T38" fmla="*/ 171 w 1135"/>
              <a:gd name="T39" fmla="*/ 769 h 1134"/>
              <a:gd name="T40" fmla="*/ 269 w 1135"/>
              <a:gd name="T41" fmla="*/ 898 h 1134"/>
              <a:gd name="T42" fmla="*/ 234 w 1135"/>
              <a:gd name="T43" fmla="*/ 1036 h 1134"/>
              <a:gd name="T44" fmla="*/ 328 w 1135"/>
              <a:gd name="T45" fmla="*/ 1090 h 1134"/>
              <a:gd name="T46" fmla="*/ 429 w 1135"/>
              <a:gd name="T47" fmla="*/ 991 h 1134"/>
              <a:gd name="T48" fmla="*/ 591 w 1135"/>
              <a:gd name="T49" fmla="*/ 1012 h 1134"/>
              <a:gd name="T50" fmla="*/ 664 w 1135"/>
              <a:gd name="T51" fmla="*/ 1134 h 1134"/>
              <a:gd name="T52" fmla="*/ 768 w 1135"/>
              <a:gd name="T53" fmla="*/ 1106 h 1134"/>
              <a:gd name="T54" fmla="*/ 770 w 1135"/>
              <a:gd name="T55" fmla="*/ 964 h 1134"/>
              <a:gd name="T56" fmla="*/ 899 w 1135"/>
              <a:gd name="T57" fmla="*/ 865 h 1134"/>
              <a:gd name="T58" fmla="*/ 1036 w 1135"/>
              <a:gd name="T59" fmla="*/ 900 h 1134"/>
              <a:gd name="T60" fmla="*/ 1090 w 1135"/>
              <a:gd name="T61" fmla="*/ 807 h 1134"/>
              <a:gd name="T62" fmla="*/ 992 w 1135"/>
              <a:gd name="T63" fmla="*/ 705 h 1134"/>
              <a:gd name="T64" fmla="*/ 1013 w 1135"/>
              <a:gd name="T65" fmla="*/ 544 h 1134"/>
              <a:gd name="T66" fmla="*/ 593 w 1135"/>
              <a:gd name="T67" fmla="*/ 879 h 1134"/>
              <a:gd name="T68" fmla="*/ 256 w 1135"/>
              <a:gd name="T69" fmla="*/ 593 h 1134"/>
              <a:gd name="T70" fmla="*/ 543 w 1135"/>
              <a:gd name="T71" fmla="*/ 256 h 1134"/>
              <a:gd name="T72" fmla="*/ 879 w 1135"/>
              <a:gd name="T73" fmla="*/ 542 h 1134"/>
              <a:gd name="T74" fmla="*/ 593 w 1135"/>
              <a:gd name="T75" fmla="*/ 879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5" h="1134">
                <a:moveTo>
                  <a:pt x="1013" y="544"/>
                </a:moveTo>
                <a:cubicBezTo>
                  <a:pt x="1135" y="472"/>
                  <a:pt x="1135" y="472"/>
                  <a:pt x="1135" y="472"/>
                </a:cubicBezTo>
                <a:cubicBezTo>
                  <a:pt x="1107" y="367"/>
                  <a:pt x="1107" y="367"/>
                  <a:pt x="1107" y="367"/>
                </a:cubicBezTo>
                <a:cubicBezTo>
                  <a:pt x="965" y="366"/>
                  <a:pt x="965" y="366"/>
                  <a:pt x="965" y="366"/>
                </a:cubicBezTo>
                <a:cubicBezTo>
                  <a:pt x="940" y="317"/>
                  <a:pt x="906" y="273"/>
                  <a:pt x="866" y="237"/>
                </a:cubicBezTo>
                <a:cubicBezTo>
                  <a:pt x="901" y="99"/>
                  <a:pt x="901" y="99"/>
                  <a:pt x="901" y="99"/>
                </a:cubicBezTo>
                <a:cubicBezTo>
                  <a:pt x="808" y="45"/>
                  <a:pt x="808" y="45"/>
                  <a:pt x="808" y="45"/>
                </a:cubicBezTo>
                <a:cubicBezTo>
                  <a:pt x="706" y="144"/>
                  <a:pt x="706" y="144"/>
                  <a:pt x="706" y="144"/>
                </a:cubicBezTo>
                <a:cubicBezTo>
                  <a:pt x="655" y="127"/>
                  <a:pt x="601" y="120"/>
                  <a:pt x="544" y="123"/>
                </a:cubicBezTo>
                <a:cubicBezTo>
                  <a:pt x="472" y="0"/>
                  <a:pt x="472" y="0"/>
                  <a:pt x="472" y="0"/>
                </a:cubicBezTo>
                <a:cubicBezTo>
                  <a:pt x="367" y="28"/>
                  <a:pt x="367" y="28"/>
                  <a:pt x="367" y="28"/>
                </a:cubicBezTo>
                <a:cubicBezTo>
                  <a:pt x="365" y="170"/>
                  <a:pt x="365" y="170"/>
                  <a:pt x="365" y="170"/>
                </a:cubicBezTo>
                <a:cubicBezTo>
                  <a:pt x="317" y="195"/>
                  <a:pt x="273" y="229"/>
                  <a:pt x="237" y="269"/>
                </a:cubicBezTo>
                <a:cubicBezTo>
                  <a:pt x="99" y="234"/>
                  <a:pt x="99" y="234"/>
                  <a:pt x="99" y="234"/>
                </a:cubicBezTo>
                <a:cubicBezTo>
                  <a:pt x="45" y="327"/>
                  <a:pt x="45" y="327"/>
                  <a:pt x="45" y="327"/>
                </a:cubicBezTo>
                <a:cubicBezTo>
                  <a:pt x="144" y="429"/>
                  <a:pt x="144" y="429"/>
                  <a:pt x="144" y="429"/>
                </a:cubicBezTo>
                <a:cubicBezTo>
                  <a:pt x="128" y="480"/>
                  <a:pt x="120" y="534"/>
                  <a:pt x="123" y="590"/>
                </a:cubicBezTo>
                <a:cubicBezTo>
                  <a:pt x="0" y="663"/>
                  <a:pt x="0" y="663"/>
                  <a:pt x="0" y="663"/>
                </a:cubicBezTo>
                <a:cubicBezTo>
                  <a:pt x="28" y="767"/>
                  <a:pt x="28" y="767"/>
                  <a:pt x="28" y="767"/>
                </a:cubicBezTo>
                <a:cubicBezTo>
                  <a:pt x="171" y="769"/>
                  <a:pt x="171" y="769"/>
                  <a:pt x="171" y="769"/>
                </a:cubicBezTo>
                <a:cubicBezTo>
                  <a:pt x="195" y="818"/>
                  <a:pt x="229" y="862"/>
                  <a:pt x="269" y="898"/>
                </a:cubicBezTo>
                <a:cubicBezTo>
                  <a:pt x="234" y="1036"/>
                  <a:pt x="234" y="1036"/>
                  <a:pt x="234" y="1036"/>
                </a:cubicBezTo>
                <a:cubicBezTo>
                  <a:pt x="328" y="1090"/>
                  <a:pt x="328" y="1090"/>
                  <a:pt x="328" y="1090"/>
                </a:cubicBezTo>
                <a:cubicBezTo>
                  <a:pt x="429" y="991"/>
                  <a:pt x="429" y="991"/>
                  <a:pt x="429" y="991"/>
                </a:cubicBezTo>
                <a:cubicBezTo>
                  <a:pt x="480" y="1008"/>
                  <a:pt x="535" y="1015"/>
                  <a:pt x="591" y="1012"/>
                </a:cubicBezTo>
                <a:cubicBezTo>
                  <a:pt x="664" y="1134"/>
                  <a:pt x="664" y="1134"/>
                  <a:pt x="664" y="1134"/>
                </a:cubicBezTo>
                <a:cubicBezTo>
                  <a:pt x="768" y="1106"/>
                  <a:pt x="768" y="1106"/>
                  <a:pt x="768" y="1106"/>
                </a:cubicBezTo>
                <a:cubicBezTo>
                  <a:pt x="770" y="964"/>
                  <a:pt x="770" y="964"/>
                  <a:pt x="770" y="964"/>
                </a:cubicBezTo>
                <a:cubicBezTo>
                  <a:pt x="819" y="939"/>
                  <a:pt x="863" y="906"/>
                  <a:pt x="899" y="865"/>
                </a:cubicBezTo>
                <a:cubicBezTo>
                  <a:pt x="1036" y="900"/>
                  <a:pt x="1036" y="900"/>
                  <a:pt x="1036" y="900"/>
                </a:cubicBezTo>
                <a:cubicBezTo>
                  <a:pt x="1090" y="807"/>
                  <a:pt x="1090" y="807"/>
                  <a:pt x="1090" y="807"/>
                </a:cubicBezTo>
                <a:cubicBezTo>
                  <a:pt x="992" y="705"/>
                  <a:pt x="992" y="705"/>
                  <a:pt x="992" y="705"/>
                </a:cubicBezTo>
                <a:cubicBezTo>
                  <a:pt x="1008" y="654"/>
                  <a:pt x="1015" y="600"/>
                  <a:pt x="1013" y="544"/>
                </a:cubicBezTo>
                <a:close/>
                <a:moveTo>
                  <a:pt x="593" y="879"/>
                </a:moveTo>
                <a:cubicBezTo>
                  <a:pt x="421" y="893"/>
                  <a:pt x="270" y="764"/>
                  <a:pt x="256" y="593"/>
                </a:cubicBezTo>
                <a:cubicBezTo>
                  <a:pt x="243" y="421"/>
                  <a:pt x="371" y="270"/>
                  <a:pt x="543" y="256"/>
                </a:cubicBezTo>
                <a:cubicBezTo>
                  <a:pt x="714" y="242"/>
                  <a:pt x="865" y="370"/>
                  <a:pt x="879" y="542"/>
                </a:cubicBezTo>
                <a:cubicBezTo>
                  <a:pt x="893" y="714"/>
                  <a:pt x="765" y="865"/>
                  <a:pt x="593" y="879"/>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8" name="Freeform 243"/>
          <p:cNvSpPr>
            <a:spLocks/>
          </p:cNvSpPr>
          <p:nvPr/>
        </p:nvSpPr>
        <p:spPr bwMode="auto">
          <a:xfrm>
            <a:off x="10524246" y="5268295"/>
            <a:ext cx="190500" cy="177403"/>
          </a:xfrm>
          <a:custGeom>
            <a:avLst/>
            <a:gdLst>
              <a:gd name="T0" fmla="*/ 127 w 202"/>
              <a:gd name="T1" fmla="*/ 3 h 188"/>
              <a:gd name="T2" fmla="*/ 104 w 202"/>
              <a:gd name="T3" fmla="*/ 0 h 188"/>
              <a:gd name="T4" fmla="*/ 12 w 202"/>
              <a:gd name="T5" fmla="*/ 72 h 188"/>
              <a:gd name="T6" fmla="*/ 81 w 202"/>
              <a:gd name="T7" fmla="*/ 186 h 188"/>
              <a:gd name="T8" fmla="*/ 104 w 202"/>
              <a:gd name="T9" fmla="*/ 188 h 188"/>
              <a:gd name="T10" fmla="*/ 104 w 202"/>
              <a:gd name="T11" fmla="*/ 188 h 188"/>
              <a:gd name="T12" fmla="*/ 196 w 202"/>
              <a:gd name="T13" fmla="*/ 117 h 188"/>
              <a:gd name="T14" fmla="*/ 185 w 202"/>
              <a:gd name="T15" fmla="*/ 46 h 188"/>
              <a:gd name="T16" fmla="*/ 127 w 202"/>
              <a:gd name="T17" fmla="*/ 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2" h="188">
                <a:moveTo>
                  <a:pt x="127" y="3"/>
                </a:moveTo>
                <a:cubicBezTo>
                  <a:pt x="119" y="1"/>
                  <a:pt x="112" y="0"/>
                  <a:pt x="104" y="0"/>
                </a:cubicBezTo>
                <a:cubicBezTo>
                  <a:pt x="60" y="0"/>
                  <a:pt x="23" y="30"/>
                  <a:pt x="12" y="72"/>
                </a:cubicBezTo>
                <a:cubicBezTo>
                  <a:pt x="0" y="122"/>
                  <a:pt x="30" y="173"/>
                  <a:pt x="81" y="186"/>
                </a:cubicBezTo>
                <a:cubicBezTo>
                  <a:pt x="89" y="188"/>
                  <a:pt x="96" y="188"/>
                  <a:pt x="104" y="188"/>
                </a:cubicBezTo>
                <a:cubicBezTo>
                  <a:pt x="104" y="188"/>
                  <a:pt x="104" y="188"/>
                  <a:pt x="104" y="188"/>
                </a:cubicBezTo>
                <a:cubicBezTo>
                  <a:pt x="147" y="188"/>
                  <a:pt x="185" y="159"/>
                  <a:pt x="196" y="117"/>
                </a:cubicBezTo>
                <a:cubicBezTo>
                  <a:pt x="202" y="93"/>
                  <a:pt x="198" y="68"/>
                  <a:pt x="185" y="46"/>
                </a:cubicBezTo>
                <a:cubicBezTo>
                  <a:pt x="172" y="24"/>
                  <a:pt x="151" y="9"/>
                  <a:pt x="127" y="3"/>
                </a:cubicBezTo>
                <a:close/>
              </a:path>
            </a:pathLst>
          </a:custGeom>
          <a:solidFill>
            <a:srgbClr val="984E96"/>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9" name="Freeform 244"/>
          <p:cNvSpPr>
            <a:spLocks noEditPoints="1"/>
          </p:cNvSpPr>
          <p:nvPr/>
        </p:nvSpPr>
        <p:spPr bwMode="auto">
          <a:xfrm>
            <a:off x="10273025" y="5009929"/>
            <a:ext cx="697706" cy="697706"/>
          </a:xfrm>
          <a:custGeom>
            <a:avLst/>
            <a:gdLst>
              <a:gd name="T0" fmla="*/ 730 w 738"/>
              <a:gd name="T1" fmla="*/ 444 h 738"/>
              <a:gd name="T2" fmla="*/ 738 w 738"/>
              <a:gd name="T3" fmla="*/ 357 h 738"/>
              <a:gd name="T4" fmla="*/ 646 w 738"/>
              <a:gd name="T5" fmla="*/ 318 h 738"/>
              <a:gd name="T6" fmla="*/ 624 w 738"/>
              <a:gd name="T7" fmla="*/ 249 h 738"/>
              <a:gd name="T8" fmla="*/ 677 w 738"/>
              <a:gd name="T9" fmla="*/ 167 h 738"/>
              <a:gd name="T10" fmla="*/ 621 w 738"/>
              <a:gd name="T11" fmla="*/ 99 h 738"/>
              <a:gd name="T12" fmla="*/ 530 w 738"/>
              <a:gd name="T13" fmla="*/ 137 h 738"/>
              <a:gd name="T14" fmla="*/ 468 w 738"/>
              <a:gd name="T15" fmla="*/ 104 h 738"/>
              <a:gd name="T16" fmla="*/ 447 w 738"/>
              <a:gd name="T17" fmla="*/ 8 h 738"/>
              <a:gd name="T18" fmla="*/ 360 w 738"/>
              <a:gd name="T19" fmla="*/ 0 h 738"/>
              <a:gd name="T20" fmla="*/ 322 w 738"/>
              <a:gd name="T21" fmla="*/ 90 h 738"/>
              <a:gd name="T22" fmla="*/ 252 w 738"/>
              <a:gd name="T23" fmla="*/ 112 h 738"/>
              <a:gd name="T24" fmla="*/ 169 w 738"/>
              <a:gd name="T25" fmla="*/ 58 h 738"/>
              <a:gd name="T26" fmla="*/ 102 w 738"/>
              <a:gd name="T27" fmla="*/ 114 h 738"/>
              <a:gd name="T28" fmla="*/ 139 w 738"/>
              <a:gd name="T29" fmla="*/ 205 h 738"/>
              <a:gd name="T30" fmla="*/ 105 w 738"/>
              <a:gd name="T31" fmla="*/ 270 h 738"/>
              <a:gd name="T32" fmla="*/ 8 w 738"/>
              <a:gd name="T33" fmla="*/ 291 h 738"/>
              <a:gd name="T34" fmla="*/ 0 w 738"/>
              <a:gd name="T35" fmla="*/ 379 h 738"/>
              <a:gd name="T36" fmla="*/ 92 w 738"/>
              <a:gd name="T37" fmla="*/ 417 h 738"/>
              <a:gd name="T38" fmla="*/ 113 w 738"/>
              <a:gd name="T39" fmla="*/ 485 h 738"/>
              <a:gd name="T40" fmla="*/ 59 w 738"/>
              <a:gd name="T41" fmla="*/ 569 h 738"/>
              <a:gd name="T42" fmla="*/ 115 w 738"/>
              <a:gd name="T43" fmla="*/ 637 h 738"/>
              <a:gd name="T44" fmla="*/ 208 w 738"/>
              <a:gd name="T45" fmla="*/ 599 h 738"/>
              <a:gd name="T46" fmla="*/ 269 w 738"/>
              <a:gd name="T47" fmla="*/ 631 h 738"/>
              <a:gd name="T48" fmla="*/ 290 w 738"/>
              <a:gd name="T49" fmla="*/ 729 h 738"/>
              <a:gd name="T50" fmla="*/ 378 w 738"/>
              <a:gd name="T51" fmla="*/ 738 h 738"/>
              <a:gd name="T52" fmla="*/ 417 w 738"/>
              <a:gd name="T53" fmla="*/ 645 h 738"/>
              <a:gd name="T54" fmla="*/ 484 w 738"/>
              <a:gd name="T55" fmla="*/ 625 h 738"/>
              <a:gd name="T56" fmla="*/ 568 w 738"/>
              <a:gd name="T57" fmla="*/ 679 h 738"/>
              <a:gd name="T58" fmla="*/ 636 w 738"/>
              <a:gd name="T59" fmla="*/ 623 h 738"/>
              <a:gd name="T60" fmla="*/ 599 w 738"/>
              <a:gd name="T61" fmla="*/ 531 h 738"/>
              <a:gd name="T62" fmla="*/ 633 w 738"/>
              <a:gd name="T63" fmla="*/ 465 h 738"/>
              <a:gd name="T64" fmla="*/ 730 w 738"/>
              <a:gd name="T65" fmla="*/ 444 h 738"/>
              <a:gd name="T66" fmla="*/ 503 w 738"/>
              <a:gd name="T67" fmla="*/ 401 h 738"/>
              <a:gd name="T68" fmla="*/ 369 w 738"/>
              <a:gd name="T69" fmla="*/ 505 h 738"/>
              <a:gd name="T70" fmla="*/ 369 w 738"/>
              <a:gd name="T71" fmla="*/ 505 h 738"/>
              <a:gd name="T72" fmla="*/ 335 w 738"/>
              <a:gd name="T73" fmla="*/ 502 h 738"/>
              <a:gd name="T74" fmla="*/ 234 w 738"/>
              <a:gd name="T75" fmla="*/ 334 h 738"/>
              <a:gd name="T76" fmla="*/ 369 w 738"/>
              <a:gd name="T77" fmla="*/ 229 h 738"/>
              <a:gd name="T78" fmla="*/ 403 w 738"/>
              <a:gd name="T79" fmla="*/ 233 h 738"/>
              <a:gd name="T80" fmla="*/ 488 w 738"/>
              <a:gd name="T81" fmla="*/ 297 h 738"/>
              <a:gd name="T82" fmla="*/ 503 w 738"/>
              <a:gd name="T83" fmla="*/ 401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38" h="738">
                <a:moveTo>
                  <a:pt x="730" y="444"/>
                </a:moveTo>
                <a:cubicBezTo>
                  <a:pt x="738" y="357"/>
                  <a:pt x="738" y="357"/>
                  <a:pt x="738" y="357"/>
                </a:cubicBezTo>
                <a:cubicBezTo>
                  <a:pt x="646" y="318"/>
                  <a:pt x="646" y="318"/>
                  <a:pt x="646" y="318"/>
                </a:cubicBezTo>
                <a:cubicBezTo>
                  <a:pt x="642" y="294"/>
                  <a:pt x="635" y="271"/>
                  <a:pt x="624" y="249"/>
                </a:cubicBezTo>
                <a:cubicBezTo>
                  <a:pt x="677" y="167"/>
                  <a:pt x="677" y="167"/>
                  <a:pt x="677" y="167"/>
                </a:cubicBezTo>
                <a:cubicBezTo>
                  <a:pt x="621" y="99"/>
                  <a:pt x="621" y="99"/>
                  <a:pt x="621" y="99"/>
                </a:cubicBezTo>
                <a:cubicBezTo>
                  <a:pt x="530" y="137"/>
                  <a:pt x="530" y="137"/>
                  <a:pt x="530" y="137"/>
                </a:cubicBezTo>
                <a:cubicBezTo>
                  <a:pt x="511" y="124"/>
                  <a:pt x="490" y="113"/>
                  <a:pt x="468" y="104"/>
                </a:cubicBezTo>
                <a:cubicBezTo>
                  <a:pt x="447" y="8"/>
                  <a:pt x="447" y="8"/>
                  <a:pt x="447" y="8"/>
                </a:cubicBezTo>
                <a:cubicBezTo>
                  <a:pt x="360" y="0"/>
                  <a:pt x="360" y="0"/>
                  <a:pt x="360" y="0"/>
                </a:cubicBezTo>
                <a:cubicBezTo>
                  <a:pt x="322" y="90"/>
                  <a:pt x="322" y="90"/>
                  <a:pt x="322" y="90"/>
                </a:cubicBezTo>
                <a:cubicBezTo>
                  <a:pt x="298" y="94"/>
                  <a:pt x="274" y="102"/>
                  <a:pt x="252" y="112"/>
                </a:cubicBezTo>
                <a:cubicBezTo>
                  <a:pt x="169" y="58"/>
                  <a:pt x="169" y="58"/>
                  <a:pt x="169" y="58"/>
                </a:cubicBezTo>
                <a:cubicBezTo>
                  <a:pt x="102" y="114"/>
                  <a:pt x="102" y="114"/>
                  <a:pt x="102" y="114"/>
                </a:cubicBezTo>
                <a:cubicBezTo>
                  <a:pt x="139" y="205"/>
                  <a:pt x="139" y="205"/>
                  <a:pt x="139" y="205"/>
                </a:cubicBezTo>
                <a:cubicBezTo>
                  <a:pt x="125" y="225"/>
                  <a:pt x="113" y="247"/>
                  <a:pt x="105" y="270"/>
                </a:cubicBezTo>
                <a:cubicBezTo>
                  <a:pt x="8" y="291"/>
                  <a:pt x="8" y="291"/>
                  <a:pt x="8" y="291"/>
                </a:cubicBezTo>
                <a:cubicBezTo>
                  <a:pt x="0" y="379"/>
                  <a:pt x="0" y="379"/>
                  <a:pt x="0" y="379"/>
                </a:cubicBezTo>
                <a:cubicBezTo>
                  <a:pt x="92" y="417"/>
                  <a:pt x="92" y="417"/>
                  <a:pt x="92" y="417"/>
                </a:cubicBezTo>
                <a:cubicBezTo>
                  <a:pt x="96" y="441"/>
                  <a:pt x="103" y="464"/>
                  <a:pt x="113" y="485"/>
                </a:cubicBezTo>
                <a:cubicBezTo>
                  <a:pt x="59" y="569"/>
                  <a:pt x="59" y="569"/>
                  <a:pt x="59" y="569"/>
                </a:cubicBezTo>
                <a:cubicBezTo>
                  <a:pt x="115" y="637"/>
                  <a:pt x="115" y="637"/>
                  <a:pt x="115" y="637"/>
                </a:cubicBezTo>
                <a:cubicBezTo>
                  <a:pt x="208" y="599"/>
                  <a:pt x="208" y="599"/>
                  <a:pt x="208" y="599"/>
                </a:cubicBezTo>
                <a:cubicBezTo>
                  <a:pt x="226" y="612"/>
                  <a:pt x="247" y="623"/>
                  <a:pt x="269" y="631"/>
                </a:cubicBezTo>
                <a:cubicBezTo>
                  <a:pt x="290" y="729"/>
                  <a:pt x="290" y="729"/>
                  <a:pt x="290" y="729"/>
                </a:cubicBezTo>
                <a:cubicBezTo>
                  <a:pt x="378" y="738"/>
                  <a:pt x="378" y="738"/>
                  <a:pt x="378" y="738"/>
                </a:cubicBezTo>
                <a:cubicBezTo>
                  <a:pt x="417" y="645"/>
                  <a:pt x="417" y="645"/>
                  <a:pt x="417" y="645"/>
                </a:cubicBezTo>
                <a:cubicBezTo>
                  <a:pt x="440" y="641"/>
                  <a:pt x="463" y="634"/>
                  <a:pt x="484" y="625"/>
                </a:cubicBezTo>
                <a:cubicBezTo>
                  <a:pt x="568" y="679"/>
                  <a:pt x="568" y="679"/>
                  <a:pt x="568" y="679"/>
                </a:cubicBezTo>
                <a:cubicBezTo>
                  <a:pt x="636" y="623"/>
                  <a:pt x="636" y="623"/>
                  <a:pt x="636" y="623"/>
                </a:cubicBezTo>
                <a:cubicBezTo>
                  <a:pt x="599" y="531"/>
                  <a:pt x="599" y="531"/>
                  <a:pt x="599" y="531"/>
                </a:cubicBezTo>
                <a:cubicBezTo>
                  <a:pt x="613" y="511"/>
                  <a:pt x="624" y="489"/>
                  <a:pt x="633" y="465"/>
                </a:cubicBezTo>
                <a:lnTo>
                  <a:pt x="730" y="444"/>
                </a:lnTo>
                <a:close/>
                <a:moveTo>
                  <a:pt x="503" y="401"/>
                </a:moveTo>
                <a:cubicBezTo>
                  <a:pt x="488" y="463"/>
                  <a:pt x="433" y="505"/>
                  <a:pt x="369" y="505"/>
                </a:cubicBezTo>
                <a:cubicBezTo>
                  <a:pt x="369" y="505"/>
                  <a:pt x="369" y="505"/>
                  <a:pt x="369" y="505"/>
                </a:cubicBezTo>
                <a:cubicBezTo>
                  <a:pt x="358" y="505"/>
                  <a:pt x="346" y="504"/>
                  <a:pt x="335" y="502"/>
                </a:cubicBezTo>
                <a:cubicBezTo>
                  <a:pt x="261" y="483"/>
                  <a:pt x="216" y="408"/>
                  <a:pt x="234" y="334"/>
                </a:cubicBezTo>
                <a:cubicBezTo>
                  <a:pt x="250" y="272"/>
                  <a:pt x="305" y="229"/>
                  <a:pt x="369" y="229"/>
                </a:cubicBezTo>
                <a:cubicBezTo>
                  <a:pt x="380" y="229"/>
                  <a:pt x="392" y="231"/>
                  <a:pt x="403" y="233"/>
                </a:cubicBezTo>
                <a:cubicBezTo>
                  <a:pt x="439" y="242"/>
                  <a:pt x="469" y="265"/>
                  <a:pt x="488" y="297"/>
                </a:cubicBezTo>
                <a:cubicBezTo>
                  <a:pt x="507" y="328"/>
                  <a:pt x="512" y="365"/>
                  <a:pt x="503" y="401"/>
                </a:cubicBezTo>
                <a:close/>
              </a:path>
            </a:pathLst>
          </a:custGeom>
          <a:solidFill>
            <a:srgbClr val="984E96"/>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0" name="Freeform 245"/>
          <p:cNvSpPr>
            <a:spLocks/>
          </p:cNvSpPr>
          <p:nvPr/>
        </p:nvSpPr>
        <p:spPr bwMode="auto">
          <a:xfrm>
            <a:off x="11226715" y="2158381"/>
            <a:ext cx="190500" cy="178594"/>
          </a:xfrm>
          <a:custGeom>
            <a:avLst/>
            <a:gdLst>
              <a:gd name="T0" fmla="*/ 128 w 202"/>
              <a:gd name="T1" fmla="*/ 3 h 189"/>
              <a:gd name="T2" fmla="*/ 104 w 202"/>
              <a:gd name="T3" fmla="*/ 0 h 189"/>
              <a:gd name="T4" fmla="*/ 13 w 202"/>
              <a:gd name="T5" fmla="*/ 71 h 189"/>
              <a:gd name="T6" fmla="*/ 82 w 202"/>
              <a:gd name="T7" fmla="*/ 186 h 189"/>
              <a:gd name="T8" fmla="*/ 105 w 202"/>
              <a:gd name="T9" fmla="*/ 189 h 189"/>
              <a:gd name="T10" fmla="*/ 196 w 202"/>
              <a:gd name="T11" fmla="*/ 117 h 189"/>
              <a:gd name="T12" fmla="*/ 186 w 202"/>
              <a:gd name="T13" fmla="*/ 46 h 189"/>
              <a:gd name="T14" fmla="*/ 128 w 202"/>
              <a:gd name="T15" fmla="*/ 3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 h="189">
                <a:moveTo>
                  <a:pt x="128" y="3"/>
                </a:moveTo>
                <a:cubicBezTo>
                  <a:pt x="120" y="1"/>
                  <a:pt x="112" y="0"/>
                  <a:pt x="104" y="0"/>
                </a:cubicBezTo>
                <a:cubicBezTo>
                  <a:pt x="61" y="0"/>
                  <a:pt x="23" y="29"/>
                  <a:pt x="13" y="71"/>
                </a:cubicBezTo>
                <a:cubicBezTo>
                  <a:pt x="0" y="122"/>
                  <a:pt x="31" y="173"/>
                  <a:pt x="82" y="186"/>
                </a:cubicBezTo>
                <a:cubicBezTo>
                  <a:pt x="89" y="188"/>
                  <a:pt x="97" y="189"/>
                  <a:pt x="105" y="189"/>
                </a:cubicBezTo>
                <a:cubicBezTo>
                  <a:pt x="148" y="189"/>
                  <a:pt x="186" y="160"/>
                  <a:pt x="196" y="117"/>
                </a:cubicBezTo>
                <a:cubicBezTo>
                  <a:pt x="202" y="93"/>
                  <a:pt x="199" y="67"/>
                  <a:pt x="186" y="46"/>
                </a:cubicBezTo>
                <a:cubicBezTo>
                  <a:pt x="173" y="24"/>
                  <a:pt x="152" y="9"/>
                  <a:pt x="128" y="3"/>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1" name="Freeform 246"/>
          <p:cNvSpPr>
            <a:spLocks noEditPoints="1"/>
          </p:cNvSpPr>
          <p:nvPr/>
        </p:nvSpPr>
        <p:spPr bwMode="auto">
          <a:xfrm>
            <a:off x="10975494" y="1898825"/>
            <a:ext cx="697706" cy="697706"/>
          </a:xfrm>
          <a:custGeom>
            <a:avLst/>
            <a:gdLst>
              <a:gd name="T0" fmla="*/ 730 w 738"/>
              <a:gd name="T1" fmla="*/ 445 h 738"/>
              <a:gd name="T2" fmla="*/ 738 w 738"/>
              <a:gd name="T3" fmla="*/ 357 h 738"/>
              <a:gd name="T4" fmla="*/ 647 w 738"/>
              <a:gd name="T5" fmla="*/ 319 h 738"/>
              <a:gd name="T6" fmla="*/ 625 w 738"/>
              <a:gd name="T7" fmla="*/ 250 h 738"/>
              <a:gd name="T8" fmla="*/ 678 w 738"/>
              <a:gd name="T9" fmla="*/ 168 h 738"/>
              <a:gd name="T10" fmla="*/ 622 w 738"/>
              <a:gd name="T11" fmla="*/ 100 h 738"/>
              <a:gd name="T12" fmla="*/ 530 w 738"/>
              <a:gd name="T13" fmla="*/ 137 h 738"/>
              <a:gd name="T14" fmla="*/ 469 w 738"/>
              <a:gd name="T15" fmla="*/ 105 h 738"/>
              <a:gd name="T16" fmla="*/ 448 w 738"/>
              <a:gd name="T17" fmla="*/ 9 h 738"/>
              <a:gd name="T18" fmla="*/ 360 w 738"/>
              <a:gd name="T19" fmla="*/ 0 h 738"/>
              <a:gd name="T20" fmla="*/ 322 w 738"/>
              <a:gd name="T21" fmla="*/ 91 h 738"/>
              <a:gd name="T22" fmla="*/ 253 w 738"/>
              <a:gd name="T23" fmla="*/ 112 h 738"/>
              <a:gd name="T24" fmla="*/ 170 w 738"/>
              <a:gd name="T25" fmla="*/ 59 h 738"/>
              <a:gd name="T26" fmla="*/ 102 w 738"/>
              <a:gd name="T27" fmla="*/ 115 h 738"/>
              <a:gd name="T28" fmla="*/ 139 w 738"/>
              <a:gd name="T29" fmla="*/ 206 h 738"/>
              <a:gd name="T30" fmla="*/ 105 w 738"/>
              <a:gd name="T31" fmla="*/ 271 h 738"/>
              <a:gd name="T32" fmla="*/ 8 w 738"/>
              <a:gd name="T33" fmla="*/ 292 h 738"/>
              <a:gd name="T34" fmla="*/ 0 w 738"/>
              <a:gd name="T35" fmla="*/ 379 h 738"/>
              <a:gd name="T36" fmla="*/ 92 w 738"/>
              <a:gd name="T37" fmla="*/ 418 h 738"/>
              <a:gd name="T38" fmla="*/ 113 w 738"/>
              <a:gd name="T39" fmla="*/ 486 h 738"/>
              <a:gd name="T40" fmla="*/ 59 w 738"/>
              <a:gd name="T41" fmla="*/ 570 h 738"/>
              <a:gd name="T42" fmla="*/ 116 w 738"/>
              <a:gd name="T43" fmla="*/ 637 h 738"/>
              <a:gd name="T44" fmla="*/ 208 w 738"/>
              <a:gd name="T45" fmla="*/ 599 h 738"/>
              <a:gd name="T46" fmla="*/ 270 w 738"/>
              <a:gd name="T47" fmla="*/ 632 h 738"/>
              <a:gd name="T48" fmla="*/ 291 w 738"/>
              <a:gd name="T49" fmla="*/ 730 h 738"/>
              <a:gd name="T50" fmla="*/ 379 w 738"/>
              <a:gd name="T51" fmla="*/ 738 h 738"/>
              <a:gd name="T52" fmla="*/ 417 w 738"/>
              <a:gd name="T53" fmla="*/ 646 h 738"/>
              <a:gd name="T54" fmla="*/ 485 w 738"/>
              <a:gd name="T55" fmla="*/ 625 h 738"/>
              <a:gd name="T56" fmla="*/ 569 w 738"/>
              <a:gd name="T57" fmla="*/ 680 h 738"/>
              <a:gd name="T58" fmla="*/ 637 w 738"/>
              <a:gd name="T59" fmla="*/ 623 h 738"/>
              <a:gd name="T60" fmla="*/ 599 w 738"/>
              <a:gd name="T61" fmla="*/ 532 h 738"/>
              <a:gd name="T62" fmla="*/ 634 w 738"/>
              <a:gd name="T63" fmla="*/ 466 h 738"/>
              <a:gd name="T64" fmla="*/ 730 w 738"/>
              <a:gd name="T65" fmla="*/ 445 h 738"/>
              <a:gd name="T66" fmla="*/ 504 w 738"/>
              <a:gd name="T67" fmla="*/ 402 h 738"/>
              <a:gd name="T68" fmla="*/ 370 w 738"/>
              <a:gd name="T69" fmla="*/ 507 h 738"/>
              <a:gd name="T70" fmla="*/ 336 w 738"/>
              <a:gd name="T71" fmla="*/ 503 h 738"/>
              <a:gd name="T72" fmla="*/ 235 w 738"/>
              <a:gd name="T73" fmla="*/ 335 h 738"/>
              <a:gd name="T74" fmla="*/ 369 w 738"/>
              <a:gd name="T75" fmla="*/ 230 h 738"/>
              <a:gd name="T76" fmla="*/ 403 w 738"/>
              <a:gd name="T77" fmla="*/ 234 h 738"/>
              <a:gd name="T78" fmla="*/ 488 w 738"/>
              <a:gd name="T79" fmla="*/ 297 h 738"/>
              <a:gd name="T80" fmla="*/ 504 w 738"/>
              <a:gd name="T81" fmla="*/ 402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38" h="738">
                <a:moveTo>
                  <a:pt x="730" y="445"/>
                </a:moveTo>
                <a:cubicBezTo>
                  <a:pt x="738" y="357"/>
                  <a:pt x="738" y="357"/>
                  <a:pt x="738" y="357"/>
                </a:cubicBezTo>
                <a:cubicBezTo>
                  <a:pt x="647" y="319"/>
                  <a:pt x="647" y="319"/>
                  <a:pt x="647" y="319"/>
                </a:cubicBezTo>
                <a:cubicBezTo>
                  <a:pt x="643" y="295"/>
                  <a:pt x="635" y="272"/>
                  <a:pt x="625" y="250"/>
                </a:cubicBezTo>
                <a:cubicBezTo>
                  <a:pt x="678" y="168"/>
                  <a:pt x="678" y="168"/>
                  <a:pt x="678" y="168"/>
                </a:cubicBezTo>
                <a:cubicBezTo>
                  <a:pt x="622" y="100"/>
                  <a:pt x="622" y="100"/>
                  <a:pt x="622" y="100"/>
                </a:cubicBezTo>
                <a:cubicBezTo>
                  <a:pt x="530" y="137"/>
                  <a:pt x="530" y="137"/>
                  <a:pt x="530" y="137"/>
                </a:cubicBezTo>
                <a:cubicBezTo>
                  <a:pt x="512" y="124"/>
                  <a:pt x="491" y="113"/>
                  <a:pt x="469" y="105"/>
                </a:cubicBezTo>
                <a:cubicBezTo>
                  <a:pt x="448" y="9"/>
                  <a:pt x="448" y="9"/>
                  <a:pt x="448" y="9"/>
                </a:cubicBezTo>
                <a:cubicBezTo>
                  <a:pt x="360" y="0"/>
                  <a:pt x="360" y="0"/>
                  <a:pt x="360" y="0"/>
                </a:cubicBezTo>
                <a:cubicBezTo>
                  <a:pt x="322" y="91"/>
                  <a:pt x="322" y="91"/>
                  <a:pt x="322" y="91"/>
                </a:cubicBezTo>
                <a:cubicBezTo>
                  <a:pt x="298" y="95"/>
                  <a:pt x="275" y="102"/>
                  <a:pt x="253" y="112"/>
                </a:cubicBezTo>
                <a:cubicBezTo>
                  <a:pt x="170" y="59"/>
                  <a:pt x="170" y="59"/>
                  <a:pt x="170" y="59"/>
                </a:cubicBezTo>
                <a:cubicBezTo>
                  <a:pt x="102" y="115"/>
                  <a:pt x="102" y="115"/>
                  <a:pt x="102" y="115"/>
                </a:cubicBezTo>
                <a:cubicBezTo>
                  <a:pt x="139" y="206"/>
                  <a:pt x="139" y="206"/>
                  <a:pt x="139" y="206"/>
                </a:cubicBezTo>
                <a:cubicBezTo>
                  <a:pt x="125" y="226"/>
                  <a:pt x="114" y="247"/>
                  <a:pt x="105" y="271"/>
                </a:cubicBezTo>
                <a:cubicBezTo>
                  <a:pt x="8" y="292"/>
                  <a:pt x="8" y="292"/>
                  <a:pt x="8" y="292"/>
                </a:cubicBezTo>
                <a:cubicBezTo>
                  <a:pt x="0" y="379"/>
                  <a:pt x="0" y="379"/>
                  <a:pt x="0" y="379"/>
                </a:cubicBezTo>
                <a:cubicBezTo>
                  <a:pt x="92" y="418"/>
                  <a:pt x="92" y="418"/>
                  <a:pt x="92" y="418"/>
                </a:cubicBezTo>
                <a:cubicBezTo>
                  <a:pt x="97" y="441"/>
                  <a:pt x="104" y="464"/>
                  <a:pt x="113" y="486"/>
                </a:cubicBezTo>
                <a:cubicBezTo>
                  <a:pt x="59" y="570"/>
                  <a:pt x="59" y="570"/>
                  <a:pt x="59" y="570"/>
                </a:cubicBezTo>
                <a:cubicBezTo>
                  <a:pt x="116" y="637"/>
                  <a:pt x="116" y="637"/>
                  <a:pt x="116" y="637"/>
                </a:cubicBezTo>
                <a:cubicBezTo>
                  <a:pt x="208" y="599"/>
                  <a:pt x="208" y="599"/>
                  <a:pt x="208" y="599"/>
                </a:cubicBezTo>
                <a:cubicBezTo>
                  <a:pt x="227" y="612"/>
                  <a:pt x="248" y="623"/>
                  <a:pt x="270" y="632"/>
                </a:cubicBezTo>
                <a:cubicBezTo>
                  <a:pt x="291" y="730"/>
                  <a:pt x="291" y="730"/>
                  <a:pt x="291" y="730"/>
                </a:cubicBezTo>
                <a:cubicBezTo>
                  <a:pt x="379" y="738"/>
                  <a:pt x="379" y="738"/>
                  <a:pt x="379" y="738"/>
                </a:cubicBezTo>
                <a:cubicBezTo>
                  <a:pt x="417" y="646"/>
                  <a:pt x="417" y="646"/>
                  <a:pt x="417" y="646"/>
                </a:cubicBezTo>
                <a:cubicBezTo>
                  <a:pt x="441" y="642"/>
                  <a:pt x="463" y="635"/>
                  <a:pt x="485" y="625"/>
                </a:cubicBezTo>
                <a:cubicBezTo>
                  <a:pt x="569" y="680"/>
                  <a:pt x="569" y="680"/>
                  <a:pt x="569" y="680"/>
                </a:cubicBezTo>
                <a:cubicBezTo>
                  <a:pt x="637" y="623"/>
                  <a:pt x="637" y="623"/>
                  <a:pt x="637" y="623"/>
                </a:cubicBezTo>
                <a:cubicBezTo>
                  <a:pt x="599" y="532"/>
                  <a:pt x="599" y="532"/>
                  <a:pt x="599" y="532"/>
                </a:cubicBezTo>
                <a:cubicBezTo>
                  <a:pt x="613" y="512"/>
                  <a:pt x="625" y="490"/>
                  <a:pt x="634" y="466"/>
                </a:cubicBezTo>
                <a:lnTo>
                  <a:pt x="730" y="445"/>
                </a:lnTo>
                <a:close/>
                <a:moveTo>
                  <a:pt x="504" y="402"/>
                </a:moveTo>
                <a:cubicBezTo>
                  <a:pt x="489" y="464"/>
                  <a:pt x="433" y="507"/>
                  <a:pt x="370" y="507"/>
                </a:cubicBezTo>
                <a:cubicBezTo>
                  <a:pt x="358" y="507"/>
                  <a:pt x="347" y="506"/>
                  <a:pt x="336" y="503"/>
                </a:cubicBezTo>
                <a:cubicBezTo>
                  <a:pt x="262" y="484"/>
                  <a:pt x="217" y="409"/>
                  <a:pt x="235" y="335"/>
                </a:cubicBezTo>
                <a:cubicBezTo>
                  <a:pt x="251" y="273"/>
                  <a:pt x="306" y="230"/>
                  <a:pt x="369" y="230"/>
                </a:cubicBezTo>
                <a:cubicBezTo>
                  <a:pt x="381" y="230"/>
                  <a:pt x="392" y="231"/>
                  <a:pt x="403" y="234"/>
                </a:cubicBezTo>
                <a:cubicBezTo>
                  <a:pt x="439" y="243"/>
                  <a:pt x="469" y="265"/>
                  <a:pt x="488" y="297"/>
                </a:cubicBezTo>
                <a:cubicBezTo>
                  <a:pt x="508" y="329"/>
                  <a:pt x="513" y="366"/>
                  <a:pt x="504" y="402"/>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2" name="Freeform 247"/>
          <p:cNvSpPr>
            <a:spLocks noEditPoints="1"/>
          </p:cNvSpPr>
          <p:nvPr/>
        </p:nvSpPr>
        <p:spPr bwMode="auto">
          <a:xfrm>
            <a:off x="9069303" y="2371503"/>
            <a:ext cx="472679" cy="471488"/>
          </a:xfrm>
          <a:custGeom>
            <a:avLst/>
            <a:gdLst>
              <a:gd name="T0" fmla="*/ 250 w 500"/>
              <a:gd name="T1" fmla="*/ 499 h 499"/>
              <a:gd name="T2" fmla="*/ 0 w 500"/>
              <a:gd name="T3" fmla="*/ 249 h 499"/>
              <a:gd name="T4" fmla="*/ 250 w 500"/>
              <a:gd name="T5" fmla="*/ 0 h 499"/>
              <a:gd name="T6" fmla="*/ 500 w 500"/>
              <a:gd name="T7" fmla="*/ 249 h 499"/>
              <a:gd name="T8" fmla="*/ 250 w 500"/>
              <a:gd name="T9" fmla="*/ 499 h 499"/>
              <a:gd name="T10" fmla="*/ 250 w 500"/>
              <a:gd name="T11" fmla="*/ 140 h 499"/>
              <a:gd name="T12" fmla="*/ 140 w 500"/>
              <a:gd name="T13" fmla="*/ 249 h 499"/>
              <a:gd name="T14" fmla="*/ 250 w 500"/>
              <a:gd name="T15" fmla="*/ 359 h 499"/>
              <a:gd name="T16" fmla="*/ 360 w 500"/>
              <a:gd name="T17" fmla="*/ 249 h 499"/>
              <a:gd name="T18" fmla="*/ 250 w 500"/>
              <a:gd name="T19" fmla="*/ 14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0" h="499">
                <a:moveTo>
                  <a:pt x="250" y="499"/>
                </a:moveTo>
                <a:cubicBezTo>
                  <a:pt x="112" y="499"/>
                  <a:pt x="0" y="387"/>
                  <a:pt x="0" y="249"/>
                </a:cubicBezTo>
                <a:cubicBezTo>
                  <a:pt x="0" y="112"/>
                  <a:pt x="112" y="0"/>
                  <a:pt x="250" y="0"/>
                </a:cubicBezTo>
                <a:cubicBezTo>
                  <a:pt x="388" y="0"/>
                  <a:pt x="500" y="112"/>
                  <a:pt x="500" y="249"/>
                </a:cubicBezTo>
                <a:cubicBezTo>
                  <a:pt x="500" y="387"/>
                  <a:pt x="388" y="499"/>
                  <a:pt x="250" y="499"/>
                </a:cubicBezTo>
                <a:close/>
                <a:moveTo>
                  <a:pt x="250" y="140"/>
                </a:moveTo>
                <a:cubicBezTo>
                  <a:pt x="190" y="140"/>
                  <a:pt x="140" y="189"/>
                  <a:pt x="140" y="249"/>
                </a:cubicBezTo>
                <a:cubicBezTo>
                  <a:pt x="140" y="310"/>
                  <a:pt x="190" y="359"/>
                  <a:pt x="250" y="359"/>
                </a:cubicBezTo>
                <a:cubicBezTo>
                  <a:pt x="311" y="359"/>
                  <a:pt x="360" y="310"/>
                  <a:pt x="360" y="249"/>
                </a:cubicBezTo>
                <a:cubicBezTo>
                  <a:pt x="360" y="189"/>
                  <a:pt x="311" y="140"/>
                  <a:pt x="250" y="140"/>
                </a:cubicBezTo>
                <a:close/>
              </a:path>
            </a:pathLst>
          </a:custGeom>
          <a:solidFill>
            <a:srgbClr val="30B695"/>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3" name="Freeform 248"/>
          <p:cNvSpPr>
            <a:spLocks noEditPoints="1"/>
          </p:cNvSpPr>
          <p:nvPr/>
        </p:nvSpPr>
        <p:spPr bwMode="auto">
          <a:xfrm>
            <a:off x="10584969" y="3204942"/>
            <a:ext cx="541735" cy="544115"/>
          </a:xfrm>
          <a:custGeom>
            <a:avLst/>
            <a:gdLst>
              <a:gd name="T0" fmla="*/ 287 w 574"/>
              <a:gd name="T1" fmla="*/ 575 h 575"/>
              <a:gd name="T2" fmla="*/ 0 w 574"/>
              <a:gd name="T3" fmla="*/ 287 h 575"/>
              <a:gd name="T4" fmla="*/ 287 w 574"/>
              <a:gd name="T5" fmla="*/ 0 h 575"/>
              <a:gd name="T6" fmla="*/ 574 w 574"/>
              <a:gd name="T7" fmla="*/ 287 h 575"/>
              <a:gd name="T8" fmla="*/ 287 w 574"/>
              <a:gd name="T9" fmla="*/ 575 h 575"/>
              <a:gd name="T10" fmla="*/ 287 w 574"/>
              <a:gd name="T11" fmla="*/ 160 h 575"/>
              <a:gd name="T12" fmla="*/ 160 w 574"/>
              <a:gd name="T13" fmla="*/ 287 h 575"/>
              <a:gd name="T14" fmla="*/ 287 w 574"/>
              <a:gd name="T15" fmla="*/ 415 h 575"/>
              <a:gd name="T16" fmla="*/ 414 w 574"/>
              <a:gd name="T17" fmla="*/ 287 h 575"/>
              <a:gd name="T18" fmla="*/ 287 w 574"/>
              <a:gd name="T19" fmla="*/ 16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4" h="575">
                <a:moveTo>
                  <a:pt x="287" y="575"/>
                </a:moveTo>
                <a:cubicBezTo>
                  <a:pt x="129" y="575"/>
                  <a:pt x="0" y="446"/>
                  <a:pt x="0" y="287"/>
                </a:cubicBezTo>
                <a:cubicBezTo>
                  <a:pt x="0" y="129"/>
                  <a:pt x="129" y="0"/>
                  <a:pt x="287" y="0"/>
                </a:cubicBezTo>
                <a:cubicBezTo>
                  <a:pt x="446" y="0"/>
                  <a:pt x="574" y="129"/>
                  <a:pt x="574" y="287"/>
                </a:cubicBezTo>
                <a:cubicBezTo>
                  <a:pt x="574" y="446"/>
                  <a:pt x="446" y="575"/>
                  <a:pt x="287" y="575"/>
                </a:cubicBezTo>
                <a:close/>
                <a:moveTo>
                  <a:pt x="287" y="160"/>
                </a:moveTo>
                <a:cubicBezTo>
                  <a:pt x="217" y="160"/>
                  <a:pt x="160" y="217"/>
                  <a:pt x="160" y="287"/>
                </a:cubicBezTo>
                <a:cubicBezTo>
                  <a:pt x="160" y="358"/>
                  <a:pt x="217" y="415"/>
                  <a:pt x="287" y="415"/>
                </a:cubicBezTo>
                <a:cubicBezTo>
                  <a:pt x="357" y="415"/>
                  <a:pt x="414" y="358"/>
                  <a:pt x="414" y="287"/>
                </a:cubicBezTo>
                <a:cubicBezTo>
                  <a:pt x="414" y="217"/>
                  <a:pt x="357" y="160"/>
                  <a:pt x="287" y="160"/>
                </a:cubicBezTo>
                <a:close/>
              </a:path>
            </a:pathLst>
          </a:custGeom>
          <a:solidFill>
            <a:srgbClr val="B9D533"/>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4" name="Freeform 249"/>
          <p:cNvSpPr>
            <a:spLocks noEditPoints="1"/>
          </p:cNvSpPr>
          <p:nvPr/>
        </p:nvSpPr>
        <p:spPr bwMode="auto">
          <a:xfrm>
            <a:off x="10344462" y="1627362"/>
            <a:ext cx="342900" cy="342900"/>
          </a:xfrm>
          <a:custGeom>
            <a:avLst/>
            <a:gdLst>
              <a:gd name="T0" fmla="*/ 181 w 363"/>
              <a:gd name="T1" fmla="*/ 363 h 363"/>
              <a:gd name="T2" fmla="*/ 0 w 363"/>
              <a:gd name="T3" fmla="*/ 181 h 363"/>
              <a:gd name="T4" fmla="*/ 181 w 363"/>
              <a:gd name="T5" fmla="*/ 0 h 363"/>
              <a:gd name="T6" fmla="*/ 363 w 363"/>
              <a:gd name="T7" fmla="*/ 181 h 363"/>
              <a:gd name="T8" fmla="*/ 181 w 363"/>
              <a:gd name="T9" fmla="*/ 363 h 363"/>
              <a:gd name="T10" fmla="*/ 181 w 363"/>
              <a:gd name="T11" fmla="*/ 120 h 363"/>
              <a:gd name="T12" fmla="*/ 120 w 363"/>
              <a:gd name="T13" fmla="*/ 181 h 363"/>
              <a:gd name="T14" fmla="*/ 181 w 363"/>
              <a:gd name="T15" fmla="*/ 243 h 363"/>
              <a:gd name="T16" fmla="*/ 243 w 363"/>
              <a:gd name="T17" fmla="*/ 181 h 363"/>
              <a:gd name="T18" fmla="*/ 181 w 363"/>
              <a:gd name="T19" fmla="*/ 12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 h="363">
                <a:moveTo>
                  <a:pt x="181" y="363"/>
                </a:moveTo>
                <a:cubicBezTo>
                  <a:pt x="81" y="363"/>
                  <a:pt x="0" y="282"/>
                  <a:pt x="0" y="181"/>
                </a:cubicBezTo>
                <a:cubicBezTo>
                  <a:pt x="0" y="81"/>
                  <a:pt x="81" y="0"/>
                  <a:pt x="181" y="0"/>
                </a:cubicBezTo>
                <a:cubicBezTo>
                  <a:pt x="281" y="0"/>
                  <a:pt x="363" y="81"/>
                  <a:pt x="363" y="181"/>
                </a:cubicBezTo>
                <a:cubicBezTo>
                  <a:pt x="363" y="282"/>
                  <a:pt x="281" y="363"/>
                  <a:pt x="181" y="363"/>
                </a:cubicBezTo>
                <a:close/>
                <a:moveTo>
                  <a:pt x="181" y="120"/>
                </a:moveTo>
                <a:cubicBezTo>
                  <a:pt x="147" y="120"/>
                  <a:pt x="120" y="147"/>
                  <a:pt x="120" y="181"/>
                </a:cubicBezTo>
                <a:cubicBezTo>
                  <a:pt x="120" y="215"/>
                  <a:pt x="147" y="243"/>
                  <a:pt x="181" y="243"/>
                </a:cubicBezTo>
                <a:cubicBezTo>
                  <a:pt x="215" y="243"/>
                  <a:pt x="243" y="215"/>
                  <a:pt x="243" y="181"/>
                </a:cubicBezTo>
                <a:cubicBezTo>
                  <a:pt x="243" y="147"/>
                  <a:pt x="215" y="120"/>
                  <a:pt x="181" y="120"/>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5" name="Freeform 250"/>
          <p:cNvSpPr>
            <a:spLocks noEditPoints="1"/>
          </p:cNvSpPr>
          <p:nvPr/>
        </p:nvSpPr>
        <p:spPr bwMode="auto">
          <a:xfrm>
            <a:off x="9961081" y="4569397"/>
            <a:ext cx="323850" cy="325040"/>
          </a:xfrm>
          <a:custGeom>
            <a:avLst/>
            <a:gdLst>
              <a:gd name="T0" fmla="*/ 171 w 343"/>
              <a:gd name="T1" fmla="*/ 343 h 343"/>
              <a:gd name="T2" fmla="*/ 0 w 343"/>
              <a:gd name="T3" fmla="*/ 171 h 343"/>
              <a:gd name="T4" fmla="*/ 171 w 343"/>
              <a:gd name="T5" fmla="*/ 0 h 343"/>
              <a:gd name="T6" fmla="*/ 343 w 343"/>
              <a:gd name="T7" fmla="*/ 171 h 343"/>
              <a:gd name="T8" fmla="*/ 171 w 343"/>
              <a:gd name="T9" fmla="*/ 343 h 343"/>
              <a:gd name="T10" fmla="*/ 171 w 343"/>
              <a:gd name="T11" fmla="*/ 100 h 343"/>
              <a:gd name="T12" fmla="*/ 100 w 343"/>
              <a:gd name="T13" fmla="*/ 171 h 343"/>
              <a:gd name="T14" fmla="*/ 171 w 343"/>
              <a:gd name="T15" fmla="*/ 243 h 343"/>
              <a:gd name="T16" fmla="*/ 243 w 343"/>
              <a:gd name="T17" fmla="*/ 171 h 343"/>
              <a:gd name="T18" fmla="*/ 171 w 343"/>
              <a:gd name="T19" fmla="*/ 10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3" h="343">
                <a:moveTo>
                  <a:pt x="171" y="343"/>
                </a:moveTo>
                <a:cubicBezTo>
                  <a:pt x="77" y="343"/>
                  <a:pt x="0" y="266"/>
                  <a:pt x="0" y="171"/>
                </a:cubicBezTo>
                <a:cubicBezTo>
                  <a:pt x="0" y="77"/>
                  <a:pt x="77" y="0"/>
                  <a:pt x="171" y="0"/>
                </a:cubicBezTo>
                <a:cubicBezTo>
                  <a:pt x="266" y="0"/>
                  <a:pt x="343" y="77"/>
                  <a:pt x="343" y="171"/>
                </a:cubicBezTo>
                <a:cubicBezTo>
                  <a:pt x="343" y="266"/>
                  <a:pt x="266" y="343"/>
                  <a:pt x="171" y="343"/>
                </a:cubicBezTo>
                <a:close/>
                <a:moveTo>
                  <a:pt x="171" y="100"/>
                </a:moveTo>
                <a:cubicBezTo>
                  <a:pt x="132" y="100"/>
                  <a:pt x="100" y="132"/>
                  <a:pt x="100" y="171"/>
                </a:cubicBezTo>
                <a:cubicBezTo>
                  <a:pt x="100" y="211"/>
                  <a:pt x="132" y="243"/>
                  <a:pt x="171" y="243"/>
                </a:cubicBezTo>
                <a:cubicBezTo>
                  <a:pt x="211" y="243"/>
                  <a:pt x="243" y="211"/>
                  <a:pt x="243" y="171"/>
                </a:cubicBezTo>
                <a:cubicBezTo>
                  <a:pt x="243" y="132"/>
                  <a:pt x="211" y="100"/>
                  <a:pt x="171" y="100"/>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6" name="Freeform 254"/>
          <p:cNvSpPr>
            <a:spLocks/>
          </p:cNvSpPr>
          <p:nvPr/>
        </p:nvSpPr>
        <p:spPr bwMode="auto">
          <a:xfrm>
            <a:off x="8711612" y="3609752"/>
            <a:ext cx="551260" cy="264319"/>
          </a:xfrm>
          <a:custGeom>
            <a:avLst/>
            <a:gdLst>
              <a:gd name="T0" fmla="*/ 630 w 651"/>
              <a:gd name="T1" fmla="*/ 273 h 313"/>
              <a:gd name="T2" fmla="*/ 589 w 651"/>
              <a:gd name="T3" fmla="*/ 273 h 313"/>
              <a:gd name="T4" fmla="*/ 304 w 651"/>
              <a:gd name="T5" fmla="*/ 0 h 313"/>
              <a:gd name="T6" fmla="*/ 19 w 651"/>
              <a:gd name="T7" fmla="*/ 271 h 313"/>
              <a:gd name="T8" fmla="*/ 0 w 651"/>
              <a:gd name="T9" fmla="*/ 292 h 313"/>
              <a:gd name="T10" fmla="*/ 21 w 651"/>
              <a:gd name="T11" fmla="*/ 313 h 313"/>
              <a:gd name="T12" fmla="*/ 630 w 651"/>
              <a:gd name="T13" fmla="*/ 313 h 313"/>
              <a:gd name="T14" fmla="*/ 651 w 651"/>
              <a:gd name="T15" fmla="*/ 293 h 313"/>
              <a:gd name="T16" fmla="*/ 630 w 651"/>
              <a:gd name="T17" fmla="*/ 273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1" h="313">
                <a:moveTo>
                  <a:pt x="630" y="273"/>
                </a:moveTo>
                <a:cubicBezTo>
                  <a:pt x="589" y="273"/>
                  <a:pt x="589" y="273"/>
                  <a:pt x="589" y="273"/>
                </a:cubicBezTo>
                <a:cubicBezTo>
                  <a:pt x="578" y="113"/>
                  <a:pt x="454" y="0"/>
                  <a:pt x="304" y="0"/>
                </a:cubicBezTo>
                <a:cubicBezTo>
                  <a:pt x="153" y="0"/>
                  <a:pt x="30" y="116"/>
                  <a:pt x="19" y="271"/>
                </a:cubicBezTo>
                <a:cubicBezTo>
                  <a:pt x="9" y="272"/>
                  <a:pt x="0" y="281"/>
                  <a:pt x="0" y="292"/>
                </a:cubicBezTo>
                <a:cubicBezTo>
                  <a:pt x="0" y="303"/>
                  <a:pt x="10" y="313"/>
                  <a:pt x="21" y="313"/>
                </a:cubicBezTo>
                <a:cubicBezTo>
                  <a:pt x="630" y="313"/>
                  <a:pt x="630" y="313"/>
                  <a:pt x="630" y="313"/>
                </a:cubicBezTo>
                <a:cubicBezTo>
                  <a:pt x="642" y="313"/>
                  <a:pt x="651" y="304"/>
                  <a:pt x="651" y="293"/>
                </a:cubicBezTo>
                <a:cubicBezTo>
                  <a:pt x="651" y="282"/>
                  <a:pt x="642" y="273"/>
                  <a:pt x="630" y="273"/>
                </a:cubicBezTo>
                <a:close/>
              </a:path>
            </a:pathLst>
          </a:custGeom>
          <a:solidFill>
            <a:srgbClr val="B9D533"/>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7" name="Freeform 255"/>
          <p:cNvSpPr>
            <a:spLocks/>
          </p:cNvSpPr>
          <p:nvPr/>
        </p:nvSpPr>
        <p:spPr bwMode="auto">
          <a:xfrm>
            <a:off x="8584689" y="3689022"/>
            <a:ext cx="1106121" cy="2120326"/>
          </a:xfrm>
          <a:custGeom>
            <a:avLst/>
            <a:gdLst>
              <a:gd name="T0" fmla="*/ 835 w 1488"/>
              <a:gd name="T1" fmla="*/ 717 h 2854"/>
              <a:gd name="T2" fmla="*/ 851 w 1488"/>
              <a:gd name="T3" fmla="*/ 708 h 2854"/>
              <a:gd name="T4" fmla="*/ 1249 w 1488"/>
              <a:gd name="T5" fmla="*/ 68 h 2854"/>
              <a:gd name="T6" fmla="*/ 1417 w 1488"/>
              <a:gd name="T7" fmla="*/ 36 h 2854"/>
              <a:gd name="T8" fmla="*/ 1451 w 1488"/>
              <a:gd name="T9" fmla="*/ 199 h 2854"/>
              <a:gd name="T10" fmla="*/ 890 w 1488"/>
              <a:gd name="T11" fmla="*/ 1074 h 2854"/>
              <a:gd name="T12" fmla="*/ 887 w 1488"/>
              <a:gd name="T13" fmla="*/ 1085 h 2854"/>
              <a:gd name="T14" fmla="*/ 887 w 1488"/>
              <a:gd name="T15" fmla="*/ 1839 h 2854"/>
              <a:gd name="T16" fmla="*/ 887 w 1488"/>
              <a:gd name="T17" fmla="*/ 1906 h 2854"/>
              <a:gd name="T18" fmla="*/ 887 w 1488"/>
              <a:gd name="T19" fmla="*/ 2723 h 2854"/>
              <a:gd name="T20" fmla="*/ 751 w 1488"/>
              <a:gd name="T21" fmla="*/ 2854 h 2854"/>
              <a:gd name="T22" fmla="*/ 749 w 1488"/>
              <a:gd name="T23" fmla="*/ 2854 h 2854"/>
              <a:gd name="T24" fmla="*/ 614 w 1488"/>
              <a:gd name="T25" fmla="*/ 2723 h 2854"/>
              <a:gd name="T26" fmla="*/ 614 w 1488"/>
              <a:gd name="T27" fmla="*/ 1925 h 2854"/>
              <a:gd name="T28" fmla="*/ 595 w 1488"/>
              <a:gd name="T29" fmla="*/ 1906 h 2854"/>
              <a:gd name="T30" fmla="*/ 576 w 1488"/>
              <a:gd name="T31" fmla="*/ 1906 h 2854"/>
              <a:gd name="T32" fmla="*/ 557 w 1488"/>
              <a:gd name="T33" fmla="*/ 1925 h 2854"/>
              <a:gd name="T34" fmla="*/ 557 w 1488"/>
              <a:gd name="T35" fmla="*/ 2723 h 2854"/>
              <a:gd name="T36" fmla="*/ 421 w 1488"/>
              <a:gd name="T37" fmla="*/ 2854 h 2854"/>
              <a:gd name="T38" fmla="*/ 419 w 1488"/>
              <a:gd name="T39" fmla="*/ 2854 h 2854"/>
              <a:gd name="T40" fmla="*/ 283 w 1488"/>
              <a:gd name="T41" fmla="*/ 2723 h 2854"/>
              <a:gd name="T42" fmla="*/ 283 w 1488"/>
              <a:gd name="T43" fmla="*/ 1906 h 2854"/>
              <a:gd name="T44" fmla="*/ 283 w 1488"/>
              <a:gd name="T45" fmla="*/ 1839 h 2854"/>
              <a:gd name="T46" fmla="*/ 283 w 1488"/>
              <a:gd name="T47" fmla="*/ 1103 h 2854"/>
              <a:gd name="T48" fmla="*/ 263 w 1488"/>
              <a:gd name="T49" fmla="*/ 1085 h 2854"/>
              <a:gd name="T50" fmla="*/ 263 w 1488"/>
              <a:gd name="T51" fmla="*/ 1085 h 2854"/>
              <a:gd name="T52" fmla="*/ 246 w 1488"/>
              <a:gd name="T53" fmla="*/ 1103 h 2854"/>
              <a:gd name="T54" fmla="*/ 246 w 1488"/>
              <a:gd name="T55" fmla="*/ 1712 h 2854"/>
              <a:gd name="T56" fmla="*/ 123 w 1488"/>
              <a:gd name="T57" fmla="*/ 1830 h 2854"/>
              <a:gd name="T58" fmla="*/ 0 w 1488"/>
              <a:gd name="T59" fmla="*/ 1712 h 2854"/>
              <a:gd name="T60" fmla="*/ 0 w 1488"/>
              <a:gd name="T61" fmla="*/ 1170 h 2854"/>
              <a:gd name="T62" fmla="*/ 0 w 1488"/>
              <a:gd name="T63" fmla="*/ 1024 h 2854"/>
              <a:gd name="T64" fmla="*/ 0 w 1488"/>
              <a:gd name="T65" fmla="*/ 736 h 2854"/>
              <a:gd name="T66" fmla="*/ 19 w 1488"/>
              <a:gd name="T67" fmla="*/ 717 h 2854"/>
              <a:gd name="T68" fmla="*/ 835 w 1488"/>
              <a:gd name="T69" fmla="*/ 717 h 2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88" h="2854">
                <a:moveTo>
                  <a:pt x="835" y="717"/>
                </a:moveTo>
                <a:cubicBezTo>
                  <a:pt x="841" y="717"/>
                  <a:pt x="847" y="714"/>
                  <a:pt x="851" y="708"/>
                </a:cubicBezTo>
                <a:cubicBezTo>
                  <a:pt x="1249" y="68"/>
                  <a:pt x="1249" y="68"/>
                  <a:pt x="1249" y="68"/>
                </a:cubicBezTo>
                <a:cubicBezTo>
                  <a:pt x="1286" y="14"/>
                  <a:pt x="1361" y="0"/>
                  <a:pt x="1417" y="36"/>
                </a:cubicBezTo>
                <a:cubicBezTo>
                  <a:pt x="1473" y="72"/>
                  <a:pt x="1488" y="145"/>
                  <a:pt x="1451" y="199"/>
                </a:cubicBezTo>
                <a:cubicBezTo>
                  <a:pt x="890" y="1074"/>
                  <a:pt x="890" y="1074"/>
                  <a:pt x="890" y="1074"/>
                </a:cubicBezTo>
                <a:cubicBezTo>
                  <a:pt x="888" y="1077"/>
                  <a:pt x="887" y="1081"/>
                  <a:pt x="887" y="1085"/>
                </a:cubicBezTo>
                <a:cubicBezTo>
                  <a:pt x="887" y="1839"/>
                  <a:pt x="887" y="1839"/>
                  <a:pt x="887" y="1839"/>
                </a:cubicBezTo>
                <a:cubicBezTo>
                  <a:pt x="887" y="1906"/>
                  <a:pt x="887" y="1906"/>
                  <a:pt x="887" y="1906"/>
                </a:cubicBezTo>
                <a:cubicBezTo>
                  <a:pt x="887" y="2723"/>
                  <a:pt x="887" y="2723"/>
                  <a:pt x="887" y="2723"/>
                </a:cubicBezTo>
                <a:cubicBezTo>
                  <a:pt x="887" y="2795"/>
                  <a:pt x="826" y="2854"/>
                  <a:pt x="751" y="2854"/>
                </a:cubicBezTo>
                <a:cubicBezTo>
                  <a:pt x="749" y="2854"/>
                  <a:pt x="749" y="2854"/>
                  <a:pt x="749" y="2854"/>
                </a:cubicBezTo>
                <a:cubicBezTo>
                  <a:pt x="675" y="2854"/>
                  <a:pt x="614" y="2795"/>
                  <a:pt x="614" y="2723"/>
                </a:cubicBezTo>
                <a:cubicBezTo>
                  <a:pt x="614" y="1925"/>
                  <a:pt x="614" y="1925"/>
                  <a:pt x="614" y="1925"/>
                </a:cubicBezTo>
                <a:cubicBezTo>
                  <a:pt x="614" y="1914"/>
                  <a:pt x="605" y="1906"/>
                  <a:pt x="595" y="1906"/>
                </a:cubicBezTo>
                <a:cubicBezTo>
                  <a:pt x="576" y="1906"/>
                  <a:pt x="576" y="1906"/>
                  <a:pt x="576" y="1906"/>
                </a:cubicBezTo>
                <a:cubicBezTo>
                  <a:pt x="565" y="1906"/>
                  <a:pt x="557" y="1914"/>
                  <a:pt x="557" y="1925"/>
                </a:cubicBezTo>
                <a:cubicBezTo>
                  <a:pt x="557" y="2723"/>
                  <a:pt x="557" y="2723"/>
                  <a:pt x="557" y="2723"/>
                </a:cubicBezTo>
                <a:cubicBezTo>
                  <a:pt x="557" y="2795"/>
                  <a:pt x="495" y="2854"/>
                  <a:pt x="421" y="2854"/>
                </a:cubicBezTo>
                <a:cubicBezTo>
                  <a:pt x="419" y="2854"/>
                  <a:pt x="419" y="2854"/>
                  <a:pt x="419" y="2854"/>
                </a:cubicBezTo>
                <a:cubicBezTo>
                  <a:pt x="344" y="2854"/>
                  <a:pt x="283" y="2795"/>
                  <a:pt x="283" y="2723"/>
                </a:cubicBezTo>
                <a:cubicBezTo>
                  <a:pt x="283" y="1906"/>
                  <a:pt x="283" y="1906"/>
                  <a:pt x="283" y="1906"/>
                </a:cubicBezTo>
                <a:cubicBezTo>
                  <a:pt x="283" y="1839"/>
                  <a:pt x="283" y="1839"/>
                  <a:pt x="283" y="1839"/>
                </a:cubicBezTo>
                <a:cubicBezTo>
                  <a:pt x="283" y="1103"/>
                  <a:pt x="283" y="1103"/>
                  <a:pt x="283" y="1103"/>
                </a:cubicBezTo>
                <a:cubicBezTo>
                  <a:pt x="283" y="1092"/>
                  <a:pt x="274" y="1084"/>
                  <a:pt x="263" y="1085"/>
                </a:cubicBezTo>
                <a:cubicBezTo>
                  <a:pt x="263" y="1085"/>
                  <a:pt x="263" y="1085"/>
                  <a:pt x="263" y="1085"/>
                </a:cubicBezTo>
                <a:cubicBezTo>
                  <a:pt x="253" y="1086"/>
                  <a:pt x="246" y="1094"/>
                  <a:pt x="246" y="1103"/>
                </a:cubicBezTo>
                <a:cubicBezTo>
                  <a:pt x="246" y="1712"/>
                  <a:pt x="246" y="1712"/>
                  <a:pt x="246" y="1712"/>
                </a:cubicBezTo>
                <a:cubicBezTo>
                  <a:pt x="246" y="1778"/>
                  <a:pt x="190" y="1830"/>
                  <a:pt x="123" y="1830"/>
                </a:cubicBezTo>
                <a:cubicBezTo>
                  <a:pt x="56" y="1830"/>
                  <a:pt x="0" y="1778"/>
                  <a:pt x="0" y="1712"/>
                </a:cubicBezTo>
                <a:cubicBezTo>
                  <a:pt x="0" y="1170"/>
                  <a:pt x="0" y="1170"/>
                  <a:pt x="0" y="1170"/>
                </a:cubicBezTo>
                <a:cubicBezTo>
                  <a:pt x="0" y="1024"/>
                  <a:pt x="0" y="1024"/>
                  <a:pt x="0" y="1024"/>
                </a:cubicBezTo>
                <a:cubicBezTo>
                  <a:pt x="0" y="736"/>
                  <a:pt x="0" y="736"/>
                  <a:pt x="0" y="736"/>
                </a:cubicBezTo>
                <a:cubicBezTo>
                  <a:pt x="0" y="726"/>
                  <a:pt x="9" y="717"/>
                  <a:pt x="19" y="717"/>
                </a:cubicBezTo>
                <a:lnTo>
                  <a:pt x="835" y="717"/>
                </a:lnTo>
                <a:close/>
              </a:path>
            </a:pathLst>
          </a:custGeom>
          <a:solidFill>
            <a:schemeClr val="bg1">
              <a:lumMod val="50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8" name="Freeform 256"/>
          <p:cNvSpPr>
            <a:spLocks/>
          </p:cNvSpPr>
          <p:nvPr/>
        </p:nvSpPr>
        <p:spPr bwMode="auto">
          <a:xfrm>
            <a:off x="8747332" y="3925268"/>
            <a:ext cx="453629" cy="245269"/>
          </a:xfrm>
          <a:custGeom>
            <a:avLst/>
            <a:gdLst>
              <a:gd name="T0" fmla="*/ 1 w 535"/>
              <a:gd name="T1" fmla="*/ 0 h 290"/>
              <a:gd name="T2" fmla="*/ 0 w 535"/>
              <a:gd name="T3" fmla="*/ 22 h 290"/>
              <a:gd name="T4" fmla="*/ 267 w 535"/>
              <a:gd name="T5" fmla="*/ 290 h 290"/>
              <a:gd name="T6" fmla="*/ 535 w 535"/>
              <a:gd name="T7" fmla="*/ 22 h 290"/>
              <a:gd name="T8" fmla="*/ 534 w 535"/>
              <a:gd name="T9" fmla="*/ 0 h 290"/>
              <a:gd name="T10" fmla="*/ 1 w 535"/>
              <a:gd name="T11" fmla="*/ 0 h 290"/>
            </a:gdLst>
            <a:ahLst/>
            <a:cxnLst>
              <a:cxn ang="0">
                <a:pos x="T0" y="T1"/>
              </a:cxn>
              <a:cxn ang="0">
                <a:pos x="T2" y="T3"/>
              </a:cxn>
              <a:cxn ang="0">
                <a:pos x="T4" y="T5"/>
              </a:cxn>
              <a:cxn ang="0">
                <a:pos x="T6" y="T7"/>
              </a:cxn>
              <a:cxn ang="0">
                <a:pos x="T8" y="T9"/>
              </a:cxn>
              <a:cxn ang="0">
                <a:pos x="T10" y="T11"/>
              </a:cxn>
            </a:cxnLst>
            <a:rect l="0" t="0" r="r" b="b"/>
            <a:pathLst>
              <a:path w="535" h="290">
                <a:moveTo>
                  <a:pt x="1" y="0"/>
                </a:moveTo>
                <a:cubicBezTo>
                  <a:pt x="0" y="7"/>
                  <a:pt x="0" y="15"/>
                  <a:pt x="0" y="22"/>
                </a:cubicBezTo>
                <a:cubicBezTo>
                  <a:pt x="0" y="170"/>
                  <a:pt x="120" y="290"/>
                  <a:pt x="267" y="290"/>
                </a:cubicBezTo>
                <a:cubicBezTo>
                  <a:pt x="415" y="290"/>
                  <a:pt x="535" y="170"/>
                  <a:pt x="535" y="22"/>
                </a:cubicBezTo>
                <a:cubicBezTo>
                  <a:pt x="535" y="15"/>
                  <a:pt x="534" y="7"/>
                  <a:pt x="534" y="0"/>
                </a:cubicBezTo>
                <a:lnTo>
                  <a:pt x="1" y="0"/>
                </a:lnTo>
                <a:close/>
              </a:path>
            </a:pathLst>
          </a:custGeom>
          <a:solidFill>
            <a:schemeClr val="bg1">
              <a:lumMod val="50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20" name="Rectangle 19"/>
          <p:cNvSpPr/>
          <p:nvPr/>
        </p:nvSpPr>
        <p:spPr>
          <a:xfrm>
            <a:off x="587812" y="2845312"/>
            <a:ext cx="5529708" cy="2862322"/>
          </a:xfrm>
          <a:prstGeom prst="rect">
            <a:avLst/>
          </a:prstGeom>
        </p:spPr>
        <p:txBody>
          <a:bodyPr wrap="square">
            <a:spAutoFit/>
          </a:bodyPr>
          <a:lstStyle/>
          <a:p>
            <a:r>
              <a:rPr lang="es-MX" sz="2000" b="1" dirty="0">
                <a:solidFill>
                  <a:schemeClr val="bg1">
                    <a:lumMod val="65000"/>
                  </a:schemeClr>
                </a:solidFill>
                <a:latin typeface="PT Sans" panose="020B0503020203020204" pitchFamily="34" charset="0"/>
              </a:rPr>
              <a:t>Todos los sistemas Comerciales </a:t>
            </a:r>
            <a:r>
              <a:rPr lang="es-MX" sz="2000" dirty="0">
                <a:solidFill>
                  <a:schemeClr val="bg1">
                    <a:lumMod val="65000"/>
                  </a:schemeClr>
                </a:solidFill>
                <a:latin typeface="PT Sans" panose="020B0503020203020204" pitchFamily="34" charset="0"/>
              </a:rPr>
              <a:t>estarán listos para resolver los requerimientos de las disposiciones fiscales incluidas en el anexo 20.</a:t>
            </a:r>
          </a:p>
          <a:p>
            <a:endParaRPr lang="es-MX" sz="2000" dirty="0">
              <a:solidFill>
                <a:schemeClr val="bg1">
                  <a:lumMod val="65000"/>
                </a:schemeClr>
              </a:solidFill>
              <a:latin typeface="PT Sans" panose="020B0503020203020204" pitchFamily="34" charset="0"/>
            </a:endParaRPr>
          </a:p>
          <a:p>
            <a:pPr marL="342900" indent="-342900">
              <a:buFont typeface="Arial" panose="020B0604020202020204" pitchFamily="34" charset="0"/>
              <a:buChar char="•"/>
            </a:pPr>
            <a:r>
              <a:rPr lang="es-MX" sz="2000" dirty="0" err="1">
                <a:solidFill>
                  <a:schemeClr val="bg1">
                    <a:lumMod val="65000"/>
                  </a:schemeClr>
                </a:solidFill>
                <a:latin typeface="PT Sans" panose="020B0503020203020204" pitchFamily="34" charset="0"/>
              </a:rPr>
              <a:t>AdminPaq</a:t>
            </a:r>
            <a:endParaRPr lang="es-MX" sz="2000" dirty="0">
              <a:solidFill>
                <a:schemeClr val="bg1">
                  <a:lumMod val="65000"/>
                </a:schemeClr>
              </a:solidFill>
              <a:latin typeface="PT Sans" panose="020B0503020203020204" pitchFamily="34" charset="0"/>
            </a:endParaRPr>
          </a:p>
          <a:p>
            <a:pPr marL="342900" indent="-342900">
              <a:buFont typeface="Arial" panose="020B0604020202020204" pitchFamily="34" charset="0"/>
              <a:buChar char="•"/>
            </a:pPr>
            <a:r>
              <a:rPr lang="es-MX" sz="2000" dirty="0">
                <a:solidFill>
                  <a:schemeClr val="bg1">
                    <a:lumMod val="65000"/>
                  </a:schemeClr>
                </a:solidFill>
                <a:latin typeface="PT Sans" panose="020B0503020203020204" pitchFamily="34" charset="0"/>
              </a:rPr>
              <a:t>Comercial Premium </a:t>
            </a:r>
          </a:p>
          <a:p>
            <a:pPr marL="342900" indent="-342900">
              <a:buFont typeface="Arial" panose="020B0604020202020204" pitchFamily="34" charset="0"/>
              <a:buChar char="•"/>
            </a:pPr>
            <a:r>
              <a:rPr lang="es-MX" sz="2000" dirty="0">
                <a:solidFill>
                  <a:schemeClr val="bg1">
                    <a:lumMod val="65000"/>
                  </a:schemeClr>
                </a:solidFill>
                <a:latin typeface="PT Sans" panose="020B0503020203020204" pitchFamily="34" charset="0"/>
              </a:rPr>
              <a:t>Comercial Pro</a:t>
            </a:r>
          </a:p>
          <a:p>
            <a:pPr marL="342900" indent="-342900">
              <a:buFont typeface="Arial" panose="020B0604020202020204" pitchFamily="34" charset="0"/>
              <a:buChar char="•"/>
            </a:pPr>
            <a:r>
              <a:rPr lang="es-MX" sz="2000" dirty="0">
                <a:solidFill>
                  <a:schemeClr val="bg1">
                    <a:lumMod val="65000"/>
                  </a:schemeClr>
                </a:solidFill>
                <a:latin typeface="PT Sans" panose="020B0503020203020204" pitchFamily="34" charset="0"/>
              </a:rPr>
              <a:t>Comercial </a:t>
            </a:r>
            <a:r>
              <a:rPr lang="es-MX" sz="2000" dirty="0" err="1">
                <a:solidFill>
                  <a:schemeClr val="bg1">
                    <a:lumMod val="65000"/>
                  </a:schemeClr>
                </a:solidFill>
                <a:latin typeface="PT Sans" panose="020B0503020203020204" pitchFamily="34" charset="0"/>
              </a:rPr>
              <a:t>Start</a:t>
            </a:r>
            <a:endParaRPr lang="es-MX" sz="2000" dirty="0">
              <a:solidFill>
                <a:schemeClr val="bg1">
                  <a:lumMod val="65000"/>
                </a:schemeClr>
              </a:solidFill>
              <a:latin typeface="PT Sans" panose="020B0503020203020204" pitchFamily="34" charset="0"/>
            </a:endParaRPr>
          </a:p>
          <a:p>
            <a:pPr marL="342900" indent="-342900">
              <a:buFont typeface="Arial" panose="020B0604020202020204" pitchFamily="34" charset="0"/>
              <a:buChar char="•"/>
            </a:pPr>
            <a:r>
              <a:rPr lang="es-MX" sz="2000" dirty="0">
                <a:solidFill>
                  <a:schemeClr val="bg1">
                    <a:lumMod val="65000"/>
                  </a:schemeClr>
                </a:solidFill>
                <a:latin typeface="PT Sans" panose="020B0503020203020204" pitchFamily="34" charset="0"/>
              </a:rPr>
              <a:t>Factura Electrónica</a:t>
            </a:r>
            <a:endParaRPr lang="id-ID" sz="2000" dirty="0">
              <a:solidFill>
                <a:schemeClr val="bg1">
                  <a:lumMod val="65000"/>
                </a:schemeClr>
              </a:solidFill>
              <a:latin typeface="PT Sans" panose="020B0503020203020204" pitchFamily="34" charset="0"/>
            </a:endParaRPr>
          </a:p>
        </p:txBody>
      </p:sp>
      <p:sp>
        <p:nvSpPr>
          <p:cNvPr id="21" name="Título 1"/>
          <p:cNvSpPr txBox="1">
            <a:spLocks/>
          </p:cNvSpPr>
          <p:nvPr/>
        </p:nvSpPr>
        <p:spPr>
          <a:xfrm>
            <a:off x="309128" y="467040"/>
            <a:ext cx="8438204" cy="1780638"/>
          </a:xfrm>
          <a:prstGeom prst="rect">
            <a:avLst/>
          </a:prstGeom>
        </p:spPr>
        <p:txBody>
          <a:bodyPr>
            <a:noAutofit/>
          </a:bodyPr>
          <a:lstStyle>
            <a:lvl1pPr algn="l" defTabSz="914400" rtl="0" eaLnBrk="1" latinLnBrk="0" hangingPunct="1">
              <a:lnSpc>
                <a:spcPct val="90000"/>
              </a:lnSpc>
              <a:spcBef>
                <a:spcPct val="0"/>
              </a:spcBef>
              <a:buNone/>
              <a:defRPr sz="4000" b="1" kern="1200">
                <a:solidFill>
                  <a:schemeClr val="accent5"/>
                </a:solidFill>
                <a:latin typeface="Myriad Pro" charset="0"/>
                <a:ea typeface="Myriad Pro" charset="0"/>
                <a:cs typeface="Myriad Pro" charset="0"/>
              </a:defRPr>
            </a:lvl1pPr>
          </a:lstStyle>
          <a:p>
            <a:r>
              <a:rPr lang="es-ES" sz="3200" dirty="0">
                <a:latin typeface="Calibri" charset="0"/>
                <a:ea typeface="Calibri" charset="0"/>
                <a:cs typeface="Calibri" charset="0"/>
              </a:rPr>
              <a:t>Nuestra línea de sistemas comerciales </a:t>
            </a:r>
          </a:p>
          <a:p>
            <a:r>
              <a:rPr lang="es-ES" sz="3200" dirty="0">
                <a:latin typeface="Calibri" charset="0"/>
                <a:ea typeface="Calibri" charset="0"/>
                <a:cs typeface="Calibri" charset="0"/>
              </a:rPr>
              <a:t>está en proceso de preparación para los cambios de Anexo 20 </a:t>
            </a:r>
            <a:endParaRPr lang="es-ES_tradnl" sz="3200" dirty="0">
              <a:latin typeface="Calibri" charset="0"/>
              <a:ea typeface="Calibri" charset="0"/>
              <a:cs typeface="Calibri" charset="0"/>
            </a:endParaRPr>
          </a:p>
        </p:txBody>
      </p:sp>
    </p:spTree>
    <p:extLst>
      <p:ext uri="{BB962C8B-B14F-4D97-AF65-F5344CB8AC3E}">
        <p14:creationId xmlns:p14="http://schemas.microsoft.com/office/powerpoint/2010/main" val="1663429802"/>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1"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grpId="1"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par>
                                <p:cTn id="20" presetID="53" presetClass="entr" presetSubtype="16" fill="hold" grpId="1"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animEffect transition="in" filter="fade">
                                      <p:cBhvr>
                                        <p:cTn id="24" dur="500"/>
                                        <p:tgtEl>
                                          <p:spTgt spid="4"/>
                                        </p:tgtEl>
                                      </p:cBhvr>
                                    </p:animEffect>
                                  </p:childTnLst>
                                </p:cTn>
                              </p:par>
                              <p:par>
                                <p:cTn id="25" presetID="53" presetClass="entr" presetSubtype="16" fill="hold" grpId="1"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fltVal val="0"/>
                                          </p:val>
                                        </p:tav>
                                        <p:tav tm="100000">
                                          <p:val>
                                            <p:strVal val="#ppt_w"/>
                                          </p:val>
                                        </p:tav>
                                      </p:tavLst>
                                    </p:anim>
                                    <p:anim calcmode="lin" valueType="num">
                                      <p:cBhvr>
                                        <p:cTn id="28" dur="500" fill="hold"/>
                                        <p:tgtEl>
                                          <p:spTgt spid="7"/>
                                        </p:tgtEl>
                                        <p:attrNameLst>
                                          <p:attrName>ppt_h</p:attrName>
                                        </p:attrNameLst>
                                      </p:cBhvr>
                                      <p:tavLst>
                                        <p:tav tm="0">
                                          <p:val>
                                            <p:fltVal val="0"/>
                                          </p:val>
                                        </p:tav>
                                        <p:tav tm="100000">
                                          <p:val>
                                            <p:strVal val="#ppt_h"/>
                                          </p:val>
                                        </p:tav>
                                      </p:tavLst>
                                    </p:anim>
                                    <p:animEffect transition="in" filter="fade">
                                      <p:cBhvr>
                                        <p:cTn id="29" dur="500"/>
                                        <p:tgtEl>
                                          <p:spTgt spid="7"/>
                                        </p:tgtEl>
                                      </p:cBhvr>
                                    </p:animEffect>
                                  </p:childTnLst>
                                </p:cTn>
                              </p:par>
                              <p:par>
                                <p:cTn id="30" presetID="53" presetClass="entr" presetSubtype="16" fill="hold" grpId="1"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Effect transition="in" filter="fade">
                                      <p:cBhvr>
                                        <p:cTn id="34" dur="500"/>
                                        <p:tgtEl>
                                          <p:spTgt spid="9"/>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p:cTn id="37" dur="500" fill="hold"/>
                                        <p:tgtEl>
                                          <p:spTgt spid="12"/>
                                        </p:tgtEl>
                                        <p:attrNameLst>
                                          <p:attrName>ppt_w</p:attrName>
                                        </p:attrNameLst>
                                      </p:cBhvr>
                                      <p:tavLst>
                                        <p:tav tm="0">
                                          <p:val>
                                            <p:fltVal val="0"/>
                                          </p:val>
                                        </p:tav>
                                        <p:tav tm="100000">
                                          <p:val>
                                            <p:strVal val="#ppt_w"/>
                                          </p:val>
                                        </p:tav>
                                      </p:tavLst>
                                    </p:anim>
                                    <p:anim calcmode="lin" valueType="num">
                                      <p:cBhvr>
                                        <p:cTn id="38" dur="500" fill="hold"/>
                                        <p:tgtEl>
                                          <p:spTgt spid="12"/>
                                        </p:tgtEl>
                                        <p:attrNameLst>
                                          <p:attrName>ppt_h</p:attrName>
                                        </p:attrNameLst>
                                      </p:cBhvr>
                                      <p:tavLst>
                                        <p:tav tm="0">
                                          <p:val>
                                            <p:fltVal val="0"/>
                                          </p:val>
                                        </p:tav>
                                        <p:tav tm="100000">
                                          <p:val>
                                            <p:strVal val="#ppt_h"/>
                                          </p:val>
                                        </p:tav>
                                      </p:tavLst>
                                    </p:anim>
                                    <p:animEffect transition="in" filter="fade">
                                      <p:cBhvr>
                                        <p:cTn id="39" dur="500"/>
                                        <p:tgtEl>
                                          <p:spTgt spid="12"/>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500" fill="hold"/>
                                        <p:tgtEl>
                                          <p:spTgt spid="10"/>
                                        </p:tgtEl>
                                        <p:attrNameLst>
                                          <p:attrName>ppt_w</p:attrName>
                                        </p:attrNameLst>
                                      </p:cBhvr>
                                      <p:tavLst>
                                        <p:tav tm="0">
                                          <p:val>
                                            <p:fltVal val="0"/>
                                          </p:val>
                                        </p:tav>
                                        <p:tav tm="100000">
                                          <p:val>
                                            <p:strVal val="#ppt_w"/>
                                          </p:val>
                                        </p:tav>
                                      </p:tavLst>
                                    </p:anim>
                                    <p:anim calcmode="lin" valueType="num">
                                      <p:cBhvr>
                                        <p:cTn id="48" dur="500" fill="hold"/>
                                        <p:tgtEl>
                                          <p:spTgt spid="10"/>
                                        </p:tgtEl>
                                        <p:attrNameLst>
                                          <p:attrName>ppt_h</p:attrName>
                                        </p:attrNameLst>
                                      </p:cBhvr>
                                      <p:tavLst>
                                        <p:tav tm="0">
                                          <p:val>
                                            <p:fltVal val="0"/>
                                          </p:val>
                                        </p:tav>
                                        <p:tav tm="100000">
                                          <p:val>
                                            <p:strVal val="#ppt_h"/>
                                          </p:val>
                                        </p:tav>
                                      </p:tavLst>
                                    </p:anim>
                                    <p:animEffect transition="in" filter="fade">
                                      <p:cBhvr>
                                        <p:cTn id="49" dur="500"/>
                                        <p:tgtEl>
                                          <p:spTgt spid="10"/>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p:cTn id="52" dur="500" fill="hold"/>
                                        <p:tgtEl>
                                          <p:spTgt spid="13"/>
                                        </p:tgtEl>
                                        <p:attrNameLst>
                                          <p:attrName>ppt_w</p:attrName>
                                        </p:attrNameLst>
                                      </p:cBhvr>
                                      <p:tavLst>
                                        <p:tav tm="0">
                                          <p:val>
                                            <p:fltVal val="0"/>
                                          </p:val>
                                        </p:tav>
                                        <p:tav tm="100000">
                                          <p:val>
                                            <p:strVal val="#ppt_w"/>
                                          </p:val>
                                        </p:tav>
                                      </p:tavLst>
                                    </p:anim>
                                    <p:anim calcmode="lin" valueType="num">
                                      <p:cBhvr>
                                        <p:cTn id="53" dur="500" fill="hold"/>
                                        <p:tgtEl>
                                          <p:spTgt spid="13"/>
                                        </p:tgtEl>
                                        <p:attrNameLst>
                                          <p:attrName>ppt_h</p:attrName>
                                        </p:attrNameLst>
                                      </p:cBhvr>
                                      <p:tavLst>
                                        <p:tav tm="0">
                                          <p:val>
                                            <p:fltVal val="0"/>
                                          </p:val>
                                        </p:tav>
                                        <p:tav tm="100000">
                                          <p:val>
                                            <p:strVal val="#ppt_h"/>
                                          </p:val>
                                        </p:tav>
                                      </p:tavLst>
                                    </p:anim>
                                    <p:animEffect transition="in" filter="fade">
                                      <p:cBhvr>
                                        <p:cTn id="54" dur="500"/>
                                        <p:tgtEl>
                                          <p:spTgt spid="13"/>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anim calcmode="lin" valueType="num">
                                      <p:cBhvr>
                                        <p:cTn id="57" dur="500" fill="hold"/>
                                        <p:tgtEl>
                                          <p:spTgt spid="15"/>
                                        </p:tgtEl>
                                        <p:attrNameLst>
                                          <p:attrName>ppt_w</p:attrName>
                                        </p:attrNameLst>
                                      </p:cBhvr>
                                      <p:tavLst>
                                        <p:tav tm="0">
                                          <p:val>
                                            <p:fltVal val="0"/>
                                          </p:val>
                                        </p:tav>
                                        <p:tav tm="100000">
                                          <p:val>
                                            <p:strVal val="#ppt_w"/>
                                          </p:val>
                                        </p:tav>
                                      </p:tavLst>
                                    </p:anim>
                                    <p:anim calcmode="lin" valueType="num">
                                      <p:cBhvr>
                                        <p:cTn id="58" dur="500" fill="hold"/>
                                        <p:tgtEl>
                                          <p:spTgt spid="15"/>
                                        </p:tgtEl>
                                        <p:attrNameLst>
                                          <p:attrName>ppt_h</p:attrName>
                                        </p:attrNameLst>
                                      </p:cBhvr>
                                      <p:tavLst>
                                        <p:tav tm="0">
                                          <p:val>
                                            <p:fltVal val="0"/>
                                          </p:val>
                                        </p:tav>
                                        <p:tav tm="100000">
                                          <p:val>
                                            <p:strVal val="#ppt_h"/>
                                          </p:val>
                                        </p:tav>
                                      </p:tavLst>
                                    </p:anim>
                                    <p:animEffect transition="in" filter="fade">
                                      <p:cBhvr>
                                        <p:cTn id="59" dur="500"/>
                                        <p:tgtEl>
                                          <p:spTgt spid="15"/>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8"/>
                                        </p:tgtEl>
                                        <p:attrNameLst>
                                          <p:attrName>style.visibility</p:attrName>
                                        </p:attrNameLst>
                                      </p:cBhvr>
                                      <p:to>
                                        <p:strVal val="visible"/>
                                      </p:to>
                                    </p:set>
                                    <p:anim calcmode="lin" valueType="num">
                                      <p:cBhvr>
                                        <p:cTn id="62" dur="500" fill="hold"/>
                                        <p:tgtEl>
                                          <p:spTgt spid="8"/>
                                        </p:tgtEl>
                                        <p:attrNameLst>
                                          <p:attrName>ppt_w</p:attrName>
                                        </p:attrNameLst>
                                      </p:cBhvr>
                                      <p:tavLst>
                                        <p:tav tm="0">
                                          <p:val>
                                            <p:fltVal val="0"/>
                                          </p:val>
                                        </p:tav>
                                        <p:tav tm="100000">
                                          <p:val>
                                            <p:strVal val="#ppt_w"/>
                                          </p:val>
                                        </p:tav>
                                      </p:tavLst>
                                    </p:anim>
                                    <p:anim calcmode="lin" valueType="num">
                                      <p:cBhvr>
                                        <p:cTn id="63" dur="500" fill="hold"/>
                                        <p:tgtEl>
                                          <p:spTgt spid="8"/>
                                        </p:tgtEl>
                                        <p:attrNameLst>
                                          <p:attrName>ppt_h</p:attrName>
                                        </p:attrNameLst>
                                      </p:cBhvr>
                                      <p:tavLst>
                                        <p:tav tm="0">
                                          <p:val>
                                            <p:fltVal val="0"/>
                                          </p:val>
                                        </p:tav>
                                        <p:tav tm="100000">
                                          <p:val>
                                            <p:strVal val="#ppt_h"/>
                                          </p:val>
                                        </p:tav>
                                      </p:tavLst>
                                    </p:anim>
                                    <p:animEffect transition="in" filter="fade">
                                      <p:cBhvr>
                                        <p:cTn id="64" dur="500"/>
                                        <p:tgtEl>
                                          <p:spTgt spid="8"/>
                                        </p:tgtEl>
                                      </p:cBhvr>
                                    </p:animEffect>
                                  </p:childTnLst>
                                </p:cTn>
                              </p:par>
                              <p:par>
                                <p:cTn id="65" presetID="8" presetClass="emph" presetSubtype="0" fill="hold" grpId="0" nodeType="withEffect">
                                  <p:stCondLst>
                                    <p:cond delay="0"/>
                                  </p:stCondLst>
                                  <p:childTnLst>
                                    <p:animRot by="21600000">
                                      <p:cBhvr>
                                        <p:cTn id="66" dur="4000" fill="hold"/>
                                        <p:tgtEl>
                                          <p:spTgt spid="5"/>
                                        </p:tgtEl>
                                        <p:attrNameLst>
                                          <p:attrName>r</p:attrName>
                                        </p:attrNameLst>
                                      </p:cBhvr>
                                    </p:animRot>
                                  </p:childTnLst>
                                </p:cTn>
                              </p:par>
                              <p:par>
                                <p:cTn id="67" presetID="8" presetClass="emph" presetSubtype="0" fill="hold" grpId="0" nodeType="withEffect">
                                  <p:stCondLst>
                                    <p:cond delay="0"/>
                                  </p:stCondLst>
                                  <p:childTnLst>
                                    <p:animRot by="-21600000">
                                      <p:cBhvr>
                                        <p:cTn id="68" dur="4000" fill="hold"/>
                                        <p:tgtEl>
                                          <p:spTgt spid="6"/>
                                        </p:tgtEl>
                                        <p:attrNameLst>
                                          <p:attrName>r</p:attrName>
                                        </p:attrNameLst>
                                      </p:cBhvr>
                                    </p:animRot>
                                  </p:childTnLst>
                                </p:cTn>
                              </p:par>
                              <p:par>
                                <p:cTn id="69" presetID="8" presetClass="emph" presetSubtype="0" fill="hold" grpId="0" nodeType="withEffect">
                                  <p:stCondLst>
                                    <p:cond delay="0"/>
                                  </p:stCondLst>
                                  <p:childTnLst>
                                    <p:animRot by="21600000">
                                      <p:cBhvr>
                                        <p:cTn id="70" dur="4000" fill="hold"/>
                                        <p:tgtEl>
                                          <p:spTgt spid="11"/>
                                        </p:tgtEl>
                                        <p:attrNameLst>
                                          <p:attrName>r</p:attrName>
                                        </p:attrNameLst>
                                      </p:cBhvr>
                                    </p:animRot>
                                  </p:childTnLst>
                                </p:cTn>
                              </p:par>
                              <p:par>
                                <p:cTn id="71" presetID="8" presetClass="emph" presetSubtype="0" fill="hold" grpId="0" nodeType="withEffect">
                                  <p:stCondLst>
                                    <p:cond delay="0"/>
                                  </p:stCondLst>
                                  <p:childTnLst>
                                    <p:animRot by="-21600000">
                                      <p:cBhvr>
                                        <p:cTn id="72" dur="4000" fill="hold"/>
                                        <p:tgtEl>
                                          <p:spTgt spid="4"/>
                                        </p:tgtEl>
                                        <p:attrNameLst>
                                          <p:attrName>r</p:attrName>
                                        </p:attrNameLst>
                                      </p:cBhvr>
                                    </p:animRot>
                                  </p:childTnLst>
                                </p:cTn>
                              </p:par>
                              <p:par>
                                <p:cTn id="73" presetID="8" presetClass="emph" presetSubtype="0" fill="hold" grpId="0" nodeType="withEffect">
                                  <p:stCondLst>
                                    <p:cond delay="0"/>
                                  </p:stCondLst>
                                  <p:childTnLst>
                                    <p:animRot by="21600000">
                                      <p:cBhvr>
                                        <p:cTn id="74" dur="4000" fill="hold"/>
                                        <p:tgtEl>
                                          <p:spTgt spid="7"/>
                                        </p:tgtEl>
                                        <p:attrNameLst>
                                          <p:attrName>r</p:attrName>
                                        </p:attrNameLst>
                                      </p:cBhvr>
                                    </p:animRot>
                                  </p:childTnLst>
                                </p:cTn>
                              </p:par>
                              <p:par>
                                <p:cTn id="75" presetID="8" presetClass="emph" presetSubtype="0" fill="hold" grpId="0" nodeType="withEffect">
                                  <p:stCondLst>
                                    <p:cond delay="0"/>
                                  </p:stCondLst>
                                  <p:childTnLst>
                                    <p:animRot by="-21600000">
                                      <p:cBhvr>
                                        <p:cTn id="76" dur="4000" fill="hold"/>
                                        <p:tgtEl>
                                          <p:spTgt spid="9"/>
                                        </p:tgtEl>
                                        <p:attrNameLst>
                                          <p:attrName>r</p:attrName>
                                        </p:attrNameLst>
                                      </p:cBhvr>
                                    </p:animRot>
                                  </p:childTnLst>
                                </p:cTn>
                              </p:par>
                              <p:par>
                                <p:cTn id="77" presetID="10" presetClass="entr" presetSubtype="0" fill="hold" grpId="0" nodeType="withEffect">
                                  <p:stCondLst>
                                    <p:cond delay="0"/>
                                  </p:stCondLst>
                                  <p:childTnLst>
                                    <p:set>
                                      <p:cBhvr>
                                        <p:cTn id="78" dur="1" fill="hold">
                                          <p:stCondLst>
                                            <p:cond delay="0"/>
                                          </p:stCondLst>
                                        </p:cTn>
                                        <p:tgtEl>
                                          <p:spTgt spid="17"/>
                                        </p:tgtEl>
                                        <p:attrNameLst>
                                          <p:attrName>style.visibility</p:attrName>
                                        </p:attrNameLst>
                                      </p:cBhvr>
                                      <p:to>
                                        <p:strVal val="visible"/>
                                      </p:to>
                                    </p:set>
                                    <p:animEffect transition="in" filter="fade">
                                      <p:cBhvr>
                                        <p:cTn id="79" dur="500"/>
                                        <p:tgtEl>
                                          <p:spTgt spid="17"/>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6"/>
                                        </p:tgtEl>
                                        <p:attrNameLst>
                                          <p:attrName>style.visibility</p:attrName>
                                        </p:attrNameLst>
                                      </p:cBhvr>
                                      <p:to>
                                        <p:strVal val="visible"/>
                                      </p:to>
                                    </p:set>
                                    <p:animEffect transition="in" filter="fade">
                                      <p:cBhvr>
                                        <p:cTn id="82" dur="500"/>
                                        <p:tgtEl>
                                          <p:spTgt spid="1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fade">
                                      <p:cBhvr>
                                        <p:cTn id="85" dur="500"/>
                                        <p:tgtEl>
                                          <p:spTgt spid="18"/>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fade">
                                      <p:cBhvr>
                                        <p:cTn id="8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9" grpId="0" animBg="1"/>
      <p:bldP spid="9" grpId="1" animBg="1"/>
      <p:bldP spid="10" grpId="0" animBg="1"/>
      <p:bldP spid="11" grpId="0" animBg="1"/>
      <p:bldP spid="11" grpId="1" animBg="1"/>
      <p:bldP spid="12" grpId="0" animBg="1"/>
      <p:bldP spid="13" grpId="0" animBg="1"/>
      <p:bldP spid="14" grpId="0" animBg="1"/>
      <p:bldP spid="15" grpId="0" animBg="1"/>
      <p:bldP spid="16" grpId="0" animBg="1"/>
      <p:bldP spid="17" grpId="0" animBg="1"/>
      <p:bldP spid="18" grpId="0" animBg="1"/>
      <p:bldP spid="20"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txBox="1">
            <a:spLocks/>
          </p:cNvSpPr>
          <p:nvPr/>
        </p:nvSpPr>
        <p:spPr>
          <a:xfrm>
            <a:off x="438150" y="44360"/>
            <a:ext cx="9434513" cy="16206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chemeClr val="accent5"/>
                </a:solidFill>
                <a:latin typeface="Myriad Pro" charset="0"/>
                <a:ea typeface="Myriad Pro" charset="0"/>
                <a:cs typeface="Myriad Pro" charset="0"/>
              </a:defRPr>
            </a:lvl1pPr>
          </a:lstStyle>
          <a:p>
            <a:r>
              <a:rPr lang="es-ES" sz="4800" dirty="0">
                <a:latin typeface="Calibri" charset="0"/>
                <a:ea typeface="Calibri" charset="0"/>
                <a:cs typeface="Calibri" charset="0"/>
              </a:rPr>
              <a:t>Algunas funcionalidades para </a:t>
            </a:r>
          </a:p>
          <a:p>
            <a:r>
              <a:rPr lang="es-ES" sz="4800" dirty="0">
                <a:latin typeface="Calibri" charset="0"/>
                <a:ea typeface="Calibri" charset="0"/>
                <a:cs typeface="Calibri" charset="0"/>
              </a:rPr>
              <a:t>Anexo 20 </a:t>
            </a:r>
            <a:endParaRPr lang="es-ES_tradnl" sz="4800" dirty="0">
              <a:latin typeface="Calibri" charset="0"/>
              <a:ea typeface="Calibri" charset="0"/>
              <a:cs typeface="Calibri" charset="0"/>
            </a:endParaRPr>
          </a:p>
        </p:txBody>
      </p:sp>
      <p:pic>
        <p:nvPicPr>
          <p:cNvPr id="15" name="Imagen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85895" y="1196933"/>
            <a:ext cx="1706105" cy="468092"/>
          </a:xfrm>
          <a:prstGeom prst="rect">
            <a:avLst/>
          </a:prstGeom>
        </p:spPr>
      </p:pic>
      <p:pic>
        <p:nvPicPr>
          <p:cNvPr id="6" name="Imagen 5"/>
          <p:cNvPicPr>
            <a:picLocks noChangeAspect="1"/>
          </p:cNvPicPr>
          <p:nvPr/>
        </p:nvPicPr>
        <p:blipFill rotWithShape="1">
          <a:blip r:embed="rId4"/>
          <a:srcRect l="671" t="2277" r="730" b="1112"/>
          <a:stretch/>
        </p:blipFill>
        <p:spPr>
          <a:xfrm>
            <a:off x="1976935" y="2074460"/>
            <a:ext cx="7438030" cy="2825087"/>
          </a:xfrm>
          <a:prstGeom prst="rect">
            <a:avLst/>
          </a:prstGeom>
        </p:spPr>
      </p:pic>
      <p:sp>
        <p:nvSpPr>
          <p:cNvPr id="10" name="Rectangle 19"/>
          <p:cNvSpPr/>
          <p:nvPr/>
        </p:nvSpPr>
        <p:spPr>
          <a:xfrm>
            <a:off x="1873686" y="5145600"/>
            <a:ext cx="5529708" cy="1631216"/>
          </a:xfrm>
          <a:prstGeom prst="rect">
            <a:avLst/>
          </a:prstGeom>
        </p:spPr>
        <p:txBody>
          <a:bodyPr wrap="square">
            <a:spAutoFit/>
          </a:bodyPr>
          <a:lstStyle/>
          <a:p>
            <a:r>
              <a:rPr lang="es-MX" sz="2000" b="1" dirty="0">
                <a:solidFill>
                  <a:schemeClr val="bg1">
                    <a:lumMod val="65000"/>
                  </a:schemeClr>
                </a:solidFill>
                <a:latin typeface="PT Sans" panose="020B0503020203020204" pitchFamily="34" charset="0"/>
              </a:rPr>
              <a:t>Queremos mostrarte </a:t>
            </a:r>
            <a:r>
              <a:rPr lang="es-MX" sz="2000" dirty="0">
                <a:solidFill>
                  <a:schemeClr val="bg1">
                    <a:lumMod val="65000"/>
                  </a:schemeClr>
                </a:solidFill>
                <a:latin typeface="PT Sans" panose="020B0503020203020204" pitchFamily="34" charset="0"/>
              </a:rPr>
              <a:t>algunas funcionalidades relevantes que serán necesarias en Anexo 20, utilizaremos como ejemplo Comercial Premium, pero estos cambios también estarán disponibles para </a:t>
            </a:r>
            <a:r>
              <a:rPr lang="es-MX" sz="2000" b="1" dirty="0" err="1">
                <a:solidFill>
                  <a:schemeClr val="bg1">
                    <a:lumMod val="65000"/>
                  </a:schemeClr>
                </a:solidFill>
                <a:latin typeface="PT Sans" panose="020B0503020203020204" pitchFamily="34" charset="0"/>
              </a:rPr>
              <a:t>AdminPaq</a:t>
            </a:r>
            <a:r>
              <a:rPr lang="es-MX" sz="2000" dirty="0">
                <a:solidFill>
                  <a:schemeClr val="bg1">
                    <a:lumMod val="65000"/>
                  </a:schemeClr>
                </a:solidFill>
                <a:latin typeface="PT Sans" panose="020B0503020203020204" pitchFamily="34" charset="0"/>
              </a:rPr>
              <a:t> y </a:t>
            </a:r>
            <a:r>
              <a:rPr lang="es-MX" sz="2000" b="1" dirty="0">
                <a:solidFill>
                  <a:schemeClr val="bg1">
                    <a:lumMod val="65000"/>
                  </a:schemeClr>
                </a:solidFill>
                <a:latin typeface="PT Sans" panose="020B0503020203020204" pitchFamily="34" charset="0"/>
              </a:rPr>
              <a:t>Factura Electrónica</a:t>
            </a:r>
            <a:r>
              <a:rPr lang="es-MX" sz="2000" dirty="0">
                <a:solidFill>
                  <a:schemeClr val="bg1">
                    <a:lumMod val="65000"/>
                  </a:schemeClr>
                </a:solidFill>
                <a:latin typeface="PT Sans" panose="020B0503020203020204" pitchFamily="34" charset="0"/>
              </a:rPr>
              <a:t>.</a:t>
            </a:r>
          </a:p>
        </p:txBody>
      </p:sp>
    </p:spTree>
    <p:extLst>
      <p:ext uri="{BB962C8B-B14F-4D97-AF65-F5344CB8AC3E}">
        <p14:creationId xmlns:p14="http://schemas.microsoft.com/office/powerpoint/2010/main" val="1356000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75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txBox="1">
            <a:spLocks/>
          </p:cNvSpPr>
          <p:nvPr/>
        </p:nvSpPr>
        <p:spPr>
          <a:xfrm>
            <a:off x="438150" y="44360"/>
            <a:ext cx="10515600" cy="102078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chemeClr val="accent5"/>
                </a:solidFill>
                <a:latin typeface="Myriad Pro" charset="0"/>
                <a:ea typeface="Myriad Pro" charset="0"/>
                <a:cs typeface="Myriad Pro" charset="0"/>
              </a:defRPr>
            </a:lvl1pPr>
          </a:lstStyle>
          <a:p>
            <a:r>
              <a:rPr lang="es-ES" sz="4800" dirty="0">
                <a:latin typeface="Calibri" charset="0"/>
                <a:ea typeface="Calibri" charset="0"/>
                <a:cs typeface="Calibri" charset="0"/>
              </a:rPr>
              <a:t>Catálogo de Pesos y Medidas</a:t>
            </a:r>
            <a:endParaRPr lang="es-ES_tradnl" sz="4800" dirty="0">
              <a:latin typeface="Calibri" charset="0"/>
              <a:ea typeface="Calibri" charset="0"/>
              <a:cs typeface="Calibri" charset="0"/>
            </a:endParaRPr>
          </a:p>
        </p:txBody>
      </p:sp>
      <p:pic>
        <p:nvPicPr>
          <p:cNvPr id="15" name="Imagen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85895" y="1196933"/>
            <a:ext cx="1706105" cy="468092"/>
          </a:xfrm>
          <a:prstGeom prst="rect">
            <a:avLst/>
          </a:prstGeom>
        </p:spPr>
      </p:pic>
      <p:pic>
        <p:nvPicPr>
          <p:cNvPr id="8" name="Imagen 7"/>
          <p:cNvPicPr>
            <a:picLocks noChangeAspect="1"/>
          </p:cNvPicPr>
          <p:nvPr/>
        </p:nvPicPr>
        <p:blipFill>
          <a:blip r:embed="rId4"/>
          <a:stretch>
            <a:fillRect/>
          </a:stretch>
        </p:blipFill>
        <p:spPr>
          <a:xfrm>
            <a:off x="1731275" y="1299736"/>
            <a:ext cx="3995951" cy="5074066"/>
          </a:xfrm>
          <a:prstGeom prst="rect">
            <a:avLst/>
          </a:prstGeom>
          <a:ln>
            <a:solidFill>
              <a:srgbClr val="C00000"/>
            </a:solidFill>
          </a:ln>
        </p:spPr>
      </p:pic>
      <p:sp>
        <p:nvSpPr>
          <p:cNvPr id="16" name="Elipse 15"/>
          <p:cNvSpPr/>
          <p:nvPr/>
        </p:nvSpPr>
        <p:spPr>
          <a:xfrm>
            <a:off x="2797790" y="3125337"/>
            <a:ext cx="1651380" cy="42308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7" name="Imagen 16"/>
          <p:cNvPicPr>
            <a:picLocks noChangeAspect="1"/>
          </p:cNvPicPr>
          <p:nvPr/>
        </p:nvPicPr>
        <p:blipFill>
          <a:blip r:embed="rId5"/>
          <a:stretch>
            <a:fillRect/>
          </a:stretch>
        </p:blipFill>
        <p:spPr>
          <a:xfrm>
            <a:off x="772023" y="1430979"/>
            <a:ext cx="9426578" cy="4421876"/>
          </a:xfrm>
          <a:prstGeom prst="rect">
            <a:avLst/>
          </a:prstGeom>
        </p:spPr>
      </p:pic>
      <p:sp>
        <p:nvSpPr>
          <p:cNvPr id="19" name="Freeform 14"/>
          <p:cNvSpPr>
            <a:spLocks noEditPoints="1"/>
          </p:cNvSpPr>
          <p:nvPr/>
        </p:nvSpPr>
        <p:spPr bwMode="auto">
          <a:xfrm>
            <a:off x="438150" y="4013247"/>
            <a:ext cx="291005" cy="291952"/>
          </a:xfrm>
          <a:custGeom>
            <a:avLst/>
            <a:gdLst>
              <a:gd name="T0" fmla="*/ 128 w 257"/>
              <a:gd name="T1" fmla="*/ 0 h 258"/>
              <a:gd name="T2" fmla="*/ 0 w 257"/>
              <a:gd name="T3" fmla="*/ 129 h 258"/>
              <a:gd name="T4" fmla="*/ 128 w 257"/>
              <a:gd name="T5" fmla="*/ 258 h 258"/>
              <a:gd name="T6" fmla="*/ 257 w 257"/>
              <a:gd name="T7" fmla="*/ 129 h 258"/>
              <a:gd name="T8" fmla="*/ 128 w 257"/>
              <a:gd name="T9" fmla="*/ 0 h 258"/>
              <a:gd name="T10" fmla="*/ 183 w 257"/>
              <a:gd name="T11" fmla="*/ 132 h 258"/>
              <a:gd name="T12" fmla="*/ 167 w 257"/>
              <a:gd name="T13" fmla="*/ 147 h 258"/>
              <a:gd name="T14" fmla="*/ 109 w 257"/>
              <a:gd name="T15" fmla="*/ 205 h 258"/>
              <a:gd name="T16" fmla="*/ 104 w 257"/>
              <a:gd name="T17" fmla="*/ 205 h 258"/>
              <a:gd name="T18" fmla="*/ 88 w 257"/>
              <a:gd name="T19" fmla="*/ 190 h 258"/>
              <a:gd name="T20" fmla="*/ 88 w 257"/>
              <a:gd name="T21" fmla="*/ 184 h 258"/>
              <a:gd name="T22" fmla="*/ 143 w 257"/>
              <a:gd name="T23" fmla="*/ 129 h 258"/>
              <a:gd name="T24" fmla="*/ 88 w 257"/>
              <a:gd name="T25" fmla="*/ 73 h 258"/>
              <a:gd name="T26" fmla="*/ 88 w 257"/>
              <a:gd name="T27" fmla="*/ 68 h 258"/>
              <a:gd name="T28" fmla="*/ 104 w 257"/>
              <a:gd name="T29" fmla="*/ 52 h 258"/>
              <a:gd name="T30" fmla="*/ 109 w 257"/>
              <a:gd name="T31" fmla="*/ 52 h 258"/>
              <a:gd name="T32" fmla="*/ 167 w 257"/>
              <a:gd name="T33" fmla="*/ 110 h 258"/>
              <a:gd name="T34" fmla="*/ 183 w 257"/>
              <a:gd name="T35" fmla="*/ 126 h 258"/>
              <a:gd name="T36" fmla="*/ 183 w 257"/>
              <a:gd name="T37" fmla="*/ 13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7" h="258">
                <a:moveTo>
                  <a:pt x="128" y="0"/>
                </a:moveTo>
                <a:cubicBezTo>
                  <a:pt x="57" y="0"/>
                  <a:pt x="0" y="58"/>
                  <a:pt x="0" y="129"/>
                </a:cubicBezTo>
                <a:cubicBezTo>
                  <a:pt x="0" y="200"/>
                  <a:pt x="57" y="258"/>
                  <a:pt x="128" y="258"/>
                </a:cubicBezTo>
                <a:cubicBezTo>
                  <a:pt x="200" y="258"/>
                  <a:pt x="257" y="200"/>
                  <a:pt x="257" y="129"/>
                </a:cubicBezTo>
                <a:cubicBezTo>
                  <a:pt x="257" y="58"/>
                  <a:pt x="200" y="0"/>
                  <a:pt x="128" y="0"/>
                </a:cubicBezTo>
                <a:close/>
                <a:moveTo>
                  <a:pt x="183" y="132"/>
                </a:moveTo>
                <a:cubicBezTo>
                  <a:pt x="167" y="147"/>
                  <a:pt x="167" y="147"/>
                  <a:pt x="167" y="147"/>
                </a:cubicBezTo>
                <a:cubicBezTo>
                  <a:pt x="109" y="205"/>
                  <a:pt x="109" y="205"/>
                  <a:pt x="109" y="205"/>
                </a:cubicBezTo>
                <a:cubicBezTo>
                  <a:pt x="108" y="207"/>
                  <a:pt x="105" y="207"/>
                  <a:pt x="104" y="205"/>
                </a:cubicBezTo>
                <a:cubicBezTo>
                  <a:pt x="88" y="190"/>
                  <a:pt x="88" y="190"/>
                  <a:pt x="88" y="190"/>
                </a:cubicBezTo>
                <a:cubicBezTo>
                  <a:pt x="86" y="188"/>
                  <a:pt x="86" y="185"/>
                  <a:pt x="88" y="184"/>
                </a:cubicBezTo>
                <a:cubicBezTo>
                  <a:pt x="143" y="129"/>
                  <a:pt x="143" y="129"/>
                  <a:pt x="143" y="129"/>
                </a:cubicBezTo>
                <a:cubicBezTo>
                  <a:pt x="88" y="73"/>
                  <a:pt x="88" y="73"/>
                  <a:pt x="88" y="73"/>
                </a:cubicBezTo>
                <a:cubicBezTo>
                  <a:pt x="86" y="72"/>
                  <a:pt x="86" y="69"/>
                  <a:pt x="88" y="68"/>
                </a:cubicBezTo>
                <a:cubicBezTo>
                  <a:pt x="104" y="52"/>
                  <a:pt x="104" y="52"/>
                  <a:pt x="104" y="52"/>
                </a:cubicBezTo>
                <a:cubicBezTo>
                  <a:pt x="105" y="50"/>
                  <a:pt x="108" y="50"/>
                  <a:pt x="109" y="52"/>
                </a:cubicBezTo>
                <a:cubicBezTo>
                  <a:pt x="167" y="110"/>
                  <a:pt x="167" y="110"/>
                  <a:pt x="167" y="110"/>
                </a:cubicBezTo>
                <a:cubicBezTo>
                  <a:pt x="183" y="126"/>
                  <a:pt x="183" y="126"/>
                  <a:pt x="183" y="126"/>
                </a:cubicBezTo>
                <a:cubicBezTo>
                  <a:pt x="185" y="127"/>
                  <a:pt x="185" y="130"/>
                  <a:pt x="183" y="132"/>
                </a:cubicBezTo>
                <a:close/>
              </a:path>
            </a:pathLst>
          </a:custGeom>
          <a:solidFill>
            <a:srgbClr val="30B695"/>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8" name="Rectángulo 17"/>
          <p:cNvSpPr/>
          <p:nvPr/>
        </p:nvSpPr>
        <p:spPr>
          <a:xfrm>
            <a:off x="729155" y="4001993"/>
            <a:ext cx="9220063" cy="291952"/>
          </a:xfrm>
          <a:prstGeom prst="rect">
            <a:avLst/>
          </a:prstGeom>
          <a:solidFill>
            <a:srgbClr val="3BCEC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446642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down)">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500" fill="hold"/>
                                        <p:tgtEl>
                                          <p:spTgt spid="19"/>
                                        </p:tgtEl>
                                        <p:attrNameLst>
                                          <p:attrName>ppt_x</p:attrName>
                                        </p:attrNameLst>
                                      </p:cBhvr>
                                      <p:tavLst>
                                        <p:tav tm="0">
                                          <p:val>
                                            <p:strVal val="0-#ppt_w/2"/>
                                          </p:val>
                                        </p:tav>
                                        <p:tav tm="100000">
                                          <p:val>
                                            <p:strVal val="#ppt_x"/>
                                          </p:val>
                                        </p:tav>
                                      </p:tavLst>
                                    </p:anim>
                                    <p:anim calcmode="lin" valueType="num">
                                      <p:cBhvr additive="base">
                                        <p:cTn id="21" dur="500" fill="hold"/>
                                        <p:tgtEl>
                                          <p:spTgt spid="19"/>
                                        </p:tgtEl>
                                        <p:attrNameLst>
                                          <p:attrName>ppt_y</p:attrName>
                                        </p:attrNameLst>
                                      </p:cBhvr>
                                      <p:tavLst>
                                        <p:tav tm="0">
                                          <p:val>
                                            <p:strVal val="#ppt_y"/>
                                          </p:val>
                                        </p:tav>
                                        <p:tav tm="100000">
                                          <p:val>
                                            <p:strVal val="#ppt_y"/>
                                          </p:val>
                                        </p:tav>
                                      </p:tavLst>
                                    </p:anim>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left)">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P spid="18"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txBox="1">
            <a:spLocks/>
          </p:cNvSpPr>
          <p:nvPr/>
        </p:nvSpPr>
        <p:spPr>
          <a:xfrm>
            <a:off x="438150" y="44360"/>
            <a:ext cx="10515600" cy="102078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chemeClr val="accent5"/>
                </a:solidFill>
                <a:latin typeface="Myriad Pro" charset="0"/>
                <a:ea typeface="Myriad Pro" charset="0"/>
                <a:cs typeface="Myriad Pro" charset="0"/>
              </a:defRPr>
            </a:lvl1pPr>
          </a:lstStyle>
          <a:p>
            <a:r>
              <a:rPr lang="es-ES" sz="4800" dirty="0">
                <a:latin typeface="Calibri" charset="0"/>
                <a:ea typeface="Calibri" charset="0"/>
                <a:cs typeface="Calibri" charset="0"/>
              </a:rPr>
              <a:t>Catálogo Monedas</a:t>
            </a:r>
            <a:endParaRPr lang="es-ES_tradnl" sz="4800" dirty="0">
              <a:latin typeface="Calibri" charset="0"/>
              <a:ea typeface="Calibri" charset="0"/>
              <a:cs typeface="Calibri" charset="0"/>
            </a:endParaRPr>
          </a:p>
        </p:txBody>
      </p:sp>
      <p:pic>
        <p:nvPicPr>
          <p:cNvPr id="15" name="Imagen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85895" y="1196933"/>
            <a:ext cx="1706105" cy="468092"/>
          </a:xfrm>
          <a:prstGeom prst="rect">
            <a:avLst/>
          </a:prstGeom>
        </p:spPr>
      </p:pic>
      <p:pic>
        <p:nvPicPr>
          <p:cNvPr id="2" name="Imagen 1"/>
          <p:cNvPicPr>
            <a:picLocks noChangeAspect="1"/>
          </p:cNvPicPr>
          <p:nvPr/>
        </p:nvPicPr>
        <p:blipFill>
          <a:blip r:embed="rId4"/>
          <a:stretch>
            <a:fillRect/>
          </a:stretch>
        </p:blipFill>
        <p:spPr>
          <a:xfrm>
            <a:off x="2129052" y="1196933"/>
            <a:ext cx="4226186" cy="5415963"/>
          </a:xfrm>
          <a:prstGeom prst="rect">
            <a:avLst/>
          </a:prstGeom>
        </p:spPr>
      </p:pic>
      <p:sp>
        <p:nvSpPr>
          <p:cNvPr id="3" name="Elipse 2"/>
          <p:cNvSpPr/>
          <p:nvPr/>
        </p:nvSpPr>
        <p:spPr>
          <a:xfrm>
            <a:off x="3100388" y="3028950"/>
            <a:ext cx="800100" cy="414338"/>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 name="Imagen 3"/>
          <p:cNvPicPr>
            <a:picLocks noChangeAspect="1"/>
          </p:cNvPicPr>
          <p:nvPr/>
        </p:nvPicPr>
        <p:blipFill>
          <a:blip r:embed="rId5"/>
          <a:stretch>
            <a:fillRect/>
          </a:stretch>
        </p:blipFill>
        <p:spPr>
          <a:xfrm>
            <a:off x="723900" y="1196933"/>
            <a:ext cx="7573887" cy="5547751"/>
          </a:xfrm>
          <a:prstGeom prst="rect">
            <a:avLst/>
          </a:prstGeom>
        </p:spPr>
      </p:pic>
      <p:sp>
        <p:nvSpPr>
          <p:cNvPr id="14" name="Elipse 13"/>
          <p:cNvSpPr/>
          <p:nvPr/>
        </p:nvSpPr>
        <p:spPr>
          <a:xfrm>
            <a:off x="614363" y="4152900"/>
            <a:ext cx="2871787" cy="414338"/>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5" name="Imagen 4"/>
          <p:cNvPicPr>
            <a:picLocks noChangeAspect="1"/>
          </p:cNvPicPr>
          <p:nvPr/>
        </p:nvPicPr>
        <p:blipFill>
          <a:blip r:embed="rId6"/>
          <a:stretch>
            <a:fillRect/>
          </a:stretch>
        </p:blipFill>
        <p:spPr>
          <a:xfrm>
            <a:off x="2433865" y="1551709"/>
            <a:ext cx="4030910" cy="5192975"/>
          </a:xfrm>
          <a:prstGeom prst="rect">
            <a:avLst/>
          </a:prstGeom>
        </p:spPr>
      </p:pic>
      <p:sp>
        <p:nvSpPr>
          <p:cNvPr id="20" name="Elipse 19"/>
          <p:cNvSpPr/>
          <p:nvPr/>
        </p:nvSpPr>
        <p:spPr>
          <a:xfrm>
            <a:off x="3740667" y="4157604"/>
            <a:ext cx="759895" cy="40963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652007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2"/>
                                        </p:tgtEl>
                                        <p:attrNameLst>
                                          <p:attrName>style.visibility</p:attrName>
                                        </p:attrNameLst>
                                      </p:cBhvr>
                                      <p:to>
                                        <p:strVal val="hidden"/>
                                      </p:to>
                                    </p:set>
                                  </p:childTnLst>
                                </p:cTn>
                              </p:par>
                            </p:childTnLst>
                          </p:cTn>
                        </p:par>
                        <p:par>
                          <p:cTn id="16" fill="hold">
                            <p:stCondLst>
                              <p:cond delay="0"/>
                            </p:stCondLst>
                            <p:childTnLst>
                              <p:par>
                                <p:cTn id="17" presetID="1" presetClass="exit" presetSubtype="0" fill="hold" grpId="1" nodeType="after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par>
                          <p:cTn id="22" fill="hold">
                            <p:stCondLst>
                              <p:cond delay="0"/>
                            </p:stCondLst>
                            <p:childTnLst>
                              <p:par>
                                <p:cTn id="23" presetID="22" presetClass="entr" presetSubtype="4"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down)">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4"/>
                                        </p:tgtEl>
                                      </p:cBhvr>
                                    </p:animEffect>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14"/>
                                        </p:tgtEl>
                                      </p:cBhvr>
                                    </p:animEffect>
                                    <p:set>
                                      <p:cBhvr>
                                        <p:cTn id="33" dur="1" fill="hold">
                                          <p:stCondLst>
                                            <p:cond delay="499"/>
                                          </p:stCondLst>
                                        </p:cTn>
                                        <p:tgtEl>
                                          <p:spTgt spid="14"/>
                                        </p:tgtEl>
                                        <p:attrNameLst>
                                          <p:attrName>style.visibility</p:attrName>
                                        </p:attrNameLst>
                                      </p:cBhvr>
                                      <p:to>
                                        <p:strVal val="hidden"/>
                                      </p:to>
                                    </p:set>
                                  </p:childTnLst>
                                </p:cTn>
                              </p:par>
                            </p:childTnLst>
                          </p:cTn>
                        </p:par>
                        <p:par>
                          <p:cTn id="34" fill="hold">
                            <p:stCondLst>
                              <p:cond delay="500"/>
                            </p:stCondLst>
                            <p:childTnLst>
                              <p:par>
                                <p:cTn id="35" presetID="1" presetClass="entr" presetSubtype="0"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down)">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4" grpId="0" animBg="1"/>
      <p:bldP spid="14" grpId="1" animBg="1"/>
      <p:bldP spid="20"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txBox="1">
            <a:spLocks/>
          </p:cNvSpPr>
          <p:nvPr/>
        </p:nvSpPr>
        <p:spPr>
          <a:xfrm>
            <a:off x="438150" y="44360"/>
            <a:ext cx="10515600" cy="1020785"/>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6000" b="1" kern="1200">
                <a:solidFill>
                  <a:schemeClr val="accent5"/>
                </a:solidFill>
                <a:latin typeface="Myriad Pro" charset="0"/>
                <a:ea typeface="Myriad Pro" charset="0"/>
                <a:cs typeface="Myriad Pro" charset="0"/>
              </a:defRPr>
            </a:lvl1pPr>
          </a:lstStyle>
          <a:p>
            <a:r>
              <a:rPr lang="es-ES" sz="4800" dirty="0">
                <a:latin typeface="Calibri" charset="0"/>
                <a:ea typeface="Calibri" charset="0"/>
                <a:cs typeface="Calibri" charset="0"/>
              </a:rPr>
              <a:t>Duplicar conceptos para uso en Anexo 20</a:t>
            </a:r>
            <a:endParaRPr lang="es-ES_tradnl" sz="4800" dirty="0">
              <a:latin typeface="Calibri" charset="0"/>
              <a:ea typeface="Calibri" charset="0"/>
              <a:cs typeface="Calibri" charset="0"/>
            </a:endParaRPr>
          </a:p>
        </p:txBody>
      </p:sp>
      <p:pic>
        <p:nvPicPr>
          <p:cNvPr id="15" name="Imagen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85895" y="1196933"/>
            <a:ext cx="1706105" cy="468092"/>
          </a:xfrm>
          <a:prstGeom prst="rect">
            <a:avLst/>
          </a:prstGeom>
        </p:spPr>
      </p:pic>
      <p:pic>
        <p:nvPicPr>
          <p:cNvPr id="6" name="Imagen 5"/>
          <p:cNvPicPr>
            <a:picLocks noChangeAspect="1"/>
          </p:cNvPicPr>
          <p:nvPr/>
        </p:nvPicPr>
        <p:blipFill>
          <a:blip r:embed="rId4"/>
          <a:stretch>
            <a:fillRect/>
          </a:stretch>
        </p:blipFill>
        <p:spPr>
          <a:xfrm>
            <a:off x="1947870" y="1106445"/>
            <a:ext cx="6324600" cy="5257800"/>
          </a:xfrm>
          <a:prstGeom prst="rect">
            <a:avLst/>
          </a:prstGeom>
        </p:spPr>
      </p:pic>
      <p:pic>
        <p:nvPicPr>
          <p:cNvPr id="12" name="Imagen 11"/>
          <p:cNvPicPr>
            <a:picLocks noChangeAspect="1"/>
          </p:cNvPicPr>
          <p:nvPr/>
        </p:nvPicPr>
        <p:blipFill rotWithShape="1">
          <a:blip r:embed="rId4"/>
          <a:srcRect t="76873" r="57965"/>
          <a:stretch/>
        </p:blipFill>
        <p:spPr>
          <a:xfrm>
            <a:off x="2206452" y="4513288"/>
            <a:ext cx="4137196" cy="1892257"/>
          </a:xfrm>
          <a:prstGeom prst="rect">
            <a:avLst/>
          </a:prstGeom>
        </p:spPr>
      </p:pic>
      <p:sp>
        <p:nvSpPr>
          <p:cNvPr id="11" name="Freeform 14"/>
          <p:cNvSpPr>
            <a:spLocks noEditPoints="1"/>
          </p:cNvSpPr>
          <p:nvPr/>
        </p:nvSpPr>
        <p:spPr bwMode="auto">
          <a:xfrm>
            <a:off x="6157424" y="5248556"/>
            <a:ext cx="291005" cy="291952"/>
          </a:xfrm>
          <a:custGeom>
            <a:avLst/>
            <a:gdLst>
              <a:gd name="T0" fmla="*/ 128 w 257"/>
              <a:gd name="T1" fmla="*/ 0 h 258"/>
              <a:gd name="T2" fmla="*/ 0 w 257"/>
              <a:gd name="T3" fmla="*/ 129 h 258"/>
              <a:gd name="T4" fmla="*/ 128 w 257"/>
              <a:gd name="T5" fmla="*/ 258 h 258"/>
              <a:gd name="T6" fmla="*/ 257 w 257"/>
              <a:gd name="T7" fmla="*/ 129 h 258"/>
              <a:gd name="T8" fmla="*/ 128 w 257"/>
              <a:gd name="T9" fmla="*/ 0 h 258"/>
              <a:gd name="T10" fmla="*/ 183 w 257"/>
              <a:gd name="T11" fmla="*/ 132 h 258"/>
              <a:gd name="T12" fmla="*/ 167 w 257"/>
              <a:gd name="T13" fmla="*/ 147 h 258"/>
              <a:gd name="T14" fmla="*/ 109 w 257"/>
              <a:gd name="T15" fmla="*/ 205 h 258"/>
              <a:gd name="T16" fmla="*/ 104 w 257"/>
              <a:gd name="T17" fmla="*/ 205 h 258"/>
              <a:gd name="T18" fmla="*/ 88 w 257"/>
              <a:gd name="T19" fmla="*/ 190 h 258"/>
              <a:gd name="T20" fmla="*/ 88 w 257"/>
              <a:gd name="T21" fmla="*/ 184 h 258"/>
              <a:gd name="T22" fmla="*/ 143 w 257"/>
              <a:gd name="T23" fmla="*/ 129 h 258"/>
              <a:gd name="T24" fmla="*/ 88 w 257"/>
              <a:gd name="T25" fmla="*/ 73 h 258"/>
              <a:gd name="T26" fmla="*/ 88 w 257"/>
              <a:gd name="T27" fmla="*/ 68 h 258"/>
              <a:gd name="T28" fmla="*/ 104 w 257"/>
              <a:gd name="T29" fmla="*/ 52 h 258"/>
              <a:gd name="T30" fmla="*/ 109 w 257"/>
              <a:gd name="T31" fmla="*/ 52 h 258"/>
              <a:gd name="T32" fmla="*/ 167 w 257"/>
              <a:gd name="T33" fmla="*/ 110 h 258"/>
              <a:gd name="T34" fmla="*/ 183 w 257"/>
              <a:gd name="T35" fmla="*/ 126 h 258"/>
              <a:gd name="T36" fmla="*/ 183 w 257"/>
              <a:gd name="T37" fmla="*/ 13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7" h="258">
                <a:moveTo>
                  <a:pt x="128" y="0"/>
                </a:moveTo>
                <a:cubicBezTo>
                  <a:pt x="57" y="0"/>
                  <a:pt x="0" y="58"/>
                  <a:pt x="0" y="129"/>
                </a:cubicBezTo>
                <a:cubicBezTo>
                  <a:pt x="0" y="200"/>
                  <a:pt x="57" y="258"/>
                  <a:pt x="128" y="258"/>
                </a:cubicBezTo>
                <a:cubicBezTo>
                  <a:pt x="200" y="258"/>
                  <a:pt x="257" y="200"/>
                  <a:pt x="257" y="129"/>
                </a:cubicBezTo>
                <a:cubicBezTo>
                  <a:pt x="257" y="58"/>
                  <a:pt x="200" y="0"/>
                  <a:pt x="128" y="0"/>
                </a:cubicBezTo>
                <a:close/>
                <a:moveTo>
                  <a:pt x="183" y="132"/>
                </a:moveTo>
                <a:cubicBezTo>
                  <a:pt x="167" y="147"/>
                  <a:pt x="167" y="147"/>
                  <a:pt x="167" y="147"/>
                </a:cubicBezTo>
                <a:cubicBezTo>
                  <a:pt x="109" y="205"/>
                  <a:pt x="109" y="205"/>
                  <a:pt x="109" y="205"/>
                </a:cubicBezTo>
                <a:cubicBezTo>
                  <a:pt x="108" y="207"/>
                  <a:pt x="105" y="207"/>
                  <a:pt x="104" y="205"/>
                </a:cubicBezTo>
                <a:cubicBezTo>
                  <a:pt x="88" y="190"/>
                  <a:pt x="88" y="190"/>
                  <a:pt x="88" y="190"/>
                </a:cubicBezTo>
                <a:cubicBezTo>
                  <a:pt x="86" y="188"/>
                  <a:pt x="86" y="185"/>
                  <a:pt x="88" y="184"/>
                </a:cubicBezTo>
                <a:cubicBezTo>
                  <a:pt x="143" y="129"/>
                  <a:pt x="143" y="129"/>
                  <a:pt x="143" y="129"/>
                </a:cubicBezTo>
                <a:cubicBezTo>
                  <a:pt x="88" y="73"/>
                  <a:pt x="88" y="73"/>
                  <a:pt x="88" y="73"/>
                </a:cubicBezTo>
                <a:cubicBezTo>
                  <a:pt x="86" y="72"/>
                  <a:pt x="86" y="69"/>
                  <a:pt x="88" y="68"/>
                </a:cubicBezTo>
                <a:cubicBezTo>
                  <a:pt x="104" y="52"/>
                  <a:pt x="104" y="52"/>
                  <a:pt x="104" y="52"/>
                </a:cubicBezTo>
                <a:cubicBezTo>
                  <a:pt x="105" y="50"/>
                  <a:pt x="108" y="50"/>
                  <a:pt x="109" y="52"/>
                </a:cubicBezTo>
                <a:cubicBezTo>
                  <a:pt x="167" y="110"/>
                  <a:pt x="167" y="110"/>
                  <a:pt x="167" y="110"/>
                </a:cubicBezTo>
                <a:cubicBezTo>
                  <a:pt x="183" y="126"/>
                  <a:pt x="183" y="126"/>
                  <a:pt x="183" y="126"/>
                </a:cubicBezTo>
                <a:cubicBezTo>
                  <a:pt x="185" y="127"/>
                  <a:pt x="185" y="130"/>
                  <a:pt x="183" y="132"/>
                </a:cubicBezTo>
                <a:close/>
              </a:path>
            </a:pathLst>
          </a:custGeom>
          <a:solidFill>
            <a:srgbClr val="30B695"/>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noEditPoints="1"/>
          </p:cNvSpPr>
          <p:nvPr/>
        </p:nvSpPr>
        <p:spPr bwMode="auto">
          <a:xfrm>
            <a:off x="6152657" y="5572410"/>
            <a:ext cx="291005" cy="291952"/>
          </a:xfrm>
          <a:custGeom>
            <a:avLst/>
            <a:gdLst>
              <a:gd name="T0" fmla="*/ 128 w 257"/>
              <a:gd name="T1" fmla="*/ 0 h 258"/>
              <a:gd name="T2" fmla="*/ 0 w 257"/>
              <a:gd name="T3" fmla="*/ 129 h 258"/>
              <a:gd name="T4" fmla="*/ 128 w 257"/>
              <a:gd name="T5" fmla="*/ 258 h 258"/>
              <a:gd name="T6" fmla="*/ 257 w 257"/>
              <a:gd name="T7" fmla="*/ 129 h 258"/>
              <a:gd name="T8" fmla="*/ 128 w 257"/>
              <a:gd name="T9" fmla="*/ 0 h 258"/>
              <a:gd name="T10" fmla="*/ 183 w 257"/>
              <a:gd name="T11" fmla="*/ 132 h 258"/>
              <a:gd name="T12" fmla="*/ 167 w 257"/>
              <a:gd name="T13" fmla="*/ 147 h 258"/>
              <a:gd name="T14" fmla="*/ 109 w 257"/>
              <a:gd name="T15" fmla="*/ 205 h 258"/>
              <a:gd name="T16" fmla="*/ 104 w 257"/>
              <a:gd name="T17" fmla="*/ 205 h 258"/>
              <a:gd name="T18" fmla="*/ 88 w 257"/>
              <a:gd name="T19" fmla="*/ 190 h 258"/>
              <a:gd name="T20" fmla="*/ 88 w 257"/>
              <a:gd name="T21" fmla="*/ 184 h 258"/>
              <a:gd name="T22" fmla="*/ 143 w 257"/>
              <a:gd name="T23" fmla="*/ 129 h 258"/>
              <a:gd name="T24" fmla="*/ 88 w 257"/>
              <a:gd name="T25" fmla="*/ 73 h 258"/>
              <a:gd name="T26" fmla="*/ 88 w 257"/>
              <a:gd name="T27" fmla="*/ 68 h 258"/>
              <a:gd name="T28" fmla="*/ 104 w 257"/>
              <a:gd name="T29" fmla="*/ 52 h 258"/>
              <a:gd name="T30" fmla="*/ 109 w 257"/>
              <a:gd name="T31" fmla="*/ 52 h 258"/>
              <a:gd name="T32" fmla="*/ 167 w 257"/>
              <a:gd name="T33" fmla="*/ 110 h 258"/>
              <a:gd name="T34" fmla="*/ 183 w 257"/>
              <a:gd name="T35" fmla="*/ 126 h 258"/>
              <a:gd name="T36" fmla="*/ 183 w 257"/>
              <a:gd name="T37" fmla="*/ 13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7" h="258">
                <a:moveTo>
                  <a:pt x="128" y="0"/>
                </a:moveTo>
                <a:cubicBezTo>
                  <a:pt x="57" y="0"/>
                  <a:pt x="0" y="58"/>
                  <a:pt x="0" y="129"/>
                </a:cubicBezTo>
                <a:cubicBezTo>
                  <a:pt x="0" y="200"/>
                  <a:pt x="57" y="258"/>
                  <a:pt x="128" y="258"/>
                </a:cubicBezTo>
                <a:cubicBezTo>
                  <a:pt x="200" y="258"/>
                  <a:pt x="257" y="200"/>
                  <a:pt x="257" y="129"/>
                </a:cubicBezTo>
                <a:cubicBezTo>
                  <a:pt x="257" y="58"/>
                  <a:pt x="200" y="0"/>
                  <a:pt x="128" y="0"/>
                </a:cubicBezTo>
                <a:close/>
                <a:moveTo>
                  <a:pt x="183" y="132"/>
                </a:moveTo>
                <a:cubicBezTo>
                  <a:pt x="167" y="147"/>
                  <a:pt x="167" y="147"/>
                  <a:pt x="167" y="147"/>
                </a:cubicBezTo>
                <a:cubicBezTo>
                  <a:pt x="109" y="205"/>
                  <a:pt x="109" y="205"/>
                  <a:pt x="109" y="205"/>
                </a:cubicBezTo>
                <a:cubicBezTo>
                  <a:pt x="108" y="207"/>
                  <a:pt x="105" y="207"/>
                  <a:pt x="104" y="205"/>
                </a:cubicBezTo>
                <a:cubicBezTo>
                  <a:pt x="88" y="190"/>
                  <a:pt x="88" y="190"/>
                  <a:pt x="88" y="190"/>
                </a:cubicBezTo>
                <a:cubicBezTo>
                  <a:pt x="86" y="188"/>
                  <a:pt x="86" y="185"/>
                  <a:pt x="88" y="184"/>
                </a:cubicBezTo>
                <a:cubicBezTo>
                  <a:pt x="143" y="129"/>
                  <a:pt x="143" y="129"/>
                  <a:pt x="143" y="129"/>
                </a:cubicBezTo>
                <a:cubicBezTo>
                  <a:pt x="88" y="73"/>
                  <a:pt x="88" y="73"/>
                  <a:pt x="88" y="73"/>
                </a:cubicBezTo>
                <a:cubicBezTo>
                  <a:pt x="86" y="72"/>
                  <a:pt x="86" y="69"/>
                  <a:pt x="88" y="68"/>
                </a:cubicBezTo>
                <a:cubicBezTo>
                  <a:pt x="104" y="52"/>
                  <a:pt x="104" y="52"/>
                  <a:pt x="104" y="52"/>
                </a:cubicBezTo>
                <a:cubicBezTo>
                  <a:pt x="105" y="50"/>
                  <a:pt x="108" y="50"/>
                  <a:pt x="109" y="52"/>
                </a:cubicBezTo>
                <a:cubicBezTo>
                  <a:pt x="167" y="110"/>
                  <a:pt x="167" y="110"/>
                  <a:pt x="167" y="110"/>
                </a:cubicBezTo>
                <a:cubicBezTo>
                  <a:pt x="183" y="126"/>
                  <a:pt x="183" y="126"/>
                  <a:pt x="183" y="126"/>
                </a:cubicBezTo>
                <a:cubicBezTo>
                  <a:pt x="185" y="127"/>
                  <a:pt x="185" y="130"/>
                  <a:pt x="183" y="132"/>
                </a:cubicBezTo>
                <a:close/>
              </a:path>
            </a:pathLst>
          </a:custGeom>
          <a:solidFill>
            <a:srgbClr val="30B695"/>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7" name="Oval Callout 100"/>
          <p:cNvSpPr/>
          <p:nvPr/>
        </p:nvSpPr>
        <p:spPr>
          <a:xfrm>
            <a:off x="7215186" y="5393158"/>
            <a:ext cx="2057402" cy="894158"/>
          </a:xfrm>
          <a:prstGeom prst="wedgeEllipseCallout">
            <a:avLst>
              <a:gd name="adj1" fmla="val -66472"/>
              <a:gd name="adj2" fmla="val -12510"/>
            </a:avLst>
          </a:prstGeom>
          <a:solidFill>
            <a:srgbClr val="30B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350" dirty="0"/>
              <a:t>Se podrá activar al llegar la fecha de entrada en vigor</a:t>
            </a:r>
            <a:endParaRPr lang="id-ID" sz="1350" dirty="0"/>
          </a:p>
        </p:txBody>
      </p:sp>
      <p:sp>
        <p:nvSpPr>
          <p:cNvPr id="18" name="Oval Callout 100"/>
          <p:cNvSpPr/>
          <p:nvPr/>
        </p:nvSpPr>
        <p:spPr>
          <a:xfrm>
            <a:off x="7358065" y="4470424"/>
            <a:ext cx="2063619" cy="894158"/>
          </a:xfrm>
          <a:prstGeom prst="wedgeEllipseCallout">
            <a:avLst>
              <a:gd name="adj1" fmla="val -74156"/>
              <a:gd name="adj2" fmla="val 48210"/>
            </a:avLst>
          </a:prstGeom>
          <a:solidFill>
            <a:srgbClr val="30B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350" dirty="0"/>
              <a:t>Para evitar conceptos duplicados</a:t>
            </a:r>
            <a:endParaRPr lang="id-ID" sz="1350" dirty="0"/>
          </a:p>
        </p:txBody>
      </p:sp>
    </p:spTree>
    <p:extLst>
      <p:ext uri="{BB962C8B-B14F-4D97-AF65-F5344CB8AC3E}">
        <p14:creationId xmlns:p14="http://schemas.microsoft.com/office/powerpoint/2010/main" val="2541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par>
                                <p:cTn id="12" presetID="6" presetClass="emph" presetSubtype="0" fill="hold" nodeType="withEffect">
                                  <p:stCondLst>
                                    <p:cond delay="0"/>
                                  </p:stCondLst>
                                  <p:childTnLst>
                                    <p:animScale>
                                      <p:cBhvr>
                                        <p:cTn id="13" dur="2000" fill="hold"/>
                                        <p:tgtEl>
                                          <p:spTgt spid="12"/>
                                        </p:tgtEl>
                                      </p:cBhvr>
                                      <p:by x="150000" y="150000"/>
                                    </p:animScale>
                                  </p:childTnLst>
                                </p:cTn>
                              </p:par>
                              <p:par>
                                <p:cTn id="14" presetID="2" presetClass="entr" presetSubtype="8"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1500" fill="hold"/>
                                        <p:tgtEl>
                                          <p:spTgt spid="16"/>
                                        </p:tgtEl>
                                        <p:attrNameLst>
                                          <p:attrName>ppt_x</p:attrName>
                                        </p:attrNameLst>
                                      </p:cBhvr>
                                      <p:tavLst>
                                        <p:tav tm="0">
                                          <p:val>
                                            <p:strVal val="0-#ppt_w/2"/>
                                          </p:val>
                                        </p:tav>
                                        <p:tav tm="100000">
                                          <p:val>
                                            <p:strVal val="#ppt_x"/>
                                          </p:val>
                                        </p:tav>
                                      </p:tavLst>
                                    </p:anim>
                                    <p:anim calcmode="lin" valueType="num">
                                      <p:cBhvr additive="base">
                                        <p:cTn id="17" dur="1500" fill="hold"/>
                                        <p:tgtEl>
                                          <p:spTgt spid="16"/>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1500" fill="hold"/>
                                        <p:tgtEl>
                                          <p:spTgt spid="11"/>
                                        </p:tgtEl>
                                        <p:attrNameLst>
                                          <p:attrName>ppt_x</p:attrName>
                                        </p:attrNameLst>
                                      </p:cBhvr>
                                      <p:tavLst>
                                        <p:tav tm="0">
                                          <p:val>
                                            <p:strVal val="0-#ppt_w/2"/>
                                          </p:val>
                                        </p:tav>
                                        <p:tav tm="100000">
                                          <p:val>
                                            <p:strVal val="#ppt_x"/>
                                          </p:val>
                                        </p:tav>
                                      </p:tavLst>
                                    </p:anim>
                                    <p:anim calcmode="lin" valueType="num">
                                      <p:cBhvr additive="base">
                                        <p:cTn id="21" dur="1500" fill="hold"/>
                                        <p:tgtEl>
                                          <p:spTgt spid="11"/>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53" presetClass="entr" presetSubtype="16"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fltVal val="0"/>
                                          </p:val>
                                        </p:tav>
                                        <p:tav tm="100000">
                                          <p:val>
                                            <p:strVal val="#ppt_h"/>
                                          </p:val>
                                        </p:tav>
                                      </p:tavLst>
                                    </p:anim>
                                    <p:animEffect transition="in" filter="fade">
                                      <p:cBhvr>
                                        <p:cTn id="27" dur="500"/>
                                        <p:tgtEl>
                                          <p:spTgt spid="17"/>
                                        </p:tgtEl>
                                      </p:cBhvr>
                                    </p:animEffect>
                                  </p:childTnLst>
                                </p:cTn>
                              </p:par>
                            </p:childTnLst>
                          </p:cTn>
                        </p:par>
                        <p:par>
                          <p:cTn id="28" fill="hold">
                            <p:stCondLst>
                              <p:cond delay="2500"/>
                            </p:stCondLst>
                            <p:childTnLst>
                              <p:par>
                                <p:cTn id="29" presetID="53" presetClass="entr" presetSubtype="16"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500" fill="hold"/>
                                        <p:tgtEl>
                                          <p:spTgt spid="18"/>
                                        </p:tgtEl>
                                        <p:attrNameLst>
                                          <p:attrName>ppt_w</p:attrName>
                                        </p:attrNameLst>
                                      </p:cBhvr>
                                      <p:tavLst>
                                        <p:tav tm="0">
                                          <p:val>
                                            <p:fltVal val="0"/>
                                          </p:val>
                                        </p:tav>
                                        <p:tav tm="100000">
                                          <p:val>
                                            <p:strVal val="#ppt_w"/>
                                          </p:val>
                                        </p:tav>
                                      </p:tavLst>
                                    </p:anim>
                                    <p:anim calcmode="lin" valueType="num">
                                      <p:cBhvr>
                                        <p:cTn id="32" dur="500" fill="hold"/>
                                        <p:tgtEl>
                                          <p:spTgt spid="18"/>
                                        </p:tgtEl>
                                        <p:attrNameLst>
                                          <p:attrName>ppt_h</p:attrName>
                                        </p:attrNameLst>
                                      </p:cBhvr>
                                      <p:tavLst>
                                        <p:tav tm="0">
                                          <p:val>
                                            <p:fltVal val="0"/>
                                          </p:val>
                                        </p:tav>
                                        <p:tav tm="100000">
                                          <p:val>
                                            <p:strVal val="#ppt_h"/>
                                          </p:val>
                                        </p:tav>
                                      </p:tavLst>
                                    </p:anim>
                                    <p:animEffect transition="in" filter="fade">
                                      <p:cBhvr>
                                        <p:cTn id="3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P spid="17" grpId="0" animBg="1"/>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07740" y="235896"/>
            <a:ext cx="9746862" cy="1031317"/>
          </a:xfrm>
        </p:spPr>
        <p:txBody>
          <a:bodyPr>
            <a:normAutofit/>
          </a:bodyPr>
          <a:lstStyle/>
          <a:p>
            <a:r>
              <a:rPr lang="es-ES_tradnl" b="1" dirty="0">
                <a:solidFill>
                  <a:srgbClr val="3878C9"/>
                </a:solidFill>
                <a:latin typeface="+mn-lt"/>
                <a:ea typeface="Titillium Web" charset="0"/>
                <a:cs typeface="Titillium Web" charset="0"/>
              </a:rPr>
              <a:t>Tipos de atributos </a:t>
            </a:r>
          </a:p>
        </p:txBody>
      </p:sp>
      <p:sp>
        <p:nvSpPr>
          <p:cNvPr id="5" name="Marcador de contenido 4"/>
          <p:cNvSpPr>
            <a:spLocks noGrp="1"/>
          </p:cNvSpPr>
          <p:nvPr>
            <p:ph idx="1"/>
          </p:nvPr>
        </p:nvSpPr>
        <p:spPr>
          <a:xfrm>
            <a:off x="5581171" y="1327493"/>
            <a:ext cx="5116285" cy="4351338"/>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s-ES_tradnl" b="1" dirty="0">
                <a:solidFill>
                  <a:schemeClr val="tx1">
                    <a:lumMod val="85000"/>
                    <a:lumOff val="15000"/>
                  </a:schemeClr>
                </a:solidFill>
                <a:latin typeface="+mn-lt"/>
                <a:ea typeface="Titillium Web" charset="0"/>
                <a:cs typeface="Titillium Web" charset="0"/>
              </a:rPr>
              <a:t>Anexo 20 versión 3.3</a:t>
            </a:r>
          </a:p>
        </p:txBody>
      </p:sp>
      <p:sp>
        <p:nvSpPr>
          <p:cNvPr id="4" name="Rectángulo 3"/>
          <p:cNvSpPr/>
          <p:nvPr/>
        </p:nvSpPr>
        <p:spPr>
          <a:xfrm>
            <a:off x="707740" y="1152762"/>
            <a:ext cx="10799763" cy="114451"/>
          </a:xfrm>
          <a:prstGeom prst="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prstClr val="white"/>
              </a:solidFill>
            </a:endParaRPr>
          </a:p>
        </p:txBody>
      </p:sp>
      <p:sp>
        <p:nvSpPr>
          <p:cNvPr id="7" name="Rectángulo 6"/>
          <p:cNvSpPr/>
          <p:nvPr/>
        </p:nvSpPr>
        <p:spPr>
          <a:xfrm rot="5400000">
            <a:off x="3013594" y="3660618"/>
            <a:ext cx="4909753" cy="122944"/>
          </a:xfrm>
          <a:prstGeom prst="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prstClr val="white"/>
              </a:solidFill>
            </a:endParaRPr>
          </a:p>
        </p:txBody>
      </p:sp>
      <p:sp>
        <p:nvSpPr>
          <p:cNvPr id="9" name="Marcador de contenido 4"/>
          <p:cNvSpPr txBox="1">
            <a:spLocks/>
          </p:cNvSpPr>
          <p:nvPr/>
        </p:nvSpPr>
        <p:spPr>
          <a:xfrm>
            <a:off x="505649" y="1278830"/>
            <a:ext cx="511628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FontTx/>
              <a:buNone/>
            </a:pPr>
            <a:r>
              <a:rPr lang="es-ES_tradnl" b="1" dirty="0">
                <a:ea typeface="Titillium Web" charset="0"/>
                <a:cs typeface="Titillium Web" charset="0"/>
              </a:rPr>
              <a:t>Anexo 20 versión 3.2</a:t>
            </a:r>
          </a:p>
        </p:txBody>
      </p:sp>
      <p:pic>
        <p:nvPicPr>
          <p:cNvPr id="3" name="Imagen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1439" y="2170105"/>
            <a:ext cx="984846" cy="984846"/>
          </a:xfrm>
          <a:prstGeom prst="rect">
            <a:avLst/>
          </a:prstGeom>
        </p:spPr>
      </p:pic>
      <p:sp>
        <p:nvSpPr>
          <p:cNvPr id="6" name="CuadroTexto 5"/>
          <p:cNvSpPr txBox="1"/>
          <p:nvPr/>
        </p:nvSpPr>
        <p:spPr>
          <a:xfrm>
            <a:off x="1702075" y="2400918"/>
            <a:ext cx="2986395" cy="523220"/>
          </a:xfrm>
          <a:prstGeom prst="rect">
            <a:avLst/>
          </a:prstGeom>
          <a:noFill/>
        </p:spPr>
        <p:txBody>
          <a:bodyPr wrap="none" rtlCol="0">
            <a:spAutoFit/>
          </a:bodyPr>
          <a:lstStyle/>
          <a:p>
            <a:r>
              <a:rPr lang="es-ES_tradnl" sz="2800" b="1" dirty="0"/>
              <a:t>Atributo requerido</a:t>
            </a:r>
          </a:p>
        </p:txBody>
      </p:sp>
      <p:pic>
        <p:nvPicPr>
          <p:cNvPr id="18" name="Imagen 1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1439" y="3519549"/>
            <a:ext cx="984846" cy="984846"/>
          </a:xfrm>
          <a:prstGeom prst="rect">
            <a:avLst/>
          </a:prstGeom>
        </p:spPr>
      </p:pic>
      <p:sp>
        <p:nvSpPr>
          <p:cNvPr id="19" name="CuadroTexto 18"/>
          <p:cNvSpPr txBox="1"/>
          <p:nvPr/>
        </p:nvSpPr>
        <p:spPr>
          <a:xfrm>
            <a:off x="1702075" y="3750362"/>
            <a:ext cx="2788392" cy="523220"/>
          </a:xfrm>
          <a:prstGeom prst="rect">
            <a:avLst/>
          </a:prstGeom>
          <a:noFill/>
        </p:spPr>
        <p:txBody>
          <a:bodyPr wrap="none" rtlCol="0">
            <a:spAutoFit/>
          </a:bodyPr>
          <a:lstStyle/>
          <a:p>
            <a:r>
              <a:rPr lang="es-ES_tradnl" sz="2800" b="1" dirty="0"/>
              <a:t>Atributo opcional</a:t>
            </a:r>
          </a:p>
        </p:txBody>
      </p:sp>
      <p:pic>
        <p:nvPicPr>
          <p:cNvPr id="20" name="Imagen 1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17328" y="2170105"/>
            <a:ext cx="984846" cy="984846"/>
          </a:xfrm>
          <a:prstGeom prst="rect">
            <a:avLst/>
          </a:prstGeom>
        </p:spPr>
      </p:pic>
      <p:sp>
        <p:nvSpPr>
          <p:cNvPr id="21" name="CuadroTexto 20"/>
          <p:cNvSpPr txBox="1"/>
          <p:nvPr/>
        </p:nvSpPr>
        <p:spPr>
          <a:xfrm>
            <a:off x="7207964" y="2400918"/>
            <a:ext cx="2986395" cy="523220"/>
          </a:xfrm>
          <a:prstGeom prst="rect">
            <a:avLst/>
          </a:prstGeom>
          <a:noFill/>
        </p:spPr>
        <p:txBody>
          <a:bodyPr wrap="none" rtlCol="0">
            <a:spAutoFit/>
          </a:bodyPr>
          <a:lstStyle/>
          <a:p>
            <a:r>
              <a:rPr lang="es-ES_tradnl" sz="2800" b="1"/>
              <a:t>Atributo requerido</a:t>
            </a:r>
          </a:p>
        </p:txBody>
      </p:sp>
      <p:pic>
        <p:nvPicPr>
          <p:cNvPr id="22" name="Imagen 2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17328" y="3519549"/>
            <a:ext cx="984846" cy="984846"/>
          </a:xfrm>
          <a:prstGeom prst="rect">
            <a:avLst/>
          </a:prstGeom>
        </p:spPr>
      </p:pic>
      <p:sp>
        <p:nvSpPr>
          <p:cNvPr id="23" name="CuadroTexto 22"/>
          <p:cNvSpPr txBox="1"/>
          <p:nvPr/>
        </p:nvSpPr>
        <p:spPr>
          <a:xfrm>
            <a:off x="7207964" y="3750362"/>
            <a:ext cx="2788392" cy="523220"/>
          </a:xfrm>
          <a:prstGeom prst="rect">
            <a:avLst/>
          </a:prstGeom>
          <a:noFill/>
        </p:spPr>
        <p:txBody>
          <a:bodyPr wrap="none" rtlCol="0">
            <a:spAutoFit/>
          </a:bodyPr>
          <a:lstStyle/>
          <a:p>
            <a:r>
              <a:rPr lang="es-ES_tradnl" sz="2800" b="1" dirty="0"/>
              <a:t>Atributo opcional</a:t>
            </a:r>
          </a:p>
        </p:txBody>
      </p:sp>
      <p:pic>
        <p:nvPicPr>
          <p:cNvPr id="24" name="Imagen 2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22467" y="4868993"/>
            <a:ext cx="984846" cy="984846"/>
          </a:xfrm>
          <a:prstGeom prst="rect">
            <a:avLst/>
          </a:prstGeom>
        </p:spPr>
      </p:pic>
      <p:sp>
        <p:nvSpPr>
          <p:cNvPr id="25" name="CuadroTexto 24"/>
          <p:cNvSpPr txBox="1"/>
          <p:nvPr/>
        </p:nvSpPr>
        <p:spPr>
          <a:xfrm>
            <a:off x="7213103" y="5099806"/>
            <a:ext cx="3218189" cy="523220"/>
          </a:xfrm>
          <a:prstGeom prst="rect">
            <a:avLst/>
          </a:prstGeom>
          <a:noFill/>
        </p:spPr>
        <p:txBody>
          <a:bodyPr wrap="none" rtlCol="0">
            <a:spAutoFit/>
          </a:bodyPr>
          <a:lstStyle/>
          <a:p>
            <a:r>
              <a:rPr lang="es-ES_tradnl" sz="2800" b="1" dirty="0">
                <a:solidFill>
                  <a:schemeClr val="accent1">
                    <a:lumMod val="75000"/>
                  </a:schemeClr>
                </a:solidFill>
              </a:rPr>
              <a:t>Atributo condicional</a:t>
            </a:r>
          </a:p>
        </p:txBody>
      </p:sp>
    </p:spTree>
    <p:extLst>
      <p:ext uri="{BB962C8B-B14F-4D97-AF65-F5344CB8AC3E}">
        <p14:creationId xmlns:p14="http://schemas.microsoft.com/office/powerpoint/2010/main" val="10102160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txBox="1">
            <a:spLocks/>
          </p:cNvSpPr>
          <p:nvPr/>
        </p:nvSpPr>
        <p:spPr>
          <a:xfrm>
            <a:off x="438150" y="44360"/>
            <a:ext cx="10515600" cy="102078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chemeClr val="accent5"/>
                </a:solidFill>
                <a:latin typeface="Myriad Pro" charset="0"/>
                <a:ea typeface="Myriad Pro" charset="0"/>
                <a:cs typeface="Myriad Pro" charset="0"/>
              </a:defRPr>
            </a:lvl1pPr>
          </a:lstStyle>
          <a:p>
            <a:r>
              <a:rPr lang="es-ES" sz="4800" dirty="0">
                <a:latin typeface="Calibri" charset="0"/>
                <a:ea typeface="Calibri" charset="0"/>
                <a:cs typeface="Calibri" charset="0"/>
              </a:rPr>
              <a:t>Códigos postales validados</a:t>
            </a:r>
            <a:endParaRPr lang="es-ES_tradnl" sz="4800" dirty="0">
              <a:latin typeface="Calibri" charset="0"/>
              <a:ea typeface="Calibri" charset="0"/>
              <a:cs typeface="Calibri" charset="0"/>
            </a:endParaRPr>
          </a:p>
        </p:txBody>
      </p:sp>
      <p:pic>
        <p:nvPicPr>
          <p:cNvPr id="15" name="Imagen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85895" y="1196933"/>
            <a:ext cx="1706105" cy="468092"/>
          </a:xfrm>
          <a:prstGeom prst="rect">
            <a:avLst/>
          </a:prstGeom>
        </p:spPr>
      </p:pic>
      <p:pic>
        <p:nvPicPr>
          <p:cNvPr id="2" name="Imagen 1"/>
          <p:cNvPicPr>
            <a:picLocks noChangeAspect="1"/>
          </p:cNvPicPr>
          <p:nvPr/>
        </p:nvPicPr>
        <p:blipFill>
          <a:blip r:embed="rId4"/>
          <a:stretch>
            <a:fillRect/>
          </a:stretch>
        </p:blipFill>
        <p:spPr>
          <a:xfrm>
            <a:off x="1057275" y="1311233"/>
            <a:ext cx="5078463" cy="5086349"/>
          </a:xfrm>
          <a:prstGeom prst="rect">
            <a:avLst/>
          </a:prstGeom>
        </p:spPr>
      </p:pic>
      <p:sp>
        <p:nvSpPr>
          <p:cNvPr id="14" name="Elipse 13"/>
          <p:cNvSpPr/>
          <p:nvPr/>
        </p:nvSpPr>
        <p:spPr>
          <a:xfrm>
            <a:off x="1797567" y="1460208"/>
            <a:ext cx="602733" cy="55433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 name="Imagen 2"/>
          <p:cNvPicPr>
            <a:picLocks noChangeAspect="1"/>
          </p:cNvPicPr>
          <p:nvPr/>
        </p:nvPicPr>
        <p:blipFill>
          <a:blip r:embed="rId5"/>
          <a:stretch>
            <a:fillRect/>
          </a:stretch>
        </p:blipFill>
        <p:spPr>
          <a:xfrm>
            <a:off x="928687" y="1430979"/>
            <a:ext cx="7815262" cy="4797831"/>
          </a:xfrm>
          <a:prstGeom prst="rect">
            <a:avLst/>
          </a:prstGeom>
        </p:spPr>
      </p:pic>
      <p:sp>
        <p:nvSpPr>
          <p:cNvPr id="4" name="Elipse 3"/>
          <p:cNvSpPr/>
          <p:nvPr/>
        </p:nvSpPr>
        <p:spPr>
          <a:xfrm>
            <a:off x="1485900" y="2386013"/>
            <a:ext cx="2917286" cy="51435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 name="Elipse 20"/>
          <p:cNvSpPr/>
          <p:nvPr/>
        </p:nvSpPr>
        <p:spPr>
          <a:xfrm>
            <a:off x="4710112" y="3597232"/>
            <a:ext cx="664624" cy="51435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5" name="Imagen 4"/>
          <p:cNvPicPr>
            <a:picLocks noChangeAspect="1"/>
          </p:cNvPicPr>
          <p:nvPr/>
        </p:nvPicPr>
        <p:blipFill>
          <a:blip r:embed="rId6"/>
          <a:stretch>
            <a:fillRect/>
          </a:stretch>
        </p:blipFill>
        <p:spPr>
          <a:xfrm>
            <a:off x="928687" y="1415771"/>
            <a:ext cx="7848600" cy="4813039"/>
          </a:xfrm>
          <a:prstGeom prst="rect">
            <a:avLst/>
          </a:prstGeom>
        </p:spPr>
      </p:pic>
      <p:sp>
        <p:nvSpPr>
          <p:cNvPr id="7" name="Elipse 6"/>
          <p:cNvSpPr/>
          <p:nvPr/>
        </p:nvSpPr>
        <p:spPr>
          <a:xfrm>
            <a:off x="4710112" y="3597232"/>
            <a:ext cx="980510" cy="51435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 name="Rectángulo 21"/>
          <p:cNvSpPr/>
          <p:nvPr/>
        </p:nvSpPr>
        <p:spPr>
          <a:xfrm>
            <a:off x="1064417" y="3743326"/>
            <a:ext cx="7543801" cy="614344"/>
          </a:xfrm>
          <a:prstGeom prst="rect">
            <a:avLst/>
          </a:prstGeom>
          <a:solidFill>
            <a:srgbClr val="3BCEC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924504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22" presetClass="entr" presetSubtype="4" fill="hold" grpId="0" nodeType="after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childTnLst>
                          </p:cTn>
                        </p:par>
                        <p:par>
                          <p:cTn id="16" fill="hold">
                            <p:stCondLst>
                              <p:cond delay="500"/>
                            </p:stCondLst>
                            <p:childTnLst>
                              <p:par>
                                <p:cTn id="17" presetID="10" presetClass="exit" presetSubtype="0" fill="hold" nodeType="afterEffect">
                                  <p:stCondLst>
                                    <p:cond delay="0"/>
                                  </p:stCondLst>
                                  <p:childTnLst>
                                    <p:animEffect transition="out" filter="fade">
                                      <p:cBhvr>
                                        <p:cTn id="18" dur="500"/>
                                        <p:tgtEl>
                                          <p:spTgt spid="2"/>
                                        </p:tgtEl>
                                      </p:cBhvr>
                                    </p:animEffect>
                                    <p:set>
                                      <p:cBhvr>
                                        <p:cTn id="19" dur="1" fill="hold">
                                          <p:stCondLst>
                                            <p:cond delay="499"/>
                                          </p:stCondLst>
                                        </p:cTn>
                                        <p:tgtEl>
                                          <p:spTgt spid="2"/>
                                        </p:tgtEl>
                                        <p:attrNameLst>
                                          <p:attrName>style.visibility</p:attrName>
                                        </p:attrNameLst>
                                      </p:cBhvr>
                                      <p:to>
                                        <p:strVal val="hidden"/>
                                      </p:to>
                                    </p:set>
                                  </p:childTnLst>
                                </p:cTn>
                              </p:par>
                            </p:childTnLst>
                          </p:cTn>
                        </p:par>
                        <p:par>
                          <p:cTn id="20" fill="hold">
                            <p:stCondLst>
                              <p:cond delay="1000"/>
                            </p:stCondLst>
                            <p:childTnLst>
                              <p:par>
                                <p:cTn id="21" presetID="2" presetClass="entr" presetSubtype="4"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par>
                          <p:cTn id="25" fill="hold">
                            <p:stCondLst>
                              <p:cond delay="1500"/>
                            </p:stCondLst>
                            <p:childTnLst>
                              <p:par>
                                <p:cTn id="26" presetID="22" presetClass="entr" presetSubtype="4"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down)">
                                      <p:cBhvr>
                                        <p:cTn id="28" dur="500"/>
                                        <p:tgtEl>
                                          <p:spTgt spid="2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down)">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3"/>
                                        </p:tgtEl>
                                      </p:cBhvr>
                                    </p:animEffect>
                                    <p:set>
                                      <p:cBhvr>
                                        <p:cTn id="36" dur="1" fill="hold">
                                          <p:stCondLst>
                                            <p:cond delay="499"/>
                                          </p:stCondLst>
                                        </p:cTn>
                                        <p:tgtEl>
                                          <p:spTgt spid="3"/>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21"/>
                                        </p:tgtEl>
                                      </p:cBhvr>
                                    </p:animEffect>
                                    <p:set>
                                      <p:cBhvr>
                                        <p:cTn id="39" dur="1" fill="hold">
                                          <p:stCondLst>
                                            <p:cond delay="499"/>
                                          </p:stCondLst>
                                        </p:cTn>
                                        <p:tgtEl>
                                          <p:spTgt spid="21"/>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4"/>
                                        </p:tgtEl>
                                      </p:cBhvr>
                                    </p:animEffect>
                                    <p:set>
                                      <p:cBhvr>
                                        <p:cTn id="42" dur="1" fill="hold">
                                          <p:stCondLst>
                                            <p:cond delay="499"/>
                                          </p:stCondLst>
                                        </p:cTn>
                                        <p:tgtEl>
                                          <p:spTgt spid="4"/>
                                        </p:tgtEl>
                                        <p:attrNameLst>
                                          <p:attrName>style.visibility</p:attrName>
                                        </p:attrNameLst>
                                      </p:cBhvr>
                                      <p:to>
                                        <p:strVal val="hidden"/>
                                      </p:to>
                                    </p:set>
                                  </p:childTnLst>
                                </p:cTn>
                              </p:par>
                            </p:childTnLst>
                          </p:cTn>
                        </p:par>
                        <p:par>
                          <p:cTn id="43" fill="hold">
                            <p:stCondLst>
                              <p:cond delay="500"/>
                            </p:stCondLst>
                            <p:childTnLst>
                              <p:par>
                                <p:cTn id="44" presetID="16" presetClass="entr" presetSubtype="21" fill="hold" nodeType="after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barn(inVertical)">
                                      <p:cBhvr>
                                        <p:cTn id="46" dur="500"/>
                                        <p:tgtEl>
                                          <p:spTgt spid="5"/>
                                        </p:tgtEl>
                                      </p:cBhvr>
                                    </p:animEffect>
                                  </p:childTnLst>
                                </p:cTn>
                              </p:par>
                            </p:childTnLst>
                          </p:cTn>
                        </p:par>
                        <p:par>
                          <p:cTn id="47" fill="hold">
                            <p:stCondLst>
                              <p:cond delay="1000"/>
                            </p:stCondLst>
                            <p:childTnLst>
                              <p:par>
                                <p:cTn id="48" presetID="22" presetClass="entr" presetSubtype="4" fill="hold" grpId="0" nodeType="after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wipe(down)">
                                      <p:cBhvr>
                                        <p:cTn id="50" dur="500"/>
                                        <p:tgtEl>
                                          <p:spTgt spid="7"/>
                                        </p:tgtEl>
                                      </p:cBhvr>
                                    </p:animEffect>
                                  </p:childTnLst>
                                </p:cTn>
                              </p:par>
                            </p:childTnLst>
                          </p:cTn>
                        </p:par>
                        <p:par>
                          <p:cTn id="51" fill="hold">
                            <p:stCondLst>
                              <p:cond delay="1500"/>
                            </p:stCondLst>
                            <p:childTnLst>
                              <p:par>
                                <p:cTn id="52" presetID="22" presetClass="entr" presetSubtype="8" fill="hold" grpId="0" nodeType="after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wipe(left)">
                                      <p:cBhvr>
                                        <p:cTn id="5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4" grpId="0" animBg="1"/>
      <p:bldP spid="4" grpId="1" animBg="1"/>
      <p:bldP spid="21" grpId="0" animBg="1"/>
      <p:bldP spid="21" grpId="1" animBg="1"/>
      <p:bldP spid="7" grpId="0" animBg="1"/>
      <p:bldP spid="22"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txBox="1">
            <a:spLocks/>
          </p:cNvSpPr>
          <p:nvPr/>
        </p:nvSpPr>
        <p:spPr>
          <a:xfrm>
            <a:off x="438150" y="44360"/>
            <a:ext cx="10515600" cy="102078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chemeClr val="accent5"/>
                </a:solidFill>
                <a:latin typeface="Myriad Pro" charset="0"/>
                <a:ea typeface="Myriad Pro" charset="0"/>
                <a:cs typeface="Myriad Pro" charset="0"/>
              </a:defRPr>
            </a:lvl1pPr>
          </a:lstStyle>
          <a:p>
            <a:r>
              <a:rPr lang="es-ES" sz="4800" dirty="0">
                <a:latin typeface="Calibri" charset="0"/>
                <a:ea typeface="Calibri" charset="0"/>
                <a:cs typeface="Calibri" charset="0"/>
              </a:rPr>
              <a:t>Catálogo de Productos y Servicios</a:t>
            </a:r>
            <a:endParaRPr lang="es-ES_tradnl" sz="4800" dirty="0">
              <a:latin typeface="Calibri" charset="0"/>
              <a:ea typeface="Calibri" charset="0"/>
              <a:cs typeface="Calibri" charset="0"/>
            </a:endParaRPr>
          </a:p>
        </p:txBody>
      </p:sp>
      <p:pic>
        <p:nvPicPr>
          <p:cNvPr id="3" name="Imagen 2"/>
          <p:cNvPicPr>
            <a:picLocks noChangeAspect="1"/>
          </p:cNvPicPr>
          <p:nvPr/>
        </p:nvPicPr>
        <p:blipFill>
          <a:blip r:embed="rId3"/>
          <a:stretch>
            <a:fillRect/>
          </a:stretch>
        </p:blipFill>
        <p:spPr>
          <a:xfrm>
            <a:off x="1976438" y="1065145"/>
            <a:ext cx="4881563" cy="5617030"/>
          </a:xfrm>
          <a:prstGeom prst="rect">
            <a:avLst/>
          </a:prstGeom>
        </p:spPr>
      </p:pic>
      <p:sp>
        <p:nvSpPr>
          <p:cNvPr id="5" name="Elipse 4"/>
          <p:cNvSpPr/>
          <p:nvPr/>
        </p:nvSpPr>
        <p:spPr>
          <a:xfrm>
            <a:off x="3452812" y="4243386"/>
            <a:ext cx="519113" cy="311107"/>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 name="Imagen 3"/>
          <p:cNvPicPr>
            <a:picLocks noChangeAspect="1"/>
          </p:cNvPicPr>
          <p:nvPr/>
        </p:nvPicPr>
        <p:blipFill>
          <a:blip r:embed="rId4"/>
          <a:stretch>
            <a:fillRect/>
          </a:stretch>
        </p:blipFill>
        <p:spPr>
          <a:xfrm>
            <a:off x="1297902" y="1065145"/>
            <a:ext cx="6238633" cy="5617030"/>
          </a:xfrm>
          <a:prstGeom prst="rect">
            <a:avLst/>
          </a:prstGeom>
        </p:spPr>
      </p:pic>
      <p:sp>
        <p:nvSpPr>
          <p:cNvPr id="7" name="Elipse 6"/>
          <p:cNvSpPr/>
          <p:nvPr/>
        </p:nvSpPr>
        <p:spPr>
          <a:xfrm>
            <a:off x="3333749" y="1352549"/>
            <a:ext cx="519113" cy="311107"/>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Elipse 7"/>
          <p:cNvSpPr/>
          <p:nvPr/>
        </p:nvSpPr>
        <p:spPr>
          <a:xfrm>
            <a:off x="5638800" y="1485833"/>
            <a:ext cx="1333500" cy="285817"/>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Freeform 14"/>
          <p:cNvSpPr>
            <a:spLocks noEditPoints="1"/>
          </p:cNvSpPr>
          <p:nvPr/>
        </p:nvSpPr>
        <p:spPr bwMode="auto">
          <a:xfrm>
            <a:off x="1006897" y="4853151"/>
            <a:ext cx="291005" cy="291952"/>
          </a:xfrm>
          <a:custGeom>
            <a:avLst/>
            <a:gdLst>
              <a:gd name="T0" fmla="*/ 128 w 257"/>
              <a:gd name="T1" fmla="*/ 0 h 258"/>
              <a:gd name="T2" fmla="*/ 0 w 257"/>
              <a:gd name="T3" fmla="*/ 129 h 258"/>
              <a:gd name="T4" fmla="*/ 128 w 257"/>
              <a:gd name="T5" fmla="*/ 258 h 258"/>
              <a:gd name="T6" fmla="*/ 257 w 257"/>
              <a:gd name="T7" fmla="*/ 129 h 258"/>
              <a:gd name="T8" fmla="*/ 128 w 257"/>
              <a:gd name="T9" fmla="*/ 0 h 258"/>
              <a:gd name="T10" fmla="*/ 183 w 257"/>
              <a:gd name="T11" fmla="*/ 132 h 258"/>
              <a:gd name="T12" fmla="*/ 167 w 257"/>
              <a:gd name="T13" fmla="*/ 147 h 258"/>
              <a:gd name="T14" fmla="*/ 109 w 257"/>
              <a:gd name="T15" fmla="*/ 205 h 258"/>
              <a:gd name="T16" fmla="*/ 104 w 257"/>
              <a:gd name="T17" fmla="*/ 205 h 258"/>
              <a:gd name="T18" fmla="*/ 88 w 257"/>
              <a:gd name="T19" fmla="*/ 190 h 258"/>
              <a:gd name="T20" fmla="*/ 88 w 257"/>
              <a:gd name="T21" fmla="*/ 184 h 258"/>
              <a:gd name="T22" fmla="*/ 143 w 257"/>
              <a:gd name="T23" fmla="*/ 129 h 258"/>
              <a:gd name="T24" fmla="*/ 88 w 257"/>
              <a:gd name="T25" fmla="*/ 73 h 258"/>
              <a:gd name="T26" fmla="*/ 88 w 257"/>
              <a:gd name="T27" fmla="*/ 68 h 258"/>
              <a:gd name="T28" fmla="*/ 104 w 257"/>
              <a:gd name="T29" fmla="*/ 52 h 258"/>
              <a:gd name="T30" fmla="*/ 109 w 257"/>
              <a:gd name="T31" fmla="*/ 52 h 258"/>
              <a:gd name="T32" fmla="*/ 167 w 257"/>
              <a:gd name="T33" fmla="*/ 110 h 258"/>
              <a:gd name="T34" fmla="*/ 183 w 257"/>
              <a:gd name="T35" fmla="*/ 126 h 258"/>
              <a:gd name="T36" fmla="*/ 183 w 257"/>
              <a:gd name="T37" fmla="*/ 13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7" h="258">
                <a:moveTo>
                  <a:pt x="128" y="0"/>
                </a:moveTo>
                <a:cubicBezTo>
                  <a:pt x="57" y="0"/>
                  <a:pt x="0" y="58"/>
                  <a:pt x="0" y="129"/>
                </a:cubicBezTo>
                <a:cubicBezTo>
                  <a:pt x="0" y="200"/>
                  <a:pt x="57" y="258"/>
                  <a:pt x="128" y="258"/>
                </a:cubicBezTo>
                <a:cubicBezTo>
                  <a:pt x="200" y="258"/>
                  <a:pt x="257" y="200"/>
                  <a:pt x="257" y="129"/>
                </a:cubicBezTo>
                <a:cubicBezTo>
                  <a:pt x="257" y="58"/>
                  <a:pt x="200" y="0"/>
                  <a:pt x="128" y="0"/>
                </a:cubicBezTo>
                <a:close/>
                <a:moveTo>
                  <a:pt x="183" y="132"/>
                </a:moveTo>
                <a:cubicBezTo>
                  <a:pt x="167" y="147"/>
                  <a:pt x="167" y="147"/>
                  <a:pt x="167" y="147"/>
                </a:cubicBezTo>
                <a:cubicBezTo>
                  <a:pt x="109" y="205"/>
                  <a:pt x="109" y="205"/>
                  <a:pt x="109" y="205"/>
                </a:cubicBezTo>
                <a:cubicBezTo>
                  <a:pt x="108" y="207"/>
                  <a:pt x="105" y="207"/>
                  <a:pt x="104" y="205"/>
                </a:cubicBezTo>
                <a:cubicBezTo>
                  <a:pt x="88" y="190"/>
                  <a:pt x="88" y="190"/>
                  <a:pt x="88" y="190"/>
                </a:cubicBezTo>
                <a:cubicBezTo>
                  <a:pt x="86" y="188"/>
                  <a:pt x="86" y="185"/>
                  <a:pt x="88" y="184"/>
                </a:cubicBezTo>
                <a:cubicBezTo>
                  <a:pt x="143" y="129"/>
                  <a:pt x="143" y="129"/>
                  <a:pt x="143" y="129"/>
                </a:cubicBezTo>
                <a:cubicBezTo>
                  <a:pt x="88" y="73"/>
                  <a:pt x="88" y="73"/>
                  <a:pt x="88" y="73"/>
                </a:cubicBezTo>
                <a:cubicBezTo>
                  <a:pt x="86" y="72"/>
                  <a:pt x="86" y="69"/>
                  <a:pt x="88" y="68"/>
                </a:cubicBezTo>
                <a:cubicBezTo>
                  <a:pt x="104" y="52"/>
                  <a:pt x="104" y="52"/>
                  <a:pt x="104" y="52"/>
                </a:cubicBezTo>
                <a:cubicBezTo>
                  <a:pt x="105" y="50"/>
                  <a:pt x="108" y="50"/>
                  <a:pt x="109" y="52"/>
                </a:cubicBezTo>
                <a:cubicBezTo>
                  <a:pt x="167" y="110"/>
                  <a:pt x="167" y="110"/>
                  <a:pt x="167" y="110"/>
                </a:cubicBezTo>
                <a:cubicBezTo>
                  <a:pt x="183" y="126"/>
                  <a:pt x="183" y="126"/>
                  <a:pt x="183" y="126"/>
                </a:cubicBezTo>
                <a:cubicBezTo>
                  <a:pt x="185" y="127"/>
                  <a:pt x="185" y="130"/>
                  <a:pt x="183" y="132"/>
                </a:cubicBezTo>
                <a:close/>
              </a:path>
            </a:pathLst>
          </a:custGeom>
          <a:solidFill>
            <a:srgbClr val="30B695"/>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2" name="Rectángulo 11"/>
          <p:cNvSpPr/>
          <p:nvPr/>
        </p:nvSpPr>
        <p:spPr>
          <a:xfrm>
            <a:off x="1297902" y="4853151"/>
            <a:ext cx="5974435" cy="280698"/>
          </a:xfrm>
          <a:prstGeom prst="rect">
            <a:avLst/>
          </a:prstGeom>
          <a:solidFill>
            <a:srgbClr val="3BCEC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 name="Rectángulo 14"/>
          <p:cNvSpPr/>
          <p:nvPr/>
        </p:nvSpPr>
        <p:spPr>
          <a:xfrm>
            <a:off x="1297902" y="6014285"/>
            <a:ext cx="4102774" cy="66789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6" name="Imagen 1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485895" y="1196933"/>
            <a:ext cx="1706105" cy="468092"/>
          </a:xfrm>
          <a:prstGeom prst="rect">
            <a:avLst/>
          </a:prstGeom>
        </p:spPr>
      </p:pic>
    </p:spTree>
    <p:extLst>
      <p:ext uri="{BB962C8B-B14F-4D97-AF65-F5344CB8AC3E}">
        <p14:creationId xmlns:p14="http://schemas.microsoft.com/office/powerpoint/2010/main" val="665799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down)">
                                      <p:cBhvr>
                                        <p:cTn id="20" dur="500"/>
                                        <p:tgtEl>
                                          <p:spTgt spid="7"/>
                                        </p:tgtEl>
                                      </p:cBhvr>
                                    </p:animEffect>
                                  </p:childTnLst>
                                </p:cTn>
                              </p:par>
                            </p:childTnLst>
                          </p:cTn>
                        </p:par>
                        <p:par>
                          <p:cTn id="21" fill="hold">
                            <p:stCondLst>
                              <p:cond delay="1500"/>
                            </p:stCondLst>
                            <p:childTnLst>
                              <p:par>
                                <p:cTn id="22" presetID="2" presetClass="entr" presetSubtype="8"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0-#ppt_w/2"/>
                                          </p:val>
                                        </p:tav>
                                        <p:tav tm="100000">
                                          <p:val>
                                            <p:strVal val="#ppt_x"/>
                                          </p:val>
                                        </p:tav>
                                      </p:tavLst>
                                    </p:anim>
                                    <p:anim calcmode="lin" valueType="num">
                                      <p:cBhvr additive="base">
                                        <p:cTn id="25" dur="500" fill="hold"/>
                                        <p:tgtEl>
                                          <p:spTgt spid="11"/>
                                        </p:tgtEl>
                                        <p:attrNameLst>
                                          <p:attrName>ppt_y</p:attrName>
                                        </p:attrNameLst>
                                      </p:cBhvr>
                                      <p:tavLst>
                                        <p:tav tm="0">
                                          <p:val>
                                            <p:strVal val="#ppt_y"/>
                                          </p:val>
                                        </p:tav>
                                        <p:tav tm="100000">
                                          <p:val>
                                            <p:strVal val="#ppt_y"/>
                                          </p:val>
                                        </p:tav>
                                      </p:tavLst>
                                    </p:anim>
                                  </p:childTnLst>
                                </p:cTn>
                              </p:par>
                            </p:childTnLst>
                          </p:cTn>
                        </p:par>
                        <p:par>
                          <p:cTn id="26" fill="hold">
                            <p:stCondLst>
                              <p:cond delay="2000"/>
                            </p:stCondLst>
                            <p:childTnLst>
                              <p:par>
                                <p:cTn id="27" presetID="22" presetClass="entr" presetSubtype="8"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par>
                          <p:cTn id="30" fill="hold">
                            <p:stCondLst>
                              <p:cond delay="2500"/>
                            </p:stCondLst>
                            <p:childTnLst>
                              <p:par>
                                <p:cTn id="31" presetID="16" presetClass="entr" presetSubtype="21"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barn(inVertical)">
                                      <p:cBhvr>
                                        <p:cTn id="3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1" grpId="0" animBg="1"/>
      <p:bldP spid="12" grpId="0" animBg="1"/>
      <p:bldP spid="15"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txBox="1">
            <a:spLocks/>
          </p:cNvSpPr>
          <p:nvPr/>
        </p:nvSpPr>
        <p:spPr>
          <a:xfrm>
            <a:off x="438150" y="44360"/>
            <a:ext cx="10515600" cy="102078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chemeClr val="accent5"/>
                </a:solidFill>
                <a:latin typeface="Myriad Pro" charset="0"/>
                <a:ea typeface="Myriad Pro" charset="0"/>
                <a:cs typeface="Myriad Pro" charset="0"/>
              </a:defRPr>
            </a:lvl1pPr>
          </a:lstStyle>
          <a:p>
            <a:r>
              <a:rPr lang="es-ES" sz="4800" dirty="0">
                <a:latin typeface="Calibri" charset="0"/>
                <a:ea typeface="Calibri" charset="0"/>
                <a:cs typeface="Calibri" charset="0"/>
              </a:rPr>
              <a:t>Procesos para revisión de catálogos SAT</a:t>
            </a:r>
            <a:endParaRPr lang="es-ES_tradnl" sz="4800" dirty="0">
              <a:latin typeface="Calibri" charset="0"/>
              <a:ea typeface="Calibri" charset="0"/>
              <a:cs typeface="Calibri" charset="0"/>
            </a:endParaRPr>
          </a:p>
        </p:txBody>
      </p:sp>
      <p:pic>
        <p:nvPicPr>
          <p:cNvPr id="2" name="Imagen 1"/>
          <p:cNvPicPr>
            <a:picLocks noChangeAspect="1"/>
          </p:cNvPicPr>
          <p:nvPr/>
        </p:nvPicPr>
        <p:blipFill>
          <a:blip r:embed="rId3"/>
          <a:stretch>
            <a:fillRect/>
          </a:stretch>
        </p:blipFill>
        <p:spPr>
          <a:xfrm>
            <a:off x="758135" y="1471612"/>
            <a:ext cx="8947835" cy="4414838"/>
          </a:xfrm>
          <a:prstGeom prst="rect">
            <a:avLst/>
          </a:prstGeom>
        </p:spPr>
      </p:pic>
      <p:sp>
        <p:nvSpPr>
          <p:cNvPr id="14" name="Rectángulo 13"/>
          <p:cNvSpPr/>
          <p:nvPr/>
        </p:nvSpPr>
        <p:spPr>
          <a:xfrm>
            <a:off x="6493784" y="3828297"/>
            <a:ext cx="2893099" cy="1929565"/>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 name="Freeform 14"/>
          <p:cNvSpPr>
            <a:spLocks noEditPoints="1"/>
          </p:cNvSpPr>
          <p:nvPr/>
        </p:nvSpPr>
        <p:spPr bwMode="auto">
          <a:xfrm>
            <a:off x="6489435" y="4996026"/>
            <a:ext cx="291005" cy="291952"/>
          </a:xfrm>
          <a:custGeom>
            <a:avLst/>
            <a:gdLst>
              <a:gd name="T0" fmla="*/ 128 w 257"/>
              <a:gd name="T1" fmla="*/ 0 h 258"/>
              <a:gd name="T2" fmla="*/ 0 w 257"/>
              <a:gd name="T3" fmla="*/ 129 h 258"/>
              <a:gd name="T4" fmla="*/ 128 w 257"/>
              <a:gd name="T5" fmla="*/ 258 h 258"/>
              <a:gd name="T6" fmla="*/ 257 w 257"/>
              <a:gd name="T7" fmla="*/ 129 h 258"/>
              <a:gd name="T8" fmla="*/ 128 w 257"/>
              <a:gd name="T9" fmla="*/ 0 h 258"/>
              <a:gd name="T10" fmla="*/ 183 w 257"/>
              <a:gd name="T11" fmla="*/ 132 h 258"/>
              <a:gd name="T12" fmla="*/ 167 w 257"/>
              <a:gd name="T13" fmla="*/ 147 h 258"/>
              <a:gd name="T14" fmla="*/ 109 w 257"/>
              <a:gd name="T15" fmla="*/ 205 h 258"/>
              <a:gd name="T16" fmla="*/ 104 w 257"/>
              <a:gd name="T17" fmla="*/ 205 h 258"/>
              <a:gd name="T18" fmla="*/ 88 w 257"/>
              <a:gd name="T19" fmla="*/ 190 h 258"/>
              <a:gd name="T20" fmla="*/ 88 w 257"/>
              <a:gd name="T21" fmla="*/ 184 h 258"/>
              <a:gd name="T22" fmla="*/ 143 w 257"/>
              <a:gd name="T23" fmla="*/ 129 h 258"/>
              <a:gd name="T24" fmla="*/ 88 w 257"/>
              <a:gd name="T25" fmla="*/ 73 h 258"/>
              <a:gd name="T26" fmla="*/ 88 w 257"/>
              <a:gd name="T27" fmla="*/ 68 h 258"/>
              <a:gd name="T28" fmla="*/ 104 w 257"/>
              <a:gd name="T29" fmla="*/ 52 h 258"/>
              <a:gd name="T30" fmla="*/ 109 w 257"/>
              <a:gd name="T31" fmla="*/ 52 h 258"/>
              <a:gd name="T32" fmla="*/ 167 w 257"/>
              <a:gd name="T33" fmla="*/ 110 h 258"/>
              <a:gd name="T34" fmla="*/ 183 w 257"/>
              <a:gd name="T35" fmla="*/ 126 h 258"/>
              <a:gd name="T36" fmla="*/ 183 w 257"/>
              <a:gd name="T37" fmla="*/ 13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7" h="258">
                <a:moveTo>
                  <a:pt x="128" y="0"/>
                </a:moveTo>
                <a:cubicBezTo>
                  <a:pt x="57" y="0"/>
                  <a:pt x="0" y="58"/>
                  <a:pt x="0" y="129"/>
                </a:cubicBezTo>
                <a:cubicBezTo>
                  <a:pt x="0" y="200"/>
                  <a:pt x="57" y="258"/>
                  <a:pt x="128" y="258"/>
                </a:cubicBezTo>
                <a:cubicBezTo>
                  <a:pt x="200" y="258"/>
                  <a:pt x="257" y="200"/>
                  <a:pt x="257" y="129"/>
                </a:cubicBezTo>
                <a:cubicBezTo>
                  <a:pt x="257" y="58"/>
                  <a:pt x="200" y="0"/>
                  <a:pt x="128" y="0"/>
                </a:cubicBezTo>
                <a:close/>
                <a:moveTo>
                  <a:pt x="183" y="132"/>
                </a:moveTo>
                <a:cubicBezTo>
                  <a:pt x="167" y="147"/>
                  <a:pt x="167" y="147"/>
                  <a:pt x="167" y="147"/>
                </a:cubicBezTo>
                <a:cubicBezTo>
                  <a:pt x="109" y="205"/>
                  <a:pt x="109" y="205"/>
                  <a:pt x="109" y="205"/>
                </a:cubicBezTo>
                <a:cubicBezTo>
                  <a:pt x="108" y="207"/>
                  <a:pt x="105" y="207"/>
                  <a:pt x="104" y="205"/>
                </a:cubicBezTo>
                <a:cubicBezTo>
                  <a:pt x="88" y="190"/>
                  <a:pt x="88" y="190"/>
                  <a:pt x="88" y="190"/>
                </a:cubicBezTo>
                <a:cubicBezTo>
                  <a:pt x="86" y="188"/>
                  <a:pt x="86" y="185"/>
                  <a:pt x="88" y="184"/>
                </a:cubicBezTo>
                <a:cubicBezTo>
                  <a:pt x="143" y="129"/>
                  <a:pt x="143" y="129"/>
                  <a:pt x="143" y="129"/>
                </a:cubicBezTo>
                <a:cubicBezTo>
                  <a:pt x="88" y="73"/>
                  <a:pt x="88" y="73"/>
                  <a:pt x="88" y="73"/>
                </a:cubicBezTo>
                <a:cubicBezTo>
                  <a:pt x="86" y="72"/>
                  <a:pt x="86" y="69"/>
                  <a:pt x="88" y="68"/>
                </a:cubicBezTo>
                <a:cubicBezTo>
                  <a:pt x="104" y="52"/>
                  <a:pt x="104" y="52"/>
                  <a:pt x="104" y="52"/>
                </a:cubicBezTo>
                <a:cubicBezTo>
                  <a:pt x="105" y="50"/>
                  <a:pt x="108" y="50"/>
                  <a:pt x="109" y="52"/>
                </a:cubicBezTo>
                <a:cubicBezTo>
                  <a:pt x="167" y="110"/>
                  <a:pt x="167" y="110"/>
                  <a:pt x="167" y="110"/>
                </a:cubicBezTo>
                <a:cubicBezTo>
                  <a:pt x="183" y="126"/>
                  <a:pt x="183" y="126"/>
                  <a:pt x="183" y="126"/>
                </a:cubicBezTo>
                <a:cubicBezTo>
                  <a:pt x="185" y="127"/>
                  <a:pt x="185" y="130"/>
                  <a:pt x="183" y="132"/>
                </a:cubicBezTo>
                <a:close/>
              </a:path>
            </a:pathLst>
          </a:custGeom>
          <a:solidFill>
            <a:srgbClr val="30B695"/>
          </a:solidFill>
          <a:ln>
            <a:noFill/>
          </a:ln>
        </p:spPr>
        <p:txBody>
          <a:bodyPr vert="horz" wrap="square" lIns="68580" tIns="34290" rIns="68580" bIns="34290" numCol="1" anchor="t" anchorCtr="0" compatLnSpc="1">
            <a:prstTxWarp prst="textNoShape">
              <a:avLst/>
            </a:prstTxWarp>
          </a:bodyPr>
          <a:lstStyle/>
          <a:p>
            <a:endParaRPr lang="id-ID" sz="1350"/>
          </a:p>
        </p:txBody>
      </p:sp>
      <p:pic>
        <p:nvPicPr>
          <p:cNvPr id="17" name="Imagen 16"/>
          <p:cNvPicPr>
            <a:picLocks noChangeAspect="1"/>
          </p:cNvPicPr>
          <p:nvPr/>
        </p:nvPicPr>
        <p:blipFill>
          <a:blip r:embed="rId4"/>
          <a:stretch>
            <a:fillRect/>
          </a:stretch>
        </p:blipFill>
        <p:spPr>
          <a:xfrm>
            <a:off x="476245" y="1471612"/>
            <a:ext cx="9725025" cy="4286250"/>
          </a:xfrm>
          <a:prstGeom prst="rect">
            <a:avLst/>
          </a:prstGeom>
        </p:spPr>
      </p:pic>
      <p:sp>
        <p:nvSpPr>
          <p:cNvPr id="18" name="Rectángulo 17"/>
          <p:cNvSpPr/>
          <p:nvPr/>
        </p:nvSpPr>
        <p:spPr>
          <a:xfrm flipV="1">
            <a:off x="5912048" y="3288034"/>
            <a:ext cx="4062164" cy="1999944"/>
          </a:xfrm>
          <a:prstGeom prst="rect">
            <a:avLst/>
          </a:prstGeom>
          <a:solidFill>
            <a:srgbClr val="3BCEC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Elipse 18"/>
          <p:cNvSpPr/>
          <p:nvPr/>
        </p:nvSpPr>
        <p:spPr>
          <a:xfrm>
            <a:off x="8572140" y="2662596"/>
            <a:ext cx="296556" cy="32626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20" name="Group 2"/>
          <p:cNvGrpSpPr/>
          <p:nvPr/>
        </p:nvGrpSpPr>
        <p:grpSpPr>
          <a:xfrm>
            <a:off x="6226049" y="1391116"/>
            <a:ext cx="1960419" cy="1005737"/>
            <a:chOff x="5353370" y="1052946"/>
            <a:chExt cx="2613892" cy="1340983"/>
          </a:xfrm>
        </p:grpSpPr>
        <p:sp>
          <p:nvSpPr>
            <p:cNvPr id="21" name="Rectangle 23"/>
            <p:cNvSpPr/>
            <p:nvPr/>
          </p:nvSpPr>
          <p:spPr>
            <a:xfrm>
              <a:off x="5353370" y="1394545"/>
              <a:ext cx="2613892" cy="999384"/>
            </a:xfrm>
            <a:prstGeom prst="rect">
              <a:avLst/>
            </a:prstGeom>
            <a:solidFill>
              <a:schemeClr val="bg1">
                <a:alpha val="30000"/>
              </a:schemeClr>
            </a:solidFill>
            <a:ln w="19050">
              <a:solidFill>
                <a:srgbClr val="3FAE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22" name="Rectangle 22"/>
            <p:cNvSpPr/>
            <p:nvPr/>
          </p:nvSpPr>
          <p:spPr>
            <a:xfrm>
              <a:off x="5353370" y="1052946"/>
              <a:ext cx="2613892" cy="341600"/>
            </a:xfrm>
            <a:prstGeom prst="rect">
              <a:avLst/>
            </a:prstGeom>
            <a:solidFill>
              <a:srgbClr val="30B695"/>
            </a:solidFill>
            <a:ln w="19050">
              <a:solidFill>
                <a:srgbClr val="3FAE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cxnSp>
        <p:nvCxnSpPr>
          <p:cNvPr id="23" name="Straight Connector 11"/>
          <p:cNvCxnSpPr/>
          <p:nvPr/>
        </p:nvCxnSpPr>
        <p:spPr>
          <a:xfrm flipH="1" flipV="1">
            <a:off x="8043056" y="2188577"/>
            <a:ext cx="672590" cy="609109"/>
          </a:xfrm>
          <a:prstGeom prst="line">
            <a:avLst/>
          </a:prstGeom>
          <a:ln w="25400">
            <a:solidFill>
              <a:srgbClr val="3FAEB1"/>
            </a:solidFill>
            <a:prstDash val="sysDash"/>
          </a:ln>
        </p:spPr>
        <p:style>
          <a:lnRef idx="1">
            <a:schemeClr val="accent1"/>
          </a:lnRef>
          <a:fillRef idx="0">
            <a:schemeClr val="accent1"/>
          </a:fillRef>
          <a:effectRef idx="0">
            <a:schemeClr val="accent1"/>
          </a:effectRef>
          <a:fontRef idx="minor">
            <a:schemeClr val="tx1"/>
          </a:fontRef>
        </p:style>
      </p:cxnSp>
      <p:sp>
        <p:nvSpPr>
          <p:cNvPr id="25" name="TextBox 31"/>
          <p:cNvSpPr txBox="1"/>
          <p:nvPr/>
        </p:nvSpPr>
        <p:spPr>
          <a:xfrm>
            <a:off x="6819476" y="1417653"/>
            <a:ext cx="768159" cy="253916"/>
          </a:xfrm>
          <a:prstGeom prst="rect">
            <a:avLst/>
          </a:prstGeom>
          <a:noFill/>
        </p:spPr>
        <p:txBody>
          <a:bodyPr wrap="none" rtlCol="0">
            <a:spAutoFit/>
          </a:bodyPr>
          <a:lstStyle/>
          <a:p>
            <a:pPr algn="ctr"/>
            <a:r>
              <a:rPr lang="es-MX" sz="1050" dirty="0">
                <a:solidFill>
                  <a:schemeClr val="bg1"/>
                </a:solidFill>
                <a:latin typeface="Raleway" panose="020B0003030101060003" pitchFamily="34" charset="0"/>
              </a:rPr>
              <a:t>Automatiza</a:t>
            </a:r>
            <a:endParaRPr lang="id-ID" sz="1050" b="1" dirty="0">
              <a:solidFill>
                <a:schemeClr val="bg1"/>
              </a:solidFill>
              <a:latin typeface="Raleway" panose="020B0003030101060003" pitchFamily="34" charset="0"/>
            </a:endParaRPr>
          </a:p>
        </p:txBody>
      </p:sp>
      <p:sp>
        <p:nvSpPr>
          <p:cNvPr id="26" name="TextBox 32"/>
          <p:cNvSpPr txBox="1"/>
          <p:nvPr/>
        </p:nvSpPr>
        <p:spPr>
          <a:xfrm>
            <a:off x="6293339" y="1716792"/>
            <a:ext cx="1455893" cy="738664"/>
          </a:xfrm>
          <a:prstGeom prst="rect">
            <a:avLst/>
          </a:prstGeom>
          <a:noFill/>
        </p:spPr>
        <p:txBody>
          <a:bodyPr wrap="square" rtlCol="0">
            <a:spAutoFit/>
          </a:bodyPr>
          <a:lstStyle/>
          <a:p>
            <a:r>
              <a:rPr lang="en-US" sz="1050" dirty="0" err="1">
                <a:solidFill>
                  <a:schemeClr val="tx1">
                    <a:lumMod val="85000"/>
                    <a:lumOff val="15000"/>
                  </a:schemeClr>
                </a:solidFill>
              </a:rPr>
              <a:t>Sirve</a:t>
            </a:r>
            <a:r>
              <a:rPr lang="en-US" sz="1050" dirty="0">
                <a:solidFill>
                  <a:schemeClr val="tx1">
                    <a:lumMod val="85000"/>
                    <a:lumOff val="15000"/>
                  </a:schemeClr>
                </a:solidFill>
              </a:rPr>
              <a:t> para </a:t>
            </a:r>
            <a:r>
              <a:rPr lang="en-US" sz="1050" dirty="0" err="1">
                <a:solidFill>
                  <a:schemeClr val="tx1">
                    <a:lumMod val="85000"/>
                    <a:lumOff val="15000"/>
                  </a:schemeClr>
                </a:solidFill>
              </a:rPr>
              <a:t>asignar</a:t>
            </a:r>
            <a:r>
              <a:rPr lang="en-US" sz="1050" dirty="0">
                <a:solidFill>
                  <a:schemeClr val="tx1">
                    <a:lumMod val="85000"/>
                    <a:lumOff val="15000"/>
                  </a:schemeClr>
                </a:solidFill>
              </a:rPr>
              <a:t> </a:t>
            </a:r>
            <a:r>
              <a:rPr lang="en-US" sz="1050" dirty="0" err="1">
                <a:solidFill>
                  <a:schemeClr val="tx1">
                    <a:lumMod val="85000"/>
                    <a:lumOff val="15000"/>
                  </a:schemeClr>
                </a:solidFill>
              </a:rPr>
              <a:t>masivamente</a:t>
            </a:r>
            <a:r>
              <a:rPr lang="en-US" sz="1050" dirty="0">
                <a:solidFill>
                  <a:schemeClr val="tx1">
                    <a:lumMod val="85000"/>
                    <a:lumOff val="15000"/>
                  </a:schemeClr>
                </a:solidFill>
              </a:rPr>
              <a:t> claves a los </a:t>
            </a:r>
            <a:r>
              <a:rPr lang="en-US" sz="1050" dirty="0" err="1">
                <a:solidFill>
                  <a:schemeClr val="tx1">
                    <a:lumMod val="85000"/>
                    <a:lumOff val="15000"/>
                  </a:schemeClr>
                </a:solidFill>
              </a:rPr>
              <a:t>productos</a:t>
            </a:r>
            <a:r>
              <a:rPr lang="en-US" sz="1050" dirty="0">
                <a:solidFill>
                  <a:schemeClr val="tx1">
                    <a:lumMod val="85000"/>
                    <a:lumOff val="15000"/>
                  </a:schemeClr>
                </a:solidFill>
              </a:rPr>
              <a:t> </a:t>
            </a:r>
            <a:r>
              <a:rPr lang="en-US" sz="1050" dirty="0" err="1">
                <a:solidFill>
                  <a:schemeClr val="tx1">
                    <a:lumMod val="85000"/>
                    <a:lumOff val="15000"/>
                  </a:schemeClr>
                </a:solidFill>
              </a:rPr>
              <a:t>categorizados</a:t>
            </a:r>
            <a:endParaRPr lang="en-US" sz="1050" b="1" dirty="0">
              <a:solidFill>
                <a:schemeClr val="tx1">
                  <a:lumMod val="85000"/>
                  <a:lumOff val="15000"/>
                </a:schemeClr>
              </a:solidFill>
              <a:latin typeface="Signika Negative" pitchFamily="2" charset="0"/>
            </a:endParaRPr>
          </a:p>
        </p:txBody>
      </p:sp>
      <p:pic>
        <p:nvPicPr>
          <p:cNvPr id="28" name="Imagen 2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485895" y="1196933"/>
            <a:ext cx="1706105" cy="468092"/>
          </a:xfrm>
          <a:prstGeom prst="rect">
            <a:avLst/>
          </a:prstGeom>
        </p:spPr>
      </p:pic>
    </p:spTree>
    <p:extLst>
      <p:ext uri="{BB962C8B-B14F-4D97-AF65-F5344CB8AC3E}">
        <p14:creationId xmlns:p14="http://schemas.microsoft.com/office/powerpoint/2010/main" val="590532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1000"/>
                                        <p:tgtEl>
                                          <p:spTgt spid="14"/>
                                        </p:tgtEl>
                                      </p:cBhvr>
                                    </p:animEffect>
                                  </p:childTnLst>
                                </p:cTn>
                              </p:par>
                            </p:childTnLst>
                          </p:cTn>
                        </p:par>
                        <p:par>
                          <p:cTn id="8" fill="hold">
                            <p:stCondLst>
                              <p:cond delay="1000"/>
                            </p:stCondLst>
                            <p:childTnLst>
                              <p:par>
                                <p:cTn id="9" presetID="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0-#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16"/>
                                        </p:tgtEl>
                                      </p:cBhvr>
                                    </p:animEffect>
                                    <p:set>
                                      <p:cBhvr>
                                        <p:cTn id="20" dur="1" fill="hold">
                                          <p:stCondLst>
                                            <p:cond delay="499"/>
                                          </p:stCondLst>
                                        </p:cTn>
                                        <p:tgtEl>
                                          <p:spTgt spid="16"/>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childTnLst>
                          </p:cTn>
                        </p:par>
                        <p:par>
                          <p:cTn id="24" fill="hold">
                            <p:stCondLst>
                              <p:cond delay="500"/>
                            </p:stCondLst>
                            <p:childTnLst>
                              <p:par>
                                <p:cTn id="25" presetID="2" presetClass="entr" presetSubtype="2"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1+#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childTnLst>
                          </p:cTn>
                        </p:par>
                        <p:par>
                          <p:cTn id="29" fill="hold">
                            <p:stCondLst>
                              <p:cond delay="1000"/>
                            </p:stCondLst>
                            <p:childTnLst>
                              <p:par>
                                <p:cTn id="30" presetID="22" presetClass="entr" presetSubtype="1"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up)">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childTnLst>
                          </p:cTn>
                        </p:par>
                        <p:par>
                          <p:cTn id="38" fill="hold">
                            <p:stCondLst>
                              <p:cond delay="500"/>
                            </p:stCondLst>
                            <p:childTnLst>
                              <p:par>
                                <p:cTn id="39" presetID="22" presetClass="entr" presetSubtype="4" fill="hold" nodeType="after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wipe(down)">
                                      <p:cBhvr>
                                        <p:cTn id="41" dur="500"/>
                                        <p:tgtEl>
                                          <p:spTgt spid="23"/>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childTnLst>
                          </p:cTn>
                        </p:par>
                        <p:par>
                          <p:cTn id="46" fill="hold">
                            <p:stCondLst>
                              <p:cond delay="1500"/>
                            </p:stCondLst>
                            <p:childTnLst>
                              <p:par>
                                <p:cTn id="47" presetID="10" presetClass="entr" presetSubtype="0" fill="hold" grpId="0" nodeType="after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6" grpId="0" animBg="1"/>
      <p:bldP spid="16" grpId="1" animBg="1"/>
      <p:bldP spid="18" grpId="0" animBg="1"/>
      <p:bldP spid="19" grpId="0" animBg="1"/>
      <p:bldP spid="25" grpId="0"/>
      <p:bldP spid="26"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38953" y="2292257"/>
            <a:ext cx="11707906" cy="2387600"/>
          </a:xfrm>
        </p:spPr>
        <p:txBody>
          <a:bodyPr>
            <a:normAutofit/>
          </a:bodyPr>
          <a:lstStyle/>
          <a:p>
            <a:pPr algn="l"/>
            <a:r>
              <a:rPr lang="es-ES" sz="4000">
                <a:latin typeface="Calibri" charset="0"/>
                <a:ea typeface="Calibri" charset="0"/>
                <a:cs typeface="Calibri" charset="0"/>
              </a:rPr>
              <a:t>Implicaciones Nómina </a:t>
            </a:r>
            <a:r>
              <a:rPr lang="es-ES" sz="4000" dirty="0">
                <a:latin typeface="Calibri" charset="0"/>
                <a:ea typeface="Calibri" charset="0"/>
                <a:cs typeface="Calibri" charset="0"/>
              </a:rPr>
              <a:t>digital 2017 y anexo 20</a:t>
            </a:r>
            <a:endParaRPr lang="es-ES_tradnl" sz="4000" dirty="0">
              <a:latin typeface="Calibri" charset="0"/>
              <a:ea typeface="Calibri" charset="0"/>
              <a:cs typeface="Calibri" charset="0"/>
            </a:endParaRPr>
          </a:p>
        </p:txBody>
      </p:sp>
    </p:spTree>
    <p:extLst>
      <p:ext uri="{BB962C8B-B14F-4D97-AF65-F5344CB8AC3E}">
        <p14:creationId xmlns:p14="http://schemas.microsoft.com/office/powerpoint/2010/main" val="51257921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Conector recto 51"/>
          <p:cNvCxnSpPr/>
          <p:nvPr/>
        </p:nvCxnSpPr>
        <p:spPr>
          <a:xfrm>
            <a:off x="5636666" y="1927991"/>
            <a:ext cx="41388" cy="3625106"/>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grpSp>
        <p:nvGrpSpPr>
          <p:cNvPr id="43" name="Grupo 42"/>
          <p:cNvGrpSpPr/>
          <p:nvPr/>
        </p:nvGrpSpPr>
        <p:grpSpPr>
          <a:xfrm>
            <a:off x="6166567" y="2215611"/>
            <a:ext cx="2224827" cy="1659792"/>
            <a:chOff x="4472191" y="888347"/>
            <a:chExt cx="2504661" cy="1868557"/>
          </a:xfrm>
        </p:grpSpPr>
        <p:sp>
          <p:nvSpPr>
            <p:cNvPr id="44" name="Rectángulo redondeado 43"/>
            <p:cNvSpPr/>
            <p:nvPr/>
          </p:nvSpPr>
          <p:spPr>
            <a:xfrm>
              <a:off x="4472191" y="888347"/>
              <a:ext cx="2504661" cy="186855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s-MX" sz="1598"/>
            </a:p>
          </p:txBody>
        </p:sp>
        <p:sp>
          <p:nvSpPr>
            <p:cNvPr id="45" name="CuadroTexto 44"/>
            <p:cNvSpPr txBox="1"/>
            <p:nvPr/>
          </p:nvSpPr>
          <p:spPr>
            <a:xfrm>
              <a:off x="4631217" y="1020869"/>
              <a:ext cx="2213531" cy="335147"/>
            </a:xfrm>
            <a:prstGeom prst="rect">
              <a:avLst/>
            </a:prstGeom>
            <a:noFill/>
          </p:spPr>
          <p:txBody>
            <a:bodyPr wrap="square" rtlCol="0">
              <a:spAutoFit/>
            </a:bodyPr>
            <a:lstStyle/>
            <a:p>
              <a:r>
                <a:rPr lang="es-MX" sz="1333"/>
                <a:t>Comprobante Anexo 3.3</a:t>
              </a:r>
            </a:p>
          </p:txBody>
        </p:sp>
        <p:sp>
          <p:nvSpPr>
            <p:cNvPr id="46" name="CuadroTexto 45"/>
            <p:cNvSpPr txBox="1"/>
            <p:nvPr/>
          </p:nvSpPr>
          <p:spPr>
            <a:xfrm>
              <a:off x="4631217" y="1330819"/>
              <a:ext cx="2213531" cy="1396835"/>
            </a:xfrm>
            <a:prstGeom prst="rect">
              <a:avLst/>
            </a:prstGeom>
            <a:noFill/>
          </p:spPr>
          <p:txBody>
            <a:bodyPr wrap="square" rtlCol="0">
              <a:spAutoFit/>
            </a:bodyPr>
            <a:lstStyle/>
            <a:p>
              <a:r>
                <a:rPr lang="es-MX" sz="1066" dirty="0"/>
                <a:t>Encabezado</a:t>
              </a:r>
            </a:p>
            <a:p>
              <a:r>
                <a:rPr lang="es-MX" sz="1066" dirty="0"/>
                <a:t>Emisor</a:t>
              </a:r>
            </a:p>
            <a:p>
              <a:r>
                <a:rPr lang="es-MX" sz="1066" dirty="0"/>
                <a:t>Receptor</a:t>
              </a:r>
            </a:p>
            <a:p>
              <a:r>
                <a:rPr lang="es-MX" sz="1066" dirty="0">
                  <a:solidFill>
                    <a:schemeClr val="accent6"/>
                  </a:solidFill>
                </a:rPr>
                <a:t>CFDI relacionado</a:t>
              </a:r>
            </a:p>
            <a:p>
              <a:r>
                <a:rPr lang="es-MX" sz="1066" dirty="0"/>
                <a:t>Concepto</a:t>
              </a:r>
            </a:p>
            <a:p>
              <a:r>
                <a:rPr lang="es-MX" sz="1066" dirty="0"/>
                <a:t>     </a:t>
              </a:r>
              <a:r>
                <a:rPr lang="es-MX" sz="1066" dirty="0">
                  <a:solidFill>
                    <a:schemeClr val="accent6"/>
                  </a:solidFill>
                </a:rPr>
                <a:t>Impuestos</a:t>
              </a:r>
            </a:p>
            <a:p>
              <a:r>
                <a:rPr lang="es-MX" sz="1066" dirty="0"/>
                <a:t>Totales</a:t>
              </a:r>
            </a:p>
          </p:txBody>
        </p:sp>
      </p:grpSp>
      <p:sp>
        <p:nvSpPr>
          <p:cNvPr id="29" name="CuadroTexto 28"/>
          <p:cNvSpPr txBox="1"/>
          <p:nvPr/>
        </p:nvSpPr>
        <p:spPr>
          <a:xfrm>
            <a:off x="207918" y="304597"/>
            <a:ext cx="7818679" cy="1077218"/>
          </a:xfrm>
          <a:prstGeom prst="rect">
            <a:avLst/>
          </a:prstGeom>
          <a:noFill/>
        </p:spPr>
        <p:txBody>
          <a:bodyPr wrap="none" rtlCol="0">
            <a:spAutoFit/>
          </a:bodyPr>
          <a:lstStyle/>
          <a:p>
            <a:r>
              <a:rPr lang="es-MX" sz="3200" b="1">
                <a:solidFill>
                  <a:schemeClr val="accent5"/>
                </a:solidFill>
                <a:latin typeface="Calibri" charset="0"/>
                <a:ea typeface="Calibri" charset="0"/>
                <a:cs typeface="Calibri" charset="0"/>
              </a:rPr>
              <a:t>Convivencia</a:t>
            </a:r>
            <a:r>
              <a:rPr lang="es-MX" sz="3200">
                <a:solidFill>
                  <a:srgbClr val="FE7E3B"/>
                </a:solidFill>
                <a:latin typeface="Calibri" charset="0"/>
                <a:ea typeface="Calibri" charset="0"/>
                <a:cs typeface="Calibri" charset="0"/>
              </a:rPr>
              <a:t> </a:t>
            </a:r>
            <a:r>
              <a:rPr lang="es-MX" sz="3200" b="1">
                <a:solidFill>
                  <a:schemeClr val="accent5"/>
                </a:solidFill>
                <a:latin typeface="Calibri" charset="0"/>
                <a:ea typeface="Calibri" charset="0"/>
                <a:cs typeface="Calibri" charset="0"/>
              </a:rPr>
              <a:t>entre versiones del Anexo 20 y </a:t>
            </a:r>
          </a:p>
          <a:p>
            <a:r>
              <a:rPr lang="es-MX" sz="3200" b="1" dirty="0">
                <a:solidFill>
                  <a:schemeClr val="accent5"/>
                </a:solidFill>
                <a:latin typeface="Calibri" charset="0"/>
                <a:ea typeface="Calibri" charset="0"/>
                <a:cs typeface="Calibri" charset="0"/>
              </a:rPr>
              <a:t>el Complemento de Nómina</a:t>
            </a:r>
          </a:p>
        </p:txBody>
      </p:sp>
      <p:grpSp>
        <p:nvGrpSpPr>
          <p:cNvPr id="42" name="Grupo 41"/>
          <p:cNvGrpSpPr/>
          <p:nvPr/>
        </p:nvGrpSpPr>
        <p:grpSpPr>
          <a:xfrm>
            <a:off x="2776729" y="2203873"/>
            <a:ext cx="2224827" cy="1659792"/>
            <a:chOff x="4472191" y="888347"/>
            <a:chExt cx="2504661" cy="1868557"/>
          </a:xfrm>
        </p:grpSpPr>
        <p:sp>
          <p:nvSpPr>
            <p:cNvPr id="33" name="Rectángulo redondeado 32"/>
            <p:cNvSpPr/>
            <p:nvPr/>
          </p:nvSpPr>
          <p:spPr>
            <a:xfrm>
              <a:off x="4472191" y="888347"/>
              <a:ext cx="2504661" cy="186855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s-MX" sz="1598"/>
            </a:p>
          </p:txBody>
        </p:sp>
        <p:sp>
          <p:nvSpPr>
            <p:cNvPr id="35" name="CuadroTexto 34"/>
            <p:cNvSpPr txBox="1"/>
            <p:nvPr/>
          </p:nvSpPr>
          <p:spPr>
            <a:xfrm>
              <a:off x="4631217" y="1020869"/>
              <a:ext cx="2213531" cy="335147"/>
            </a:xfrm>
            <a:prstGeom prst="rect">
              <a:avLst/>
            </a:prstGeom>
            <a:noFill/>
          </p:spPr>
          <p:txBody>
            <a:bodyPr wrap="square" rtlCol="0">
              <a:spAutoFit/>
            </a:bodyPr>
            <a:lstStyle/>
            <a:p>
              <a:r>
                <a:rPr lang="es-MX" sz="1333" dirty="0"/>
                <a:t>Comprobante Anexo 3.2</a:t>
              </a:r>
            </a:p>
          </p:txBody>
        </p:sp>
        <p:sp>
          <p:nvSpPr>
            <p:cNvPr id="36" name="CuadroTexto 35"/>
            <p:cNvSpPr txBox="1"/>
            <p:nvPr/>
          </p:nvSpPr>
          <p:spPr>
            <a:xfrm>
              <a:off x="4631217" y="1410332"/>
              <a:ext cx="2213531" cy="1027522"/>
            </a:xfrm>
            <a:prstGeom prst="rect">
              <a:avLst/>
            </a:prstGeom>
            <a:noFill/>
          </p:spPr>
          <p:txBody>
            <a:bodyPr wrap="square" rtlCol="0">
              <a:spAutoFit/>
            </a:bodyPr>
            <a:lstStyle/>
            <a:p>
              <a:r>
                <a:rPr lang="es-MX" sz="1066" dirty="0"/>
                <a:t>Encabezado</a:t>
              </a:r>
            </a:p>
            <a:p>
              <a:r>
                <a:rPr lang="es-MX" sz="1066" dirty="0"/>
                <a:t>Emisor</a:t>
              </a:r>
            </a:p>
            <a:p>
              <a:r>
                <a:rPr lang="es-MX" sz="1066" dirty="0"/>
                <a:t>Receptor</a:t>
              </a:r>
            </a:p>
            <a:p>
              <a:r>
                <a:rPr lang="es-MX" sz="1066" dirty="0"/>
                <a:t>Concepto</a:t>
              </a:r>
            </a:p>
            <a:p>
              <a:r>
                <a:rPr lang="es-MX" sz="1066" dirty="0"/>
                <a:t>Totales</a:t>
              </a:r>
            </a:p>
          </p:txBody>
        </p:sp>
      </p:grpSp>
      <p:grpSp>
        <p:nvGrpSpPr>
          <p:cNvPr id="18" name="Grupo 17"/>
          <p:cNvGrpSpPr/>
          <p:nvPr/>
        </p:nvGrpSpPr>
        <p:grpSpPr>
          <a:xfrm>
            <a:off x="2533441" y="3555132"/>
            <a:ext cx="2076752" cy="1818330"/>
            <a:chOff x="5691389" y="2584624"/>
            <a:chExt cx="1868975" cy="2401858"/>
          </a:xfrm>
        </p:grpSpPr>
        <p:sp>
          <p:nvSpPr>
            <p:cNvPr id="34" name="Rectángulo redondeado 33"/>
            <p:cNvSpPr/>
            <p:nvPr/>
          </p:nvSpPr>
          <p:spPr>
            <a:xfrm>
              <a:off x="5691392" y="2584624"/>
              <a:ext cx="1636242" cy="2401858"/>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s-MX" sz="1598"/>
            </a:p>
          </p:txBody>
        </p:sp>
        <p:sp>
          <p:nvSpPr>
            <p:cNvPr id="37" name="CuadroTexto 36"/>
            <p:cNvSpPr txBox="1"/>
            <p:nvPr/>
          </p:nvSpPr>
          <p:spPr>
            <a:xfrm>
              <a:off x="5691389" y="2744102"/>
              <a:ext cx="1868975" cy="338969"/>
            </a:xfrm>
            <a:prstGeom prst="rect">
              <a:avLst/>
            </a:prstGeom>
            <a:noFill/>
          </p:spPr>
          <p:txBody>
            <a:bodyPr wrap="square" rtlCol="0">
              <a:spAutoFit/>
            </a:bodyPr>
            <a:lstStyle/>
            <a:p>
              <a:r>
                <a:rPr lang="es-MX" sz="1066"/>
                <a:t>Complemento Nómina 1.2</a:t>
              </a:r>
            </a:p>
          </p:txBody>
        </p:sp>
        <p:sp>
          <p:nvSpPr>
            <p:cNvPr id="38" name="CuadroTexto 37"/>
            <p:cNvSpPr txBox="1"/>
            <p:nvPr/>
          </p:nvSpPr>
          <p:spPr>
            <a:xfrm>
              <a:off x="5841735" y="3021948"/>
              <a:ext cx="1599362" cy="1855618"/>
            </a:xfrm>
            <a:prstGeom prst="rect">
              <a:avLst/>
            </a:prstGeom>
            <a:noFill/>
          </p:spPr>
          <p:txBody>
            <a:bodyPr wrap="square" rtlCol="0">
              <a:spAutoFit/>
            </a:bodyPr>
            <a:lstStyle/>
            <a:p>
              <a:r>
                <a:rPr lang="es-MX" sz="1066" dirty="0"/>
                <a:t>Recibo</a:t>
              </a:r>
            </a:p>
            <a:p>
              <a:r>
                <a:rPr lang="es-MX" sz="1066" dirty="0"/>
                <a:t>Patrón</a:t>
              </a:r>
            </a:p>
            <a:p>
              <a:r>
                <a:rPr lang="es-MX" sz="1066" dirty="0"/>
                <a:t>Empleado</a:t>
              </a:r>
            </a:p>
            <a:p>
              <a:r>
                <a:rPr lang="es-MX" sz="1066" dirty="0"/>
                <a:t>Movimiento</a:t>
              </a:r>
            </a:p>
            <a:p>
              <a:r>
                <a:rPr lang="es-MX" sz="1066" dirty="0">
                  <a:solidFill>
                    <a:schemeClr val="accent6"/>
                  </a:solidFill>
                </a:rPr>
                <a:t>Nuevos elementos</a:t>
              </a:r>
            </a:p>
            <a:p>
              <a:r>
                <a:rPr lang="es-MX" sz="1066" dirty="0">
                  <a:solidFill>
                    <a:schemeClr val="accent6"/>
                  </a:solidFill>
                </a:rPr>
                <a:t>    Indemnizaciones</a:t>
              </a:r>
            </a:p>
            <a:p>
              <a:r>
                <a:rPr lang="es-MX" sz="1066" dirty="0">
                  <a:solidFill>
                    <a:schemeClr val="accent6"/>
                  </a:solidFill>
                </a:rPr>
                <a:t>     Subcontrataci</a:t>
              </a:r>
              <a:r>
                <a:rPr lang="es-ES" sz="1066" dirty="0">
                  <a:solidFill>
                    <a:schemeClr val="accent6"/>
                  </a:solidFill>
                </a:rPr>
                <a:t>ón</a:t>
              </a:r>
              <a:endParaRPr lang="es-MX" sz="1066" dirty="0">
                <a:solidFill>
                  <a:schemeClr val="accent6"/>
                </a:solidFill>
              </a:endParaRPr>
            </a:p>
            <a:p>
              <a:r>
                <a:rPr lang="es-MX" sz="1066" dirty="0">
                  <a:solidFill>
                    <a:schemeClr val="accent6"/>
                  </a:solidFill>
                </a:rPr>
                <a:t>     Entidades Gobierno, etc.</a:t>
              </a:r>
            </a:p>
          </p:txBody>
        </p:sp>
      </p:grpSp>
      <p:sp>
        <p:nvSpPr>
          <p:cNvPr id="47" name="CuadroTexto 46"/>
          <p:cNvSpPr txBox="1"/>
          <p:nvPr/>
        </p:nvSpPr>
        <p:spPr>
          <a:xfrm>
            <a:off x="625441" y="5678377"/>
            <a:ext cx="1995281" cy="748695"/>
          </a:xfrm>
          <a:prstGeom prst="rect">
            <a:avLst/>
          </a:prstGeom>
          <a:noFill/>
        </p:spPr>
        <p:txBody>
          <a:bodyPr wrap="square" rtlCol="0">
            <a:spAutoFit/>
          </a:bodyPr>
          <a:lstStyle/>
          <a:p>
            <a:pPr algn="just"/>
            <a:r>
              <a:rPr lang="es-MX" sz="1066" dirty="0">
                <a:solidFill>
                  <a:schemeClr val="tx1">
                    <a:lumMod val="65000"/>
                    <a:lumOff val="35000"/>
                  </a:schemeClr>
                </a:solidFill>
              </a:rPr>
              <a:t>La diferencia entre Anexo 20 3.2 y 3.3 con respecto a Nóminas son las validaciones como se llena el comprobante</a:t>
            </a:r>
          </a:p>
        </p:txBody>
      </p:sp>
      <p:grpSp>
        <p:nvGrpSpPr>
          <p:cNvPr id="57" name="Grupo 56"/>
          <p:cNvGrpSpPr/>
          <p:nvPr/>
        </p:nvGrpSpPr>
        <p:grpSpPr>
          <a:xfrm>
            <a:off x="7557288" y="3445585"/>
            <a:ext cx="2076752" cy="1818330"/>
            <a:chOff x="5691389" y="2584624"/>
            <a:chExt cx="1868975" cy="2401858"/>
          </a:xfrm>
        </p:grpSpPr>
        <p:sp>
          <p:nvSpPr>
            <p:cNvPr id="58" name="Rectángulo redondeado 57"/>
            <p:cNvSpPr/>
            <p:nvPr/>
          </p:nvSpPr>
          <p:spPr>
            <a:xfrm>
              <a:off x="5691392" y="2584624"/>
              <a:ext cx="1636242" cy="2401858"/>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s-MX" sz="1598"/>
            </a:p>
          </p:txBody>
        </p:sp>
        <p:sp>
          <p:nvSpPr>
            <p:cNvPr id="59" name="CuadroTexto 58"/>
            <p:cNvSpPr txBox="1"/>
            <p:nvPr/>
          </p:nvSpPr>
          <p:spPr>
            <a:xfrm>
              <a:off x="5691389" y="2744102"/>
              <a:ext cx="1868975" cy="338969"/>
            </a:xfrm>
            <a:prstGeom prst="rect">
              <a:avLst/>
            </a:prstGeom>
            <a:noFill/>
          </p:spPr>
          <p:txBody>
            <a:bodyPr wrap="square" rtlCol="0">
              <a:spAutoFit/>
            </a:bodyPr>
            <a:lstStyle/>
            <a:p>
              <a:r>
                <a:rPr lang="es-MX" sz="1066"/>
                <a:t>Complemento Nómina 1.2</a:t>
              </a:r>
            </a:p>
          </p:txBody>
        </p:sp>
        <p:sp>
          <p:nvSpPr>
            <p:cNvPr id="60" name="CuadroTexto 59"/>
            <p:cNvSpPr txBox="1"/>
            <p:nvPr/>
          </p:nvSpPr>
          <p:spPr>
            <a:xfrm>
              <a:off x="5841735" y="3021948"/>
              <a:ext cx="1599362" cy="1855618"/>
            </a:xfrm>
            <a:prstGeom prst="rect">
              <a:avLst/>
            </a:prstGeom>
            <a:noFill/>
          </p:spPr>
          <p:txBody>
            <a:bodyPr wrap="square" rtlCol="0">
              <a:spAutoFit/>
            </a:bodyPr>
            <a:lstStyle/>
            <a:p>
              <a:r>
                <a:rPr lang="es-MX" sz="1066" dirty="0"/>
                <a:t>Recibo</a:t>
              </a:r>
            </a:p>
            <a:p>
              <a:r>
                <a:rPr lang="es-MX" sz="1066" dirty="0"/>
                <a:t>Patrón</a:t>
              </a:r>
            </a:p>
            <a:p>
              <a:r>
                <a:rPr lang="es-MX" sz="1066" dirty="0"/>
                <a:t>Empleado</a:t>
              </a:r>
            </a:p>
            <a:p>
              <a:r>
                <a:rPr lang="es-MX" sz="1066" dirty="0"/>
                <a:t>Movimiento</a:t>
              </a:r>
            </a:p>
            <a:p>
              <a:r>
                <a:rPr lang="es-MX" sz="1066" dirty="0">
                  <a:solidFill>
                    <a:schemeClr val="accent6"/>
                  </a:solidFill>
                </a:rPr>
                <a:t>Nuevos elementos</a:t>
              </a:r>
            </a:p>
            <a:p>
              <a:r>
                <a:rPr lang="es-MX" sz="1066" dirty="0">
                  <a:solidFill>
                    <a:schemeClr val="accent6"/>
                  </a:solidFill>
                </a:rPr>
                <a:t>    Indemnizaciones</a:t>
              </a:r>
            </a:p>
            <a:p>
              <a:r>
                <a:rPr lang="es-MX" sz="1066" dirty="0">
                  <a:solidFill>
                    <a:schemeClr val="accent6"/>
                  </a:solidFill>
                </a:rPr>
                <a:t>     Subcontrataci</a:t>
              </a:r>
              <a:r>
                <a:rPr lang="es-ES" sz="1066" dirty="0">
                  <a:solidFill>
                    <a:schemeClr val="accent6"/>
                  </a:solidFill>
                </a:rPr>
                <a:t>ón</a:t>
              </a:r>
              <a:endParaRPr lang="es-MX" sz="1066" dirty="0">
                <a:solidFill>
                  <a:schemeClr val="accent6"/>
                </a:solidFill>
              </a:endParaRPr>
            </a:p>
            <a:p>
              <a:r>
                <a:rPr lang="es-MX" sz="1066" dirty="0">
                  <a:solidFill>
                    <a:schemeClr val="accent6"/>
                  </a:solidFill>
                </a:rPr>
                <a:t>     Entidades Gobierno, etc.</a:t>
              </a:r>
            </a:p>
          </p:txBody>
        </p:sp>
      </p:grpSp>
      <p:pic>
        <p:nvPicPr>
          <p:cNvPr id="39" name="Imagen 38"/>
          <p:cNvPicPr/>
          <p:nvPr/>
        </p:nvPicPr>
        <p:blipFill>
          <a:blip r:embed="rId3" cstate="screen">
            <a:extLst>
              <a:ext uri="{28A0092B-C50C-407E-A947-70E740481C1C}">
                <a14:useLocalDpi xmlns:a14="http://schemas.microsoft.com/office/drawing/2010/main"/>
              </a:ext>
            </a:extLst>
          </a:blip>
          <a:stretch>
            <a:fillRect/>
          </a:stretch>
        </p:blipFill>
        <p:spPr>
          <a:xfrm>
            <a:off x="4150368" y="5687678"/>
            <a:ext cx="3055372" cy="789422"/>
          </a:xfrm>
          <a:prstGeom prst="rect">
            <a:avLst/>
          </a:prstGeom>
        </p:spPr>
      </p:pic>
      <p:sp>
        <p:nvSpPr>
          <p:cNvPr id="40" name="CuadroTexto 39"/>
          <p:cNvSpPr txBox="1"/>
          <p:nvPr/>
        </p:nvSpPr>
        <p:spPr>
          <a:xfrm>
            <a:off x="3442517" y="1691305"/>
            <a:ext cx="654561" cy="370361"/>
          </a:xfrm>
          <a:prstGeom prst="rect">
            <a:avLst/>
          </a:prstGeom>
          <a:noFill/>
        </p:spPr>
        <p:txBody>
          <a:bodyPr wrap="none" rtlCol="0">
            <a:spAutoFit/>
          </a:bodyPr>
          <a:lstStyle/>
          <a:p>
            <a:r>
              <a:rPr lang="es-ES_tradnl" sz="1805" dirty="0">
                <a:solidFill>
                  <a:schemeClr val="accent1">
                    <a:lumMod val="75000"/>
                  </a:schemeClr>
                </a:solidFill>
              </a:rPr>
              <a:t>2017</a:t>
            </a:r>
          </a:p>
        </p:txBody>
      </p:sp>
      <p:sp>
        <p:nvSpPr>
          <p:cNvPr id="41" name="CuadroTexto 40"/>
          <p:cNvSpPr txBox="1"/>
          <p:nvPr/>
        </p:nvSpPr>
        <p:spPr>
          <a:xfrm>
            <a:off x="6303112" y="1556003"/>
            <a:ext cx="1723485" cy="647870"/>
          </a:xfrm>
          <a:prstGeom prst="rect">
            <a:avLst/>
          </a:prstGeom>
          <a:noFill/>
        </p:spPr>
        <p:txBody>
          <a:bodyPr wrap="none" rtlCol="0">
            <a:spAutoFit/>
          </a:bodyPr>
          <a:lstStyle/>
          <a:p>
            <a:pPr algn="ctr"/>
            <a:r>
              <a:rPr lang="es-ES_tradnl" sz="1805" dirty="0">
                <a:solidFill>
                  <a:schemeClr val="accent1">
                    <a:lumMod val="75000"/>
                  </a:schemeClr>
                </a:solidFill>
              </a:rPr>
              <a:t>1 julio 2017</a:t>
            </a:r>
          </a:p>
          <a:p>
            <a:pPr algn="ctr"/>
            <a:r>
              <a:rPr lang="es-ES_tradnl" sz="1805" dirty="0">
                <a:solidFill>
                  <a:schemeClr val="accent1">
                    <a:lumMod val="75000"/>
                  </a:schemeClr>
                </a:solidFill>
              </a:rPr>
              <a:t>Entrada en vigor</a:t>
            </a:r>
            <a:endParaRPr lang="es-ES_tradnl" sz="1103" dirty="0">
              <a:solidFill>
                <a:schemeClr val="accent1">
                  <a:lumMod val="75000"/>
                </a:schemeClr>
              </a:solidFill>
            </a:endParaRPr>
          </a:p>
        </p:txBody>
      </p:sp>
      <p:sp>
        <p:nvSpPr>
          <p:cNvPr id="26" name="CuadroTexto 25"/>
          <p:cNvSpPr txBox="1"/>
          <p:nvPr/>
        </p:nvSpPr>
        <p:spPr>
          <a:xfrm>
            <a:off x="9782118" y="3046756"/>
            <a:ext cx="1815112" cy="647870"/>
          </a:xfrm>
          <a:prstGeom prst="rect">
            <a:avLst/>
          </a:prstGeom>
          <a:noFill/>
        </p:spPr>
        <p:txBody>
          <a:bodyPr wrap="none" rtlCol="0">
            <a:spAutoFit/>
          </a:bodyPr>
          <a:lstStyle/>
          <a:p>
            <a:pPr algn="ctr"/>
            <a:r>
              <a:rPr lang="es-ES_tradnl" sz="1805" dirty="0">
                <a:solidFill>
                  <a:schemeClr val="accent1">
                    <a:lumMod val="75000"/>
                  </a:schemeClr>
                </a:solidFill>
              </a:rPr>
              <a:t>1 diciembre 2017</a:t>
            </a:r>
          </a:p>
          <a:p>
            <a:pPr algn="ctr"/>
            <a:r>
              <a:rPr lang="es-ES_tradnl" sz="1805" dirty="0">
                <a:solidFill>
                  <a:schemeClr val="accent1">
                    <a:lumMod val="75000"/>
                  </a:schemeClr>
                </a:solidFill>
              </a:rPr>
              <a:t>Uso obligatorio</a:t>
            </a:r>
            <a:endParaRPr lang="es-ES_tradnl" sz="1103" dirty="0">
              <a:solidFill>
                <a:schemeClr val="accent1">
                  <a:lumMod val="75000"/>
                </a:schemeClr>
              </a:solidFill>
            </a:endParaRPr>
          </a:p>
        </p:txBody>
      </p:sp>
    </p:spTree>
    <p:extLst>
      <p:ext uri="{BB962C8B-B14F-4D97-AF65-F5344CB8AC3E}">
        <p14:creationId xmlns:p14="http://schemas.microsoft.com/office/powerpoint/2010/main" val="166529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0" grpId="0"/>
      <p:bldP spid="41" grpId="0"/>
      <p:bldP spid="2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uadroTexto 28"/>
          <p:cNvSpPr txBox="1"/>
          <p:nvPr/>
        </p:nvSpPr>
        <p:spPr>
          <a:xfrm>
            <a:off x="522514" y="319112"/>
            <a:ext cx="6307817" cy="584775"/>
          </a:xfrm>
          <a:prstGeom prst="rect">
            <a:avLst/>
          </a:prstGeom>
          <a:noFill/>
        </p:spPr>
        <p:txBody>
          <a:bodyPr wrap="none" rtlCol="0">
            <a:spAutoFit/>
          </a:bodyPr>
          <a:lstStyle/>
          <a:p>
            <a:r>
              <a:rPr lang="es-MX" sz="3200" b="1" dirty="0">
                <a:solidFill>
                  <a:schemeClr val="accent5"/>
                </a:solidFill>
                <a:latin typeface="Calibri" charset="0"/>
                <a:ea typeface="Calibri" charset="0"/>
                <a:cs typeface="Calibri" charset="0"/>
              </a:rPr>
              <a:t>Cambios en el CFDI Pago de N</a:t>
            </a:r>
            <a:r>
              <a:rPr lang="es-ES" sz="3200" b="1" dirty="0" err="1">
                <a:solidFill>
                  <a:schemeClr val="accent5"/>
                </a:solidFill>
                <a:latin typeface="Calibri" charset="0"/>
                <a:ea typeface="Calibri" charset="0"/>
                <a:cs typeface="Calibri" charset="0"/>
              </a:rPr>
              <a:t>ómina</a:t>
            </a:r>
            <a:endParaRPr lang="es-MX" sz="3200" b="1" dirty="0">
              <a:solidFill>
                <a:schemeClr val="accent5"/>
              </a:solidFill>
              <a:latin typeface="Calibri" charset="0"/>
              <a:ea typeface="Calibri" charset="0"/>
              <a:cs typeface="Calibri" charset="0"/>
            </a:endParaRPr>
          </a:p>
        </p:txBody>
      </p:sp>
      <p:sp>
        <p:nvSpPr>
          <p:cNvPr id="3" name="Elipse 2"/>
          <p:cNvSpPr/>
          <p:nvPr/>
        </p:nvSpPr>
        <p:spPr>
          <a:xfrm>
            <a:off x="391886" y="1608835"/>
            <a:ext cx="1146408" cy="1146408"/>
          </a:xfrm>
          <a:prstGeom prst="ellipse">
            <a:avLst/>
          </a:prstGeom>
          <a:solidFill>
            <a:srgbClr val="F26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CuadroTexto 3"/>
          <p:cNvSpPr txBox="1"/>
          <p:nvPr/>
        </p:nvSpPr>
        <p:spPr>
          <a:xfrm>
            <a:off x="535194" y="2806379"/>
            <a:ext cx="973205" cy="369332"/>
          </a:xfrm>
          <a:prstGeom prst="rect">
            <a:avLst/>
          </a:prstGeom>
          <a:noFill/>
        </p:spPr>
        <p:txBody>
          <a:bodyPr wrap="square" rtlCol="0">
            <a:spAutoFit/>
          </a:bodyPr>
          <a:lstStyle/>
          <a:p>
            <a:pPr algn="ctr"/>
            <a:r>
              <a:rPr lang="es-ES_tradnl" dirty="0" err="1">
                <a:solidFill>
                  <a:schemeClr val="tx1">
                    <a:lumMod val="65000"/>
                    <a:lumOff val="35000"/>
                  </a:schemeClr>
                </a:solidFill>
              </a:rPr>
              <a:t>Versi</a:t>
            </a:r>
            <a:r>
              <a:rPr lang="es-ES" dirty="0">
                <a:solidFill>
                  <a:schemeClr val="tx1">
                    <a:lumMod val="65000"/>
                    <a:lumOff val="35000"/>
                  </a:schemeClr>
                </a:solidFill>
              </a:rPr>
              <a:t>ón</a:t>
            </a:r>
          </a:p>
        </p:txBody>
      </p:sp>
      <p:sp>
        <p:nvSpPr>
          <p:cNvPr id="30" name="CuadroTexto 29"/>
          <p:cNvSpPr txBox="1"/>
          <p:nvPr/>
        </p:nvSpPr>
        <p:spPr>
          <a:xfrm>
            <a:off x="522514" y="1827247"/>
            <a:ext cx="846665" cy="707886"/>
          </a:xfrm>
          <a:prstGeom prst="rect">
            <a:avLst/>
          </a:prstGeom>
          <a:noFill/>
        </p:spPr>
        <p:txBody>
          <a:bodyPr wrap="square" rtlCol="0">
            <a:spAutoFit/>
          </a:bodyPr>
          <a:lstStyle/>
          <a:p>
            <a:pPr algn="ctr"/>
            <a:r>
              <a:rPr lang="es-ES" sz="4000" dirty="0">
                <a:solidFill>
                  <a:schemeClr val="bg1"/>
                </a:solidFill>
              </a:rPr>
              <a:t>3.3</a:t>
            </a:r>
          </a:p>
        </p:txBody>
      </p:sp>
      <p:sp>
        <p:nvSpPr>
          <p:cNvPr id="31" name="Elipse 30"/>
          <p:cNvSpPr/>
          <p:nvPr/>
        </p:nvSpPr>
        <p:spPr>
          <a:xfrm>
            <a:off x="2750458" y="1608835"/>
            <a:ext cx="1146408" cy="1146408"/>
          </a:xfrm>
          <a:prstGeom prst="ellipse">
            <a:avLst/>
          </a:prstGeom>
          <a:solidFill>
            <a:srgbClr val="F26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2" name="CuadroTexto 31"/>
          <p:cNvSpPr txBox="1"/>
          <p:nvPr/>
        </p:nvSpPr>
        <p:spPr>
          <a:xfrm>
            <a:off x="2706369" y="2795871"/>
            <a:ext cx="1428497" cy="646331"/>
          </a:xfrm>
          <a:prstGeom prst="rect">
            <a:avLst/>
          </a:prstGeom>
          <a:noFill/>
        </p:spPr>
        <p:txBody>
          <a:bodyPr wrap="square" rtlCol="0">
            <a:spAutoFit/>
          </a:bodyPr>
          <a:lstStyle/>
          <a:p>
            <a:pPr algn="ctr"/>
            <a:r>
              <a:rPr lang="es-ES" dirty="0">
                <a:solidFill>
                  <a:schemeClr val="tx1">
                    <a:lumMod val="65000"/>
                    <a:lumOff val="35000"/>
                  </a:schemeClr>
                </a:solidFill>
              </a:rPr>
              <a:t>Fecha de </a:t>
            </a:r>
          </a:p>
          <a:p>
            <a:pPr algn="ctr"/>
            <a:r>
              <a:rPr lang="es-ES" dirty="0">
                <a:solidFill>
                  <a:schemeClr val="tx1">
                    <a:lumMod val="65000"/>
                    <a:lumOff val="35000"/>
                  </a:schemeClr>
                </a:solidFill>
              </a:rPr>
              <a:t>timbrado</a:t>
            </a:r>
          </a:p>
        </p:txBody>
      </p:sp>
      <p:pic>
        <p:nvPicPr>
          <p:cNvPr id="5" name="Imagen 4"/>
          <p:cNvPicPr>
            <a:picLocks noChangeAspect="1"/>
          </p:cNvPicPr>
          <p:nvPr/>
        </p:nvPicPr>
        <p:blipFill>
          <a:blip r:embed="rId3" cstate="screen">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a:ext>
            </a:extLst>
          </a:blip>
          <a:stretch>
            <a:fillRect/>
          </a:stretch>
        </p:blipFill>
        <p:spPr>
          <a:xfrm>
            <a:off x="2895426" y="1802570"/>
            <a:ext cx="899270" cy="899270"/>
          </a:xfrm>
          <a:prstGeom prst="rect">
            <a:avLst/>
          </a:prstGeom>
        </p:spPr>
      </p:pic>
      <p:sp>
        <p:nvSpPr>
          <p:cNvPr id="50" name="Elipse 49"/>
          <p:cNvSpPr/>
          <p:nvPr/>
        </p:nvSpPr>
        <p:spPr>
          <a:xfrm>
            <a:off x="5117165" y="1608835"/>
            <a:ext cx="1146408" cy="1146408"/>
          </a:xfrm>
          <a:prstGeom prst="ellipse">
            <a:avLst/>
          </a:prstGeom>
          <a:solidFill>
            <a:srgbClr val="F26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1" name="CuadroTexto 50"/>
          <p:cNvSpPr txBox="1"/>
          <p:nvPr/>
        </p:nvSpPr>
        <p:spPr>
          <a:xfrm>
            <a:off x="5000323" y="2795871"/>
            <a:ext cx="1585767" cy="646331"/>
          </a:xfrm>
          <a:prstGeom prst="rect">
            <a:avLst/>
          </a:prstGeom>
          <a:noFill/>
        </p:spPr>
        <p:txBody>
          <a:bodyPr wrap="square" rtlCol="0">
            <a:spAutoFit/>
          </a:bodyPr>
          <a:lstStyle/>
          <a:p>
            <a:pPr algn="ctr"/>
            <a:r>
              <a:rPr lang="es-ES" dirty="0">
                <a:solidFill>
                  <a:schemeClr val="tx1">
                    <a:lumMod val="65000"/>
                    <a:lumOff val="35000"/>
                  </a:schemeClr>
                </a:solidFill>
              </a:rPr>
              <a:t>Forma de</a:t>
            </a:r>
          </a:p>
          <a:p>
            <a:pPr algn="ctr"/>
            <a:r>
              <a:rPr lang="es-ES" dirty="0">
                <a:solidFill>
                  <a:schemeClr val="tx1">
                    <a:lumMod val="65000"/>
                    <a:lumOff val="35000"/>
                  </a:schemeClr>
                </a:solidFill>
              </a:rPr>
              <a:t>Pago</a:t>
            </a:r>
          </a:p>
        </p:txBody>
      </p:sp>
      <p:sp>
        <p:nvSpPr>
          <p:cNvPr id="53" name="CuadroTexto 52"/>
          <p:cNvSpPr txBox="1"/>
          <p:nvPr/>
        </p:nvSpPr>
        <p:spPr>
          <a:xfrm>
            <a:off x="5337952" y="1781503"/>
            <a:ext cx="704812" cy="707886"/>
          </a:xfrm>
          <a:prstGeom prst="rect">
            <a:avLst/>
          </a:prstGeom>
          <a:noFill/>
        </p:spPr>
        <p:txBody>
          <a:bodyPr wrap="square" rtlCol="0">
            <a:spAutoFit/>
          </a:bodyPr>
          <a:lstStyle/>
          <a:p>
            <a:pPr algn="ctr"/>
            <a:r>
              <a:rPr lang="es-ES" sz="4000" dirty="0">
                <a:solidFill>
                  <a:schemeClr val="bg1"/>
                </a:solidFill>
              </a:rPr>
              <a:t>99</a:t>
            </a:r>
          </a:p>
        </p:txBody>
      </p:sp>
      <p:sp>
        <p:nvSpPr>
          <p:cNvPr id="54" name="Elipse 53"/>
          <p:cNvSpPr/>
          <p:nvPr/>
        </p:nvSpPr>
        <p:spPr>
          <a:xfrm>
            <a:off x="7495638" y="1608668"/>
            <a:ext cx="1146408" cy="1146408"/>
          </a:xfrm>
          <a:prstGeom prst="ellipse">
            <a:avLst/>
          </a:prstGeom>
          <a:solidFill>
            <a:srgbClr val="F26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5" name="CuadroTexto 54"/>
          <p:cNvSpPr txBox="1"/>
          <p:nvPr/>
        </p:nvSpPr>
        <p:spPr>
          <a:xfrm>
            <a:off x="7495638" y="2808598"/>
            <a:ext cx="1156570" cy="369332"/>
          </a:xfrm>
          <a:prstGeom prst="rect">
            <a:avLst/>
          </a:prstGeom>
          <a:noFill/>
        </p:spPr>
        <p:txBody>
          <a:bodyPr wrap="square" rtlCol="0">
            <a:spAutoFit/>
          </a:bodyPr>
          <a:lstStyle/>
          <a:p>
            <a:pPr algn="ctr"/>
            <a:r>
              <a:rPr lang="es-ES" dirty="0">
                <a:solidFill>
                  <a:schemeClr val="tx1">
                    <a:lumMod val="65000"/>
                    <a:lumOff val="35000"/>
                  </a:schemeClr>
                </a:solidFill>
              </a:rPr>
              <a:t>Moneda</a:t>
            </a:r>
          </a:p>
        </p:txBody>
      </p:sp>
      <p:sp>
        <p:nvSpPr>
          <p:cNvPr id="56" name="CuadroTexto 55"/>
          <p:cNvSpPr txBox="1"/>
          <p:nvPr/>
        </p:nvSpPr>
        <p:spPr>
          <a:xfrm>
            <a:off x="7463023" y="1778820"/>
            <a:ext cx="1221737" cy="707886"/>
          </a:xfrm>
          <a:prstGeom prst="rect">
            <a:avLst/>
          </a:prstGeom>
          <a:noFill/>
        </p:spPr>
        <p:txBody>
          <a:bodyPr wrap="square" rtlCol="0">
            <a:spAutoFit/>
          </a:bodyPr>
          <a:lstStyle/>
          <a:p>
            <a:r>
              <a:rPr lang="es-ES" sz="4000" dirty="0">
                <a:solidFill>
                  <a:schemeClr val="bg1"/>
                </a:solidFill>
              </a:rPr>
              <a:t>MXN</a:t>
            </a:r>
          </a:p>
        </p:txBody>
      </p:sp>
      <p:sp>
        <p:nvSpPr>
          <p:cNvPr id="61" name="Elipse 60"/>
          <p:cNvSpPr/>
          <p:nvPr/>
        </p:nvSpPr>
        <p:spPr>
          <a:xfrm>
            <a:off x="9854210" y="1608668"/>
            <a:ext cx="1146408" cy="1146408"/>
          </a:xfrm>
          <a:prstGeom prst="ellipse">
            <a:avLst/>
          </a:prstGeom>
          <a:solidFill>
            <a:srgbClr val="F26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2" name="CuadroTexto 61"/>
          <p:cNvSpPr txBox="1"/>
          <p:nvPr/>
        </p:nvSpPr>
        <p:spPr>
          <a:xfrm>
            <a:off x="9605501" y="2795870"/>
            <a:ext cx="1778337" cy="646331"/>
          </a:xfrm>
          <a:prstGeom prst="rect">
            <a:avLst/>
          </a:prstGeom>
          <a:noFill/>
        </p:spPr>
        <p:txBody>
          <a:bodyPr wrap="square" rtlCol="0">
            <a:spAutoFit/>
          </a:bodyPr>
          <a:lstStyle/>
          <a:p>
            <a:pPr algn="ctr"/>
            <a:r>
              <a:rPr lang="es-ES" dirty="0">
                <a:solidFill>
                  <a:schemeClr val="tx1">
                    <a:lumMod val="65000"/>
                    <a:lumOff val="35000"/>
                  </a:schemeClr>
                </a:solidFill>
              </a:rPr>
              <a:t>Tipo de</a:t>
            </a:r>
          </a:p>
          <a:p>
            <a:pPr algn="ctr"/>
            <a:r>
              <a:rPr lang="es-ES" dirty="0">
                <a:solidFill>
                  <a:schemeClr val="tx1">
                    <a:lumMod val="65000"/>
                    <a:lumOff val="35000"/>
                  </a:schemeClr>
                </a:solidFill>
              </a:rPr>
              <a:t>comprobante</a:t>
            </a:r>
          </a:p>
        </p:txBody>
      </p:sp>
      <p:sp>
        <p:nvSpPr>
          <p:cNvPr id="63" name="CuadroTexto 62"/>
          <p:cNvSpPr txBox="1"/>
          <p:nvPr/>
        </p:nvSpPr>
        <p:spPr>
          <a:xfrm>
            <a:off x="10160002" y="1705898"/>
            <a:ext cx="534823" cy="830997"/>
          </a:xfrm>
          <a:prstGeom prst="rect">
            <a:avLst/>
          </a:prstGeom>
          <a:noFill/>
        </p:spPr>
        <p:txBody>
          <a:bodyPr wrap="square" rtlCol="0">
            <a:spAutoFit/>
          </a:bodyPr>
          <a:lstStyle/>
          <a:p>
            <a:r>
              <a:rPr lang="es-ES" sz="4800" dirty="0">
                <a:solidFill>
                  <a:schemeClr val="bg1"/>
                </a:solidFill>
              </a:rPr>
              <a:t>N</a:t>
            </a:r>
          </a:p>
        </p:txBody>
      </p:sp>
      <p:sp>
        <p:nvSpPr>
          <p:cNvPr id="64" name="Elipse 63"/>
          <p:cNvSpPr/>
          <p:nvPr/>
        </p:nvSpPr>
        <p:spPr>
          <a:xfrm>
            <a:off x="391886" y="4089665"/>
            <a:ext cx="1146408" cy="1146408"/>
          </a:xfrm>
          <a:prstGeom prst="ellipse">
            <a:avLst/>
          </a:prstGeom>
          <a:solidFill>
            <a:srgbClr val="F26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5" name="CuadroTexto 64"/>
          <p:cNvSpPr txBox="1"/>
          <p:nvPr/>
        </p:nvSpPr>
        <p:spPr>
          <a:xfrm>
            <a:off x="332510" y="5316540"/>
            <a:ext cx="1324344" cy="646331"/>
          </a:xfrm>
          <a:prstGeom prst="rect">
            <a:avLst/>
          </a:prstGeom>
          <a:noFill/>
        </p:spPr>
        <p:txBody>
          <a:bodyPr wrap="square" rtlCol="0">
            <a:spAutoFit/>
          </a:bodyPr>
          <a:lstStyle/>
          <a:p>
            <a:pPr algn="ctr"/>
            <a:r>
              <a:rPr lang="es-ES" dirty="0">
                <a:solidFill>
                  <a:schemeClr val="tx1">
                    <a:lumMod val="65000"/>
                    <a:lumOff val="35000"/>
                  </a:schemeClr>
                </a:solidFill>
              </a:rPr>
              <a:t>Método de</a:t>
            </a:r>
          </a:p>
          <a:p>
            <a:pPr algn="ctr"/>
            <a:r>
              <a:rPr lang="es-ES" dirty="0">
                <a:solidFill>
                  <a:schemeClr val="tx1">
                    <a:lumMod val="65000"/>
                    <a:lumOff val="35000"/>
                  </a:schemeClr>
                </a:solidFill>
              </a:rPr>
              <a:t>Pago</a:t>
            </a:r>
          </a:p>
        </p:txBody>
      </p:sp>
      <p:sp>
        <p:nvSpPr>
          <p:cNvPr id="66" name="CuadroTexto 65"/>
          <p:cNvSpPr txBox="1"/>
          <p:nvPr/>
        </p:nvSpPr>
        <p:spPr>
          <a:xfrm>
            <a:off x="382290" y="4279898"/>
            <a:ext cx="1133263" cy="707886"/>
          </a:xfrm>
          <a:prstGeom prst="rect">
            <a:avLst/>
          </a:prstGeom>
          <a:noFill/>
        </p:spPr>
        <p:txBody>
          <a:bodyPr wrap="square" rtlCol="0">
            <a:spAutoFit/>
          </a:bodyPr>
          <a:lstStyle/>
          <a:p>
            <a:pPr algn="ctr"/>
            <a:r>
              <a:rPr lang="es-ES" sz="4000" dirty="0">
                <a:solidFill>
                  <a:schemeClr val="bg1"/>
                </a:solidFill>
              </a:rPr>
              <a:t>PUE</a:t>
            </a:r>
          </a:p>
        </p:txBody>
      </p:sp>
      <p:sp>
        <p:nvSpPr>
          <p:cNvPr id="69" name="Elipse 68"/>
          <p:cNvSpPr/>
          <p:nvPr/>
        </p:nvSpPr>
        <p:spPr>
          <a:xfrm>
            <a:off x="2758593" y="4089665"/>
            <a:ext cx="1146408" cy="1146408"/>
          </a:xfrm>
          <a:prstGeom prst="ellipse">
            <a:avLst/>
          </a:prstGeom>
          <a:solidFill>
            <a:srgbClr val="F26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0" name="CuadroTexto 69"/>
          <p:cNvSpPr txBox="1"/>
          <p:nvPr/>
        </p:nvSpPr>
        <p:spPr>
          <a:xfrm>
            <a:off x="2714909" y="5316539"/>
            <a:ext cx="1181957" cy="646331"/>
          </a:xfrm>
          <a:prstGeom prst="rect">
            <a:avLst/>
          </a:prstGeom>
          <a:noFill/>
        </p:spPr>
        <p:txBody>
          <a:bodyPr wrap="square" rtlCol="0">
            <a:spAutoFit/>
          </a:bodyPr>
          <a:lstStyle/>
          <a:p>
            <a:pPr algn="ctr"/>
            <a:r>
              <a:rPr lang="es-ES" dirty="0">
                <a:solidFill>
                  <a:schemeClr val="tx1">
                    <a:lumMod val="65000"/>
                    <a:lumOff val="35000"/>
                  </a:schemeClr>
                </a:solidFill>
              </a:rPr>
              <a:t>Uso de</a:t>
            </a:r>
          </a:p>
          <a:p>
            <a:pPr algn="ctr"/>
            <a:r>
              <a:rPr lang="es-ES" dirty="0">
                <a:solidFill>
                  <a:schemeClr val="tx1">
                    <a:lumMod val="65000"/>
                    <a:lumOff val="35000"/>
                  </a:schemeClr>
                </a:solidFill>
              </a:rPr>
              <a:t>CFDI</a:t>
            </a:r>
          </a:p>
        </p:txBody>
      </p:sp>
      <p:sp>
        <p:nvSpPr>
          <p:cNvPr id="71" name="CuadroTexto 70"/>
          <p:cNvSpPr txBox="1"/>
          <p:nvPr/>
        </p:nvSpPr>
        <p:spPr>
          <a:xfrm>
            <a:off x="2840633" y="4290407"/>
            <a:ext cx="963314" cy="707886"/>
          </a:xfrm>
          <a:prstGeom prst="rect">
            <a:avLst/>
          </a:prstGeom>
          <a:noFill/>
        </p:spPr>
        <p:txBody>
          <a:bodyPr wrap="square" rtlCol="0">
            <a:spAutoFit/>
          </a:bodyPr>
          <a:lstStyle/>
          <a:p>
            <a:pPr algn="ctr"/>
            <a:r>
              <a:rPr lang="es-ES" sz="4000" dirty="0">
                <a:solidFill>
                  <a:schemeClr val="bg1"/>
                </a:solidFill>
              </a:rPr>
              <a:t>P01</a:t>
            </a:r>
          </a:p>
        </p:txBody>
      </p:sp>
      <p:sp>
        <p:nvSpPr>
          <p:cNvPr id="72" name="Elipse 71"/>
          <p:cNvSpPr/>
          <p:nvPr/>
        </p:nvSpPr>
        <p:spPr>
          <a:xfrm>
            <a:off x="5207340" y="4089665"/>
            <a:ext cx="1146408" cy="1146408"/>
          </a:xfrm>
          <a:prstGeom prst="ellipse">
            <a:avLst/>
          </a:prstGeom>
          <a:solidFill>
            <a:srgbClr val="F26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3" name="CuadroTexto 72"/>
          <p:cNvSpPr txBox="1"/>
          <p:nvPr/>
        </p:nvSpPr>
        <p:spPr>
          <a:xfrm>
            <a:off x="5152200" y="5323968"/>
            <a:ext cx="1282011" cy="646331"/>
          </a:xfrm>
          <a:prstGeom prst="rect">
            <a:avLst/>
          </a:prstGeom>
          <a:noFill/>
        </p:spPr>
        <p:txBody>
          <a:bodyPr wrap="square" rtlCol="0">
            <a:spAutoFit/>
          </a:bodyPr>
          <a:lstStyle/>
          <a:p>
            <a:pPr algn="ctr"/>
            <a:r>
              <a:rPr lang="es-ES" dirty="0">
                <a:solidFill>
                  <a:schemeClr val="tx1">
                    <a:lumMod val="65000"/>
                    <a:lumOff val="35000"/>
                  </a:schemeClr>
                </a:solidFill>
              </a:rPr>
              <a:t>Clave </a:t>
            </a:r>
          </a:p>
          <a:p>
            <a:pPr algn="ctr"/>
            <a:r>
              <a:rPr lang="es-ES" dirty="0">
                <a:solidFill>
                  <a:schemeClr val="tx1">
                    <a:lumMod val="65000"/>
                    <a:lumOff val="35000"/>
                  </a:schemeClr>
                </a:solidFill>
              </a:rPr>
              <a:t>Unidad</a:t>
            </a:r>
          </a:p>
        </p:txBody>
      </p:sp>
      <p:sp>
        <p:nvSpPr>
          <p:cNvPr id="74" name="CuadroTexto 73"/>
          <p:cNvSpPr txBox="1"/>
          <p:nvPr/>
        </p:nvSpPr>
        <p:spPr>
          <a:xfrm>
            <a:off x="5270669" y="4285383"/>
            <a:ext cx="1019749" cy="707886"/>
          </a:xfrm>
          <a:prstGeom prst="rect">
            <a:avLst/>
          </a:prstGeom>
          <a:noFill/>
        </p:spPr>
        <p:txBody>
          <a:bodyPr wrap="square" rtlCol="0">
            <a:spAutoFit/>
          </a:bodyPr>
          <a:lstStyle/>
          <a:p>
            <a:pPr algn="ctr"/>
            <a:r>
              <a:rPr lang="es-ES" sz="4000" dirty="0">
                <a:solidFill>
                  <a:schemeClr val="bg1"/>
                </a:solidFill>
              </a:rPr>
              <a:t>ACT</a:t>
            </a:r>
          </a:p>
        </p:txBody>
      </p:sp>
      <p:sp>
        <p:nvSpPr>
          <p:cNvPr id="7" name="Rectángulo 6"/>
          <p:cNvSpPr/>
          <p:nvPr/>
        </p:nvSpPr>
        <p:spPr>
          <a:xfrm>
            <a:off x="7616112" y="4351962"/>
            <a:ext cx="3949588" cy="646331"/>
          </a:xfrm>
          <a:prstGeom prst="rect">
            <a:avLst/>
          </a:prstGeom>
        </p:spPr>
        <p:txBody>
          <a:bodyPr wrap="square">
            <a:spAutoFit/>
          </a:bodyPr>
          <a:lstStyle/>
          <a:p>
            <a:pPr algn="ctr"/>
            <a:r>
              <a:rPr lang="es-ES" dirty="0" err="1">
                <a:solidFill>
                  <a:schemeClr val="tx1">
                    <a:lumMod val="65000"/>
                    <a:lumOff val="35000"/>
                  </a:schemeClr>
                </a:solidFill>
              </a:rPr>
              <a:t>ProdServ</a:t>
            </a:r>
            <a:r>
              <a:rPr lang="es-ES" dirty="0">
                <a:solidFill>
                  <a:schemeClr val="tx1">
                    <a:lumMod val="65000"/>
                    <a:lumOff val="35000"/>
                  </a:schemeClr>
                </a:solidFill>
              </a:rPr>
              <a:t> </a:t>
            </a:r>
            <a:r>
              <a:rPr lang="es-ES" sz="3600" dirty="0">
                <a:solidFill>
                  <a:schemeClr val="tx1">
                    <a:lumMod val="65000"/>
                    <a:lumOff val="35000"/>
                  </a:schemeClr>
                </a:solidFill>
              </a:rPr>
              <a:t>|   </a:t>
            </a:r>
            <a:r>
              <a:rPr lang="es-ES" dirty="0">
                <a:solidFill>
                  <a:schemeClr val="tx1">
                    <a:lumMod val="65000"/>
                    <a:lumOff val="35000"/>
                  </a:schemeClr>
                </a:solidFill>
              </a:rPr>
              <a:t> </a:t>
            </a:r>
            <a:r>
              <a:rPr lang="es-ES" sz="3200" dirty="0">
                <a:solidFill>
                  <a:srgbClr val="F26A5E"/>
                </a:solidFill>
              </a:rPr>
              <a:t>84111505</a:t>
            </a:r>
          </a:p>
        </p:txBody>
      </p:sp>
      <p:sp>
        <p:nvSpPr>
          <p:cNvPr id="75" name="Rectángulo 74"/>
          <p:cNvSpPr/>
          <p:nvPr/>
        </p:nvSpPr>
        <p:spPr>
          <a:xfrm>
            <a:off x="7455335" y="4987784"/>
            <a:ext cx="4797748" cy="646331"/>
          </a:xfrm>
          <a:prstGeom prst="rect">
            <a:avLst/>
          </a:prstGeom>
        </p:spPr>
        <p:txBody>
          <a:bodyPr wrap="square">
            <a:spAutoFit/>
          </a:bodyPr>
          <a:lstStyle/>
          <a:p>
            <a:pPr algn="ctr"/>
            <a:r>
              <a:rPr lang="es-ES" dirty="0">
                <a:solidFill>
                  <a:schemeClr val="tx1">
                    <a:lumMod val="65000"/>
                    <a:lumOff val="35000"/>
                  </a:schemeClr>
                </a:solidFill>
              </a:rPr>
              <a:t>Descripción </a:t>
            </a:r>
            <a:r>
              <a:rPr lang="es-ES" sz="3600" dirty="0">
                <a:solidFill>
                  <a:schemeClr val="tx1">
                    <a:lumMod val="65000"/>
                    <a:lumOff val="35000"/>
                  </a:schemeClr>
                </a:solidFill>
              </a:rPr>
              <a:t>|</a:t>
            </a:r>
            <a:r>
              <a:rPr lang="es-ES" dirty="0">
                <a:solidFill>
                  <a:schemeClr val="tx1">
                    <a:lumMod val="65000"/>
                    <a:lumOff val="35000"/>
                  </a:schemeClr>
                </a:solidFill>
              </a:rPr>
              <a:t> </a:t>
            </a:r>
            <a:r>
              <a:rPr lang="es-ES" sz="3200" dirty="0">
                <a:solidFill>
                  <a:srgbClr val="F26A5E"/>
                </a:solidFill>
              </a:rPr>
              <a:t>Pago de Nómina</a:t>
            </a:r>
            <a:endParaRPr lang="es-ES" sz="3600" dirty="0">
              <a:solidFill>
                <a:srgbClr val="F26A5E"/>
              </a:solidFill>
            </a:endParaRPr>
          </a:p>
        </p:txBody>
      </p:sp>
    </p:spTree>
    <p:extLst>
      <p:ext uri="{BB962C8B-B14F-4D97-AF65-F5344CB8AC3E}">
        <p14:creationId xmlns:p14="http://schemas.microsoft.com/office/powerpoint/2010/main" val="21023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30" grpId="0"/>
      <p:bldP spid="31" grpId="0" animBg="1"/>
      <p:bldP spid="32" grpId="0"/>
      <p:bldP spid="50" grpId="0" animBg="1"/>
      <p:bldP spid="51" grpId="0"/>
      <p:bldP spid="53" grpId="0"/>
      <p:bldP spid="54" grpId="0" animBg="1"/>
      <p:bldP spid="55" grpId="0"/>
      <p:bldP spid="56" grpId="0"/>
      <p:bldP spid="61" grpId="0" animBg="1"/>
      <p:bldP spid="62" grpId="0"/>
      <p:bldP spid="63" grpId="0"/>
      <p:bldP spid="64" grpId="0" animBg="1"/>
      <p:bldP spid="65" grpId="0"/>
      <p:bldP spid="66" grpId="0"/>
      <p:bldP spid="69" grpId="0" animBg="1"/>
      <p:bldP spid="70" grpId="0"/>
      <p:bldP spid="71" grpId="0"/>
      <p:bldP spid="72" grpId="0" animBg="1"/>
      <p:bldP spid="73" grpId="0"/>
      <p:bldP spid="74" grpId="0"/>
      <p:bldP spid="7" grpId="0"/>
      <p:bldP spid="7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29628" y="3822710"/>
            <a:ext cx="1209175" cy="1209175"/>
          </a:xfrm>
          <a:prstGeom prst="rect">
            <a:avLst/>
          </a:prstGeom>
        </p:spPr>
      </p:pic>
      <p:sp>
        <p:nvSpPr>
          <p:cNvPr id="29" name="CuadroTexto 28"/>
          <p:cNvSpPr txBox="1"/>
          <p:nvPr/>
        </p:nvSpPr>
        <p:spPr>
          <a:xfrm>
            <a:off x="522514" y="319112"/>
            <a:ext cx="2847896" cy="584775"/>
          </a:xfrm>
          <a:prstGeom prst="rect">
            <a:avLst/>
          </a:prstGeom>
          <a:noFill/>
        </p:spPr>
        <p:txBody>
          <a:bodyPr wrap="none" rtlCol="0">
            <a:spAutoFit/>
          </a:bodyPr>
          <a:lstStyle/>
          <a:p>
            <a:r>
              <a:rPr lang="es-ES" sz="3200" b="1" dirty="0">
                <a:solidFill>
                  <a:schemeClr val="accent5"/>
                </a:solidFill>
                <a:latin typeface="Calibri" charset="0"/>
                <a:ea typeface="Calibri" charset="0"/>
                <a:cs typeface="Calibri" charset="0"/>
              </a:rPr>
              <a:t>Relacionar CFDI</a:t>
            </a:r>
            <a:endParaRPr lang="es-MX" sz="3200" b="1" dirty="0">
              <a:solidFill>
                <a:schemeClr val="accent5"/>
              </a:solidFill>
              <a:latin typeface="Calibri" charset="0"/>
              <a:ea typeface="Calibri" charset="0"/>
              <a:cs typeface="Calibri" charset="0"/>
            </a:endParaRPr>
          </a:p>
        </p:txBody>
      </p:sp>
      <p:sp>
        <p:nvSpPr>
          <p:cNvPr id="33" name="CuadroTexto 32"/>
          <p:cNvSpPr txBox="1"/>
          <p:nvPr/>
        </p:nvSpPr>
        <p:spPr>
          <a:xfrm>
            <a:off x="522514" y="1298882"/>
            <a:ext cx="10859360" cy="1733680"/>
          </a:xfrm>
          <a:prstGeom prst="rect">
            <a:avLst/>
          </a:prstGeom>
          <a:noFill/>
        </p:spPr>
        <p:txBody>
          <a:bodyPr wrap="square" rtlCol="0">
            <a:spAutoFit/>
          </a:bodyPr>
          <a:lstStyle/>
          <a:p>
            <a:pPr algn="just"/>
            <a:r>
              <a:rPr lang="es-ES" sz="2400" dirty="0">
                <a:solidFill>
                  <a:schemeClr val="tx1">
                    <a:lumMod val="65000"/>
                    <a:lumOff val="35000"/>
                  </a:schemeClr>
                </a:solidFill>
              </a:rPr>
              <a:t>Cuando se cancele un CFDI Pago Nómina, se deberá agregar el nodo </a:t>
            </a:r>
            <a:r>
              <a:rPr lang="es-ES" sz="2400" b="1" dirty="0">
                <a:solidFill>
                  <a:schemeClr val="tx1">
                    <a:lumMod val="65000"/>
                    <a:lumOff val="35000"/>
                  </a:schemeClr>
                </a:solidFill>
              </a:rPr>
              <a:t>CFDI Relacionado</a:t>
            </a:r>
            <a:r>
              <a:rPr lang="es-ES" sz="2400" dirty="0">
                <a:solidFill>
                  <a:schemeClr val="tx1">
                    <a:lumMod val="65000"/>
                    <a:lumOff val="35000"/>
                  </a:schemeClr>
                </a:solidFill>
              </a:rPr>
              <a:t>, para  especificar el UUID cancelado en el recibo que se timbró en sustitución.</a:t>
            </a:r>
          </a:p>
          <a:p>
            <a:pPr algn="just"/>
            <a:endParaRPr lang="es-ES" sz="2400" dirty="0">
              <a:solidFill>
                <a:schemeClr val="tx1">
                  <a:lumMod val="65000"/>
                  <a:lumOff val="35000"/>
                </a:schemeClr>
              </a:solidFill>
            </a:endParaRPr>
          </a:p>
          <a:p>
            <a:pPr algn="just"/>
            <a:endParaRPr lang="es-MX" sz="1066" dirty="0">
              <a:solidFill>
                <a:schemeClr val="tx1">
                  <a:lumMod val="65000"/>
                  <a:lumOff val="35000"/>
                </a:schemeClr>
              </a:solidFill>
            </a:endParaRPr>
          </a:p>
        </p:txBody>
      </p:sp>
      <p:pic>
        <p:nvPicPr>
          <p:cNvPr id="7" name="Imagen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9828" y="3822710"/>
            <a:ext cx="1209175" cy="1209175"/>
          </a:xfrm>
          <a:prstGeom prst="rect">
            <a:avLst/>
          </a:prstGeom>
        </p:spPr>
      </p:pic>
      <p:pic>
        <p:nvPicPr>
          <p:cNvPr id="8" name="Imagen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97230" y="4481582"/>
            <a:ext cx="1167414" cy="550304"/>
          </a:xfrm>
          <a:prstGeom prst="rect">
            <a:avLst/>
          </a:prstGeom>
        </p:spPr>
      </p:pic>
      <p:pic>
        <p:nvPicPr>
          <p:cNvPr id="10" name="Imagen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56049" y="3822710"/>
            <a:ext cx="1209175" cy="1209175"/>
          </a:xfrm>
          <a:prstGeom prst="rect">
            <a:avLst/>
          </a:prstGeom>
        </p:spPr>
      </p:pic>
      <p:sp>
        <p:nvSpPr>
          <p:cNvPr id="11" name="Elipse 10"/>
          <p:cNvSpPr/>
          <p:nvPr/>
        </p:nvSpPr>
        <p:spPr>
          <a:xfrm>
            <a:off x="7305543" y="2683042"/>
            <a:ext cx="1140626" cy="1187384"/>
          </a:xfrm>
          <a:prstGeom prst="ellipse">
            <a:avLst/>
          </a:prstGeom>
          <a:solidFill>
            <a:srgbClr val="F26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CuadroTexto 11"/>
          <p:cNvSpPr txBox="1"/>
          <p:nvPr/>
        </p:nvSpPr>
        <p:spPr>
          <a:xfrm>
            <a:off x="7131210" y="3870426"/>
            <a:ext cx="1489291" cy="369332"/>
          </a:xfrm>
          <a:prstGeom prst="rect">
            <a:avLst/>
          </a:prstGeom>
          <a:noFill/>
        </p:spPr>
        <p:txBody>
          <a:bodyPr wrap="square" rtlCol="0">
            <a:spAutoFit/>
          </a:bodyPr>
          <a:lstStyle/>
          <a:p>
            <a:pPr algn="ctr"/>
            <a:r>
              <a:rPr lang="es-ES" dirty="0">
                <a:solidFill>
                  <a:schemeClr val="tx1">
                    <a:lumMod val="65000"/>
                    <a:lumOff val="35000"/>
                  </a:schemeClr>
                </a:solidFill>
              </a:rPr>
              <a:t>Tipo relación</a:t>
            </a:r>
          </a:p>
        </p:txBody>
      </p:sp>
      <p:sp>
        <p:nvSpPr>
          <p:cNvPr id="13" name="CuadroTexto 12"/>
          <p:cNvSpPr txBox="1"/>
          <p:nvPr/>
        </p:nvSpPr>
        <p:spPr>
          <a:xfrm>
            <a:off x="7436171" y="2837978"/>
            <a:ext cx="842395" cy="830997"/>
          </a:xfrm>
          <a:prstGeom prst="rect">
            <a:avLst/>
          </a:prstGeom>
          <a:noFill/>
        </p:spPr>
        <p:txBody>
          <a:bodyPr wrap="square" rtlCol="0">
            <a:spAutoFit/>
          </a:bodyPr>
          <a:lstStyle/>
          <a:p>
            <a:pPr algn="ctr"/>
            <a:r>
              <a:rPr lang="es-ES" sz="4800" dirty="0">
                <a:solidFill>
                  <a:schemeClr val="bg1"/>
                </a:solidFill>
              </a:rPr>
              <a:t>04</a:t>
            </a:r>
          </a:p>
        </p:txBody>
      </p:sp>
      <p:sp>
        <p:nvSpPr>
          <p:cNvPr id="14" name="Elipse 13"/>
          <p:cNvSpPr/>
          <p:nvPr/>
        </p:nvSpPr>
        <p:spPr>
          <a:xfrm>
            <a:off x="7431383" y="4754345"/>
            <a:ext cx="1140626" cy="1187384"/>
          </a:xfrm>
          <a:prstGeom prst="ellipse">
            <a:avLst/>
          </a:prstGeom>
          <a:solidFill>
            <a:srgbClr val="F26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CuadroTexto 14"/>
          <p:cNvSpPr txBox="1"/>
          <p:nvPr/>
        </p:nvSpPr>
        <p:spPr>
          <a:xfrm>
            <a:off x="7257050" y="5941729"/>
            <a:ext cx="1489291" cy="646331"/>
          </a:xfrm>
          <a:prstGeom prst="rect">
            <a:avLst/>
          </a:prstGeom>
          <a:noFill/>
        </p:spPr>
        <p:txBody>
          <a:bodyPr wrap="square" rtlCol="0">
            <a:spAutoFit/>
          </a:bodyPr>
          <a:lstStyle/>
          <a:p>
            <a:pPr algn="ctr"/>
            <a:r>
              <a:rPr lang="es-ES" dirty="0">
                <a:solidFill>
                  <a:schemeClr val="tx1">
                    <a:lumMod val="65000"/>
                    <a:lumOff val="35000"/>
                  </a:schemeClr>
                </a:solidFill>
              </a:rPr>
              <a:t>UUID relacionado</a:t>
            </a:r>
          </a:p>
        </p:txBody>
      </p:sp>
      <p:sp>
        <p:nvSpPr>
          <p:cNvPr id="16" name="CuadroTexto 15"/>
          <p:cNvSpPr txBox="1"/>
          <p:nvPr/>
        </p:nvSpPr>
        <p:spPr>
          <a:xfrm>
            <a:off x="7431382" y="5031885"/>
            <a:ext cx="1140626" cy="584775"/>
          </a:xfrm>
          <a:prstGeom prst="rect">
            <a:avLst/>
          </a:prstGeom>
          <a:noFill/>
        </p:spPr>
        <p:txBody>
          <a:bodyPr wrap="square" rtlCol="0">
            <a:spAutoFit/>
          </a:bodyPr>
          <a:lstStyle/>
          <a:p>
            <a:pPr algn="ctr"/>
            <a:r>
              <a:rPr lang="es-ES" sz="3200" dirty="0">
                <a:solidFill>
                  <a:schemeClr val="bg1"/>
                </a:solidFill>
              </a:rPr>
              <a:t>UUID</a:t>
            </a:r>
            <a:endParaRPr lang="es-ES" sz="4800" dirty="0">
              <a:solidFill>
                <a:schemeClr val="bg1"/>
              </a:solidFill>
            </a:endParaRPr>
          </a:p>
        </p:txBody>
      </p:sp>
      <p:cxnSp>
        <p:nvCxnSpPr>
          <p:cNvPr id="4" name="Conector recto de flecha 3"/>
          <p:cNvCxnSpPr/>
          <p:nvPr/>
        </p:nvCxnSpPr>
        <p:spPr>
          <a:xfrm>
            <a:off x="1846923" y="4481582"/>
            <a:ext cx="739963" cy="0"/>
          </a:xfrm>
          <a:prstGeom prst="straightConnector1">
            <a:avLst/>
          </a:prstGeom>
          <a:ln w="38100">
            <a:solidFill>
              <a:srgbClr val="D7DABA"/>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p:cNvCxnSpPr/>
          <p:nvPr/>
        </p:nvCxnSpPr>
        <p:spPr>
          <a:xfrm>
            <a:off x="4199465" y="4461971"/>
            <a:ext cx="739963" cy="0"/>
          </a:xfrm>
          <a:prstGeom prst="straightConnector1">
            <a:avLst/>
          </a:prstGeom>
          <a:ln w="38100">
            <a:solidFill>
              <a:srgbClr val="D7DABA"/>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p:cNvCxnSpPr/>
          <p:nvPr/>
        </p:nvCxnSpPr>
        <p:spPr>
          <a:xfrm flipV="1">
            <a:off x="6276737" y="3427557"/>
            <a:ext cx="842960" cy="570783"/>
          </a:xfrm>
          <a:prstGeom prst="straightConnector1">
            <a:avLst/>
          </a:prstGeom>
          <a:ln w="38100">
            <a:solidFill>
              <a:srgbClr val="D7DABA"/>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p:cNvCxnSpPr/>
          <p:nvPr/>
        </p:nvCxnSpPr>
        <p:spPr>
          <a:xfrm>
            <a:off x="6280461" y="4903326"/>
            <a:ext cx="976168" cy="321817"/>
          </a:xfrm>
          <a:prstGeom prst="straightConnector1">
            <a:avLst/>
          </a:prstGeom>
          <a:ln w="38100">
            <a:solidFill>
              <a:srgbClr val="D7DABA"/>
            </a:solidFill>
            <a:tailEnd type="triangle"/>
          </a:ln>
        </p:spPr>
        <p:style>
          <a:lnRef idx="1">
            <a:schemeClr val="accent1"/>
          </a:lnRef>
          <a:fillRef idx="0">
            <a:schemeClr val="accent1"/>
          </a:fillRef>
          <a:effectRef idx="0">
            <a:schemeClr val="accent1"/>
          </a:effectRef>
          <a:fontRef idx="minor">
            <a:schemeClr val="tx1"/>
          </a:fontRef>
        </p:style>
      </p:cxnSp>
      <p:sp>
        <p:nvSpPr>
          <p:cNvPr id="23" name="Rectángulo 22"/>
          <p:cNvSpPr/>
          <p:nvPr/>
        </p:nvSpPr>
        <p:spPr>
          <a:xfrm>
            <a:off x="6768545" y="2327564"/>
            <a:ext cx="4073626" cy="4260496"/>
          </a:xfrm>
          <a:prstGeom prst="rect">
            <a:avLst/>
          </a:prstGeom>
          <a:noFill/>
          <a:ln w="57150">
            <a:solidFill>
              <a:srgbClr val="D7DAB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7" name="CuadroTexto 26"/>
          <p:cNvSpPr txBox="1"/>
          <p:nvPr/>
        </p:nvSpPr>
        <p:spPr>
          <a:xfrm>
            <a:off x="8993356" y="4256313"/>
            <a:ext cx="3697629" cy="461665"/>
          </a:xfrm>
          <a:prstGeom prst="rect">
            <a:avLst/>
          </a:prstGeom>
          <a:noFill/>
        </p:spPr>
        <p:txBody>
          <a:bodyPr wrap="square" rtlCol="0">
            <a:spAutoFit/>
          </a:bodyPr>
          <a:lstStyle/>
          <a:p>
            <a:pPr algn="just"/>
            <a:r>
              <a:rPr lang="es-ES" sz="2400">
                <a:solidFill>
                  <a:schemeClr val="tx1">
                    <a:lumMod val="65000"/>
                    <a:lumOff val="35000"/>
                  </a:schemeClr>
                </a:solidFill>
              </a:rPr>
              <a:t>Nodo </a:t>
            </a:r>
            <a:r>
              <a:rPr lang="es-ES" sz="2400" b="1">
                <a:solidFill>
                  <a:schemeClr val="tx1">
                    <a:lumMod val="65000"/>
                    <a:lumOff val="35000"/>
                  </a:schemeClr>
                </a:solidFill>
              </a:rPr>
              <a:t>CFDI Relacionado</a:t>
            </a:r>
            <a:endParaRPr lang="es-MX" sz="1066" dirty="0">
              <a:solidFill>
                <a:schemeClr val="tx1">
                  <a:lumMod val="65000"/>
                  <a:lumOff val="35000"/>
                </a:schemeClr>
              </a:solidFill>
            </a:endParaRPr>
          </a:p>
        </p:txBody>
      </p:sp>
    </p:spTree>
    <p:extLst>
      <p:ext uri="{BB962C8B-B14F-4D97-AF65-F5344CB8AC3E}">
        <p14:creationId xmlns:p14="http://schemas.microsoft.com/office/powerpoint/2010/main" val="801206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p:bldP spid="14" grpId="0" animBg="1"/>
      <p:bldP spid="15" grpId="0"/>
      <p:bldP spid="16" grpId="0"/>
      <p:bldP spid="23" grpId="0" animBg="1"/>
      <p:bldP spid="27"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210207"/>
            <a:ext cx="10515600" cy="1325563"/>
          </a:xfrm>
        </p:spPr>
        <p:txBody>
          <a:bodyPr>
            <a:normAutofit/>
          </a:bodyPr>
          <a:lstStyle/>
          <a:p>
            <a:r>
              <a:rPr lang="es-ES" sz="4800" dirty="0">
                <a:latin typeface="Calibri" charset="0"/>
                <a:ea typeface="Calibri" charset="0"/>
                <a:cs typeface="Calibri" charset="0"/>
              </a:rPr>
              <a:t>CONTPAQi® Nóminas v.10</a:t>
            </a:r>
            <a:endParaRPr lang="es-ES_tradnl" sz="4800" dirty="0">
              <a:latin typeface="Calibri" charset="0"/>
              <a:ea typeface="Calibri" charset="0"/>
              <a:cs typeface="Calibri" charset="0"/>
            </a:endParaRPr>
          </a:p>
        </p:txBody>
      </p:sp>
    </p:spTree>
    <p:extLst>
      <p:ext uri="{BB962C8B-B14F-4D97-AF65-F5344CB8AC3E}">
        <p14:creationId xmlns:p14="http://schemas.microsoft.com/office/powerpoint/2010/main" val="2793979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8612" y="168326"/>
            <a:ext cx="10515600" cy="1325563"/>
          </a:xfrm>
        </p:spPr>
        <p:txBody>
          <a:bodyPr>
            <a:normAutofit/>
          </a:bodyPr>
          <a:lstStyle/>
          <a:p>
            <a:r>
              <a:rPr lang="es-MX" sz="3800" dirty="0">
                <a:latin typeface="Calibri" charset="0"/>
                <a:ea typeface="Calibri" charset="0"/>
                <a:cs typeface="Calibri" charset="0"/>
              </a:rPr>
              <a:t>Catálogo</a:t>
            </a:r>
            <a:r>
              <a:rPr lang="es-MX" sz="3800" dirty="0"/>
              <a:t> empresas</a:t>
            </a:r>
          </a:p>
        </p:txBody>
      </p:sp>
      <p:pic>
        <p:nvPicPr>
          <p:cNvPr id="4" name="Marcador de contenido 3"/>
          <p:cNvPicPr>
            <a:picLocks noGrp="1" noChangeAspect="1"/>
          </p:cNvPicPr>
          <p:nvPr>
            <p:ph idx="4294967295"/>
          </p:nvPr>
        </p:nvPicPr>
        <p:blipFill>
          <a:blip r:embed="rId3"/>
          <a:stretch>
            <a:fillRect/>
          </a:stretch>
        </p:blipFill>
        <p:spPr>
          <a:xfrm>
            <a:off x="3377766" y="1836217"/>
            <a:ext cx="4454525" cy="4351338"/>
          </a:xfrm>
          <a:prstGeom prst="rect">
            <a:avLst/>
          </a:prstGeom>
        </p:spPr>
      </p:pic>
      <p:sp>
        <p:nvSpPr>
          <p:cNvPr id="5" name="Rectángulo 4"/>
          <p:cNvSpPr/>
          <p:nvPr/>
        </p:nvSpPr>
        <p:spPr>
          <a:xfrm>
            <a:off x="4740408" y="3500296"/>
            <a:ext cx="2971032" cy="3401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 name="Imagen 5"/>
          <p:cNvPicPr>
            <a:picLocks noChangeAspect="1"/>
          </p:cNvPicPr>
          <p:nvPr/>
        </p:nvPicPr>
        <p:blipFill>
          <a:blip r:embed="rId4"/>
          <a:stretch>
            <a:fillRect/>
          </a:stretch>
        </p:blipFill>
        <p:spPr>
          <a:xfrm>
            <a:off x="8162488" y="4104070"/>
            <a:ext cx="3885510" cy="630083"/>
          </a:xfrm>
          <a:prstGeom prst="rect">
            <a:avLst/>
          </a:prstGeom>
        </p:spPr>
      </p:pic>
      <p:sp>
        <p:nvSpPr>
          <p:cNvPr id="7" name="CuadroTexto 6"/>
          <p:cNvSpPr txBox="1"/>
          <p:nvPr/>
        </p:nvSpPr>
        <p:spPr>
          <a:xfrm>
            <a:off x="585178" y="2246279"/>
            <a:ext cx="2567064" cy="1456681"/>
          </a:xfrm>
          <a:prstGeom prst="rect">
            <a:avLst/>
          </a:prstGeom>
          <a:noFill/>
        </p:spPr>
        <p:txBody>
          <a:bodyPr wrap="square" rtlCol="0">
            <a:spAutoFit/>
          </a:bodyPr>
          <a:lstStyle/>
          <a:p>
            <a:r>
              <a:rPr lang="es-ES" dirty="0">
                <a:solidFill>
                  <a:schemeClr val="tx1">
                    <a:lumMod val="65000"/>
                    <a:lumOff val="35000"/>
                  </a:schemeClr>
                </a:solidFill>
              </a:rPr>
              <a:t>Se podrá seleccionar con que versión del Anexo 20 se desea trabajar</a:t>
            </a:r>
          </a:p>
          <a:p>
            <a:pPr algn="just"/>
            <a:endParaRPr lang="es-ES" sz="2400" dirty="0">
              <a:solidFill>
                <a:schemeClr val="tx1">
                  <a:lumMod val="65000"/>
                  <a:lumOff val="35000"/>
                </a:schemeClr>
              </a:solidFill>
            </a:endParaRPr>
          </a:p>
          <a:p>
            <a:pPr algn="just"/>
            <a:endParaRPr lang="es-MX" sz="1066" dirty="0">
              <a:solidFill>
                <a:schemeClr val="tx1">
                  <a:lumMod val="65000"/>
                  <a:lumOff val="35000"/>
                </a:schemeClr>
              </a:solidFill>
            </a:endParaRPr>
          </a:p>
        </p:txBody>
      </p:sp>
      <p:sp>
        <p:nvSpPr>
          <p:cNvPr id="8" name="CuadroTexto 7"/>
          <p:cNvSpPr txBox="1"/>
          <p:nvPr/>
        </p:nvSpPr>
        <p:spPr>
          <a:xfrm>
            <a:off x="8057815" y="2647390"/>
            <a:ext cx="3853136" cy="1456681"/>
          </a:xfrm>
          <a:prstGeom prst="rect">
            <a:avLst/>
          </a:prstGeom>
          <a:noFill/>
        </p:spPr>
        <p:txBody>
          <a:bodyPr wrap="square" rtlCol="0">
            <a:spAutoFit/>
          </a:bodyPr>
          <a:lstStyle/>
          <a:p>
            <a:r>
              <a:rPr lang="es-ES" dirty="0">
                <a:solidFill>
                  <a:schemeClr val="tx1">
                    <a:lumMod val="65000"/>
                    <a:lumOff val="35000"/>
                  </a:schemeClr>
                </a:solidFill>
              </a:rPr>
              <a:t>El usuario podrá seleccionar si desea relacionar el UUID cancelado con el CFDI del periodo</a:t>
            </a:r>
          </a:p>
          <a:p>
            <a:pPr algn="just"/>
            <a:endParaRPr lang="es-ES" sz="2400" dirty="0">
              <a:solidFill>
                <a:schemeClr val="tx1">
                  <a:lumMod val="65000"/>
                  <a:lumOff val="35000"/>
                </a:schemeClr>
              </a:solidFill>
            </a:endParaRPr>
          </a:p>
          <a:p>
            <a:pPr algn="just"/>
            <a:endParaRPr lang="es-MX" sz="1066" dirty="0">
              <a:solidFill>
                <a:schemeClr val="tx1">
                  <a:lumMod val="65000"/>
                  <a:lumOff val="35000"/>
                </a:schemeClr>
              </a:solidFill>
            </a:endParaRPr>
          </a:p>
        </p:txBody>
      </p:sp>
      <p:sp>
        <p:nvSpPr>
          <p:cNvPr id="10" name="Rectángulo 9"/>
          <p:cNvSpPr/>
          <p:nvPr/>
        </p:nvSpPr>
        <p:spPr>
          <a:xfrm>
            <a:off x="4740408" y="3840480"/>
            <a:ext cx="2971032" cy="34281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55473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10"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3800" dirty="0">
                <a:latin typeface="Calibri" charset="0"/>
                <a:ea typeface="Calibri" charset="0"/>
                <a:cs typeface="Calibri" charset="0"/>
              </a:rPr>
              <a:t>Catálogo de empleados</a:t>
            </a:r>
          </a:p>
        </p:txBody>
      </p:sp>
      <p:pic>
        <p:nvPicPr>
          <p:cNvPr id="6" name="Imagen 5"/>
          <p:cNvPicPr>
            <a:picLocks noChangeAspect="1"/>
          </p:cNvPicPr>
          <p:nvPr/>
        </p:nvPicPr>
        <p:blipFill>
          <a:blip r:embed="rId3"/>
          <a:stretch>
            <a:fillRect/>
          </a:stretch>
        </p:blipFill>
        <p:spPr>
          <a:xfrm>
            <a:off x="1774248" y="2005446"/>
            <a:ext cx="3887643" cy="4365933"/>
          </a:xfrm>
          <a:prstGeom prst="rect">
            <a:avLst/>
          </a:prstGeom>
        </p:spPr>
      </p:pic>
      <p:sp>
        <p:nvSpPr>
          <p:cNvPr id="7" name="Rectángulo 6"/>
          <p:cNvSpPr/>
          <p:nvPr/>
        </p:nvSpPr>
        <p:spPr>
          <a:xfrm>
            <a:off x="3445164" y="4442691"/>
            <a:ext cx="711200" cy="240146"/>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8" name="Imagen 7"/>
          <p:cNvPicPr>
            <a:picLocks noChangeAspect="1"/>
          </p:cNvPicPr>
          <p:nvPr/>
        </p:nvPicPr>
        <p:blipFill>
          <a:blip r:embed="rId4"/>
          <a:stretch>
            <a:fillRect/>
          </a:stretch>
        </p:blipFill>
        <p:spPr>
          <a:xfrm>
            <a:off x="6867895" y="2707817"/>
            <a:ext cx="3416135" cy="2656994"/>
          </a:xfrm>
          <a:prstGeom prst="rect">
            <a:avLst/>
          </a:prstGeom>
        </p:spPr>
      </p:pic>
      <p:sp>
        <p:nvSpPr>
          <p:cNvPr id="9" name="Rectángulo 8"/>
          <p:cNvSpPr/>
          <p:nvPr/>
        </p:nvSpPr>
        <p:spPr>
          <a:xfrm>
            <a:off x="6745185" y="5035138"/>
            <a:ext cx="2256312" cy="32967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974181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27135</TotalTime>
  <Words>5845</Words>
  <Application>Microsoft Office PowerPoint</Application>
  <PresentationFormat>Panorámica</PresentationFormat>
  <Paragraphs>818</Paragraphs>
  <Slides>115</Slides>
  <Notes>80</Notes>
  <HiddenSlides>0</HiddenSlides>
  <MMClips>0</MMClips>
  <ScaleCrop>false</ScaleCrop>
  <HeadingPairs>
    <vt:vector size="6" baseType="variant">
      <vt:variant>
        <vt:lpstr>Fuentes usadas</vt:lpstr>
      </vt:variant>
      <vt:variant>
        <vt:i4>11</vt:i4>
      </vt:variant>
      <vt:variant>
        <vt:lpstr>Tema</vt:lpstr>
      </vt:variant>
      <vt:variant>
        <vt:i4>4</vt:i4>
      </vt:variant>
      <vt:variant>
        <vt:lpstr>Títulos de diapositiva</vt:lpstr>
      </vt:variant>
      <vt:variant>
        <vt:i4>115</vt:i4>
      </vt:variant>
    </vt:vector>
  </HeadingPairs>
  <TitlesOfParts>
    <vt:vector size="130" baseType="lpstr">
      <vt:lpstr>Arial</vt:lpstr>
      <vt:lpstr>Calibri</vt:lpstr>
      <vt:lpstr>Courier New</vt:lpstr>
      <vt:lpstr>Mangal</vt:lpstr>
      <vt:lpstr>Myriad Pro</vt:lpstr>
      <vt:lpstr>PT Sans</vt:lpstr>
      <vt:lpstr>Raleway</vt:lpstr>
      <vt:lpstr>Signika Negative</vt:lpstr>
      <vt:lpstr>Times New Roman</vt:lpstr>
      <vt:lpstr>Titillium Web</vt:lpstr>
      <vt:lpstr>Wingdings</vt:lpstr>
      <vt:lpstr>Tema de Office</vt:lpstr>
      <vt:lpstr>3_Tema de Office</vt:lpstr>
      <vt:lpstr>1_Tema de Office</vt:lpstr>
      <vt:lpstr>2_Tema de Office</vt:lpstr>
      <vt:lpstr>Presentación de PowerPoint</vt:lpstr>
      <vt:lpstr>Somos CONTPAQi®</vt:lpstr>
      <vt:lpstr>Agenda del seminario </vt:lpstr>
      <vt:lpstr>Nuevo anexo 20 (Versión 3.3) CFDI Factura </vt:lpstr>
      <vt:lpstr>Fuentes de Información del Anexo 20</vt:lpstr>
      <vt:lpstr>Entrada en Vigor</vt:lpstr>
      <vt:lpstr>Nomenclatura base</vt:lpstr>
      <vt:lpstr>Tipos de Comprobante</vt:lpstr>
      <vt:lpstr>Tipos de atributos </vt:lpstr>
      <vt:lpstr>Presentación de PowerPoint</vt:lpstr>
      <vt:lpstr>Regla de validación</vt:lpstr>
      <vt:lpstr>Regla de validación</vt:lpstr>
      <vt:lpstr>Multas al PAC y consecuencias</vt:lpstr>
      <vt:lpstr>Nuevos catálogos para CFDI</vt:lpstr>
      <vt:lpstr>Presentación de PowerPoint</vt:lpstr>
      <vt:lpstr>Presentación de PowerPoint</vt:lpstr>
      <vt:lpstr>Presentación de PowerPoint</vt:lpstr>
      <vt:lpstr>Presentación de PowerPoint</vt:lpstr>
      <vt:lpstr>Presentación de PowerPoint</vt:lpstr>
      <vt:lpstr>Atributo UsoCFDI</vt:lpstr>
      <vt:lpstr>Presentación de PowerPoint</vt:lpstr>
      <vt:lpstr>Presentación de PowerPoint</vt:lpstr>
      <vt:lpstr>Estructura de un CFDI (Versión 3.3) </vt:lpstr>
      <vt:lpstr>Estructura CFDI  Versión 3.3</vt:lpstr>
      <vt:lpstr>1. Encabezado</vt:lpstr>
      <vt:lpstr>2. Datos generales</vt:lpstr>
      <vt:lpstr>3. Partidas</vt:lpstr>
      <vt:lpstr>4. Totales</vt:lpstr>
      <vt:lpstr>Factura Electrónica 3.3 interactiva.  ¡Úsala y prepárate!</vt:lpstr>
      <vt:lpstr>Nueva versión 3.3 Anexo 20</vt:lpstr>
      <vt:lpstr>Complemento CFDI por pagos realizados CFDI Pago</vt:lpstr>
      <vt:lpstr>Entrada en Vigor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Regla 2.7.1.32</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Caso de Uso anticipos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Nuevo CFDI pago</vt:lpstr>
      <vt:lpstr>Cancelación de CFDI con aceptación del Receptor: Lo que debes saber</vt:lpstr>
      <vt:lpstr>Nuevo esquema de Cancelación de CFDIs con aceptación del Receptor</vt:lpstr>
      <vt:lpstr>Cancelación vía Buzón Tributario | Regla 2.7.1.38 RMF</vt:lpstr>
      <vt:lpstr>Cancelación de CFDI</vt:lpstr>
      <vt:lpstr>Cancelación de CFDI | Regla 2.7.1.39 RMF</vt:lpstr>
      <vt:lpstr>Cancelación de CFDI</vt:lpstr>
      <vt:lpstr>Cancelación de CFDI</vt:lpstr>
      <vt:lpstr>Cancelación de CFDI</vt:lpstr>
      <vt:lpstr>Nuevo anexo 24  Contabilidad Electrónica 1.3</vt:lpstr>
      <vt:lpstr>Anexo 24</vt:lpstr>
      <vt:lpstr>Anexo 24</vt:lpstr>
      <vt:lpstr>Anexo 24</vt:lpstr>
      <vt:lpstr>Anexo 24</vt:lpstr>
      <vt:lpstr>Presentación de PowerPoint</vt:lpstr>
      <vt:lpstr>Presentación de PowerPoint</vt:lpstr>
      <vt:lpstr>Presentación de PowerPoint</vt:lpstr>
      <vt:lpstr>Presentación de PowerPoint</vt:lpstr>
      <vt:lpstr>Implicaciones en la Contabilidad y  Por anexo 20 y CFDI pago</vt:lpstr>
      <vt:lpstr>Impacto en Contabilidad</vt:lpstr>
      <vt:lpstr>Impacto en Contabilidad Electrónica</vt:lpstr>
      <vt:lpstr>Impacto en Contabilidad Electrónica</vt:lpstr>
      <vt:lpstr>Generar control de IVA a partir del CFDI 3.2</vt:lpstr>
      <vt:lpstr>Presentación de PowerPoint</vt:lpstr>
      <vt:lpstr>Implicaciones en los sistemas comerciales</vt:lpstr>
      <vt:lpstr>Avances de Anexo 20 en sistemas Comerciales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Implicaciones Nómina digital 2017 y anexo 20</vt:lpstr>
      <vt:lpstr>Presentación de PowerPoint</vt:lpstr>
      <vt:lpstr>Presentación de PowerPoint</vt:lpstr>
      <vt:lpstr>Presentación de PowerPoint</vt:lpstr>
      <vt:lpstr>CONTPAQi® Nóminas v.10</vt:lpstr>
      <vt:lpstr>Catálogo empresas</vt:lpstr>
      <vt:lpstr>Catálogo de empleados</vt:lpstr>
      <vt:lpstr>Nuevo módulo Relacionar CFDI cancelados con CFDI del periodo</vt:lpstr>
      <vt:lpstr>Nuevo DPIVA:  Agiliza la entrega de información de proveedores (DIOT)</vt:lpstr>
      <vt:lpstr>Nueva autorización a CONTPAQi</vt:lpstr>
      <vt:lpstr>Presentación DPIVA</vt:lpstr>
      <vt:lpstr>Presentación DPIVA</vt:lpstr>
      <vt:lpstr>Presentación DPIVA</vt:lpstr>
      <vt:lpstr>Presentación  DPIVA</vt:lpstr>
      <vt:lpstr>Presentación  DPIVA</vt:lpstr>
      <vt:lpstr>Presentación  DPIVA</vt:lpstr>
      <vt:lpstr>Presentación  DPIVA</vt:lpstr>
      <vt:lpstr>Presentación  DPIVA</vt:lpstr>
      <vt:lpstr>Beneficios exclusivos a usuarios CONTPAQi</vt:lpstr>
      <vt:lpstr>Presentación de PowerPoint</vt:lpstr>
      <vt:lpstr>Presentación de PowerPoint</vt:lpstr>
      <vt:lpstr>Presentación de PowerPoint</vt:lpstr>
      <vt:lpstr>¡Muchas 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Alejandro Santiago</dc:creator>
  <cp:lastModifiedBy>Claudia Avila</cp:lastModifiedBy>
  <cp:revision>214</cp:revision>
  <dcterms:modified xsi:type="dcterms:W3CDTF">2017-07-27T16:58:32Z</dcterms:modified>
</cp:coreProperties>
</file>